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86" r:id="rId9"/>
    <p:sldId id="264" r:id="rId10"/>
    <p:sldId id="265" r:id="rId11"/>
    <p:sldId id="287" r:id="rId12"/>
    <p:sldId id="266" r:id="rId13"/>
    <p:sldId id="288" r:id="rId14"/>
    <p:sldId id="267" r:id="rId15"/>
    <p:sldId id="268" r:id="rId16"/>
    <p:sldId id="269" r:id="rId17"/>
    <p:sldId id="289" r:id="rId18"/>
    <p:sldId id="270" r:id="rId19"/>
    <p:sldId id="290" r:id="rId20"/>
    <p:sldId id="271" r:id="rId21"/>
    <p:sldId id="272" r:id="rId22"/>
    <p:sldId id="291" r:id="rId23"/>
    <p:sldId id="273" r:id="rId24"/>
    <p:sldId id="292" r:id="rId25"/>
    <p:sldId id="274" r:id="rId26"/>
    <p:sldId id="293" r:id="rId27"/>
    <p:sldId id="275" r:id="rId28"/>
    <p:sldId id="294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283" r:id="rId37"/>
    <p:sldId id="285" r:id="rId3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50718-F3BA-4574-97B3-F514D84886A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887E-0DF9-43BE-8067-062391AAA9F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1858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alt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89B041-C12A-4884-90B5-D03AF0241998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01/12/2016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sellaDiTesto 6"/>
          <p:cNvSpPr txBox="1">
            <a:spLocks noChangeArrowheads="1"/>
          </p:cNvSpPr>
          <p:nvPr/>
        </p:nvSpPr>
        <p:spPr bwMode="auto">
          <a:xfrm>
            <a:off x="1547813" y="4076700"/>
            <a:ext cx="6408737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Corso di formazione di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Consulenza Tecnica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(C.T.U. e C.T.P.)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16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="1" dirty="0">
                <a:solidFill>
                  <a:srgbClr val="002060"/>
                </a:solidFill>
                <a:latin typeface="Arial Black" pitchFamily="34" charset="0"/>
              </a:rPr>
              <a:t>Docente: Dott. Vincenzo De Mattia</a:t>
            </a:r>
          </a:p>
        </p:txBody>
      </p:sp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735013" y="784225"/>
            <a:ext cx="7724775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dirty="0">
                <a:latin typeface="Andalus" panose="02020603050405020304" pitchFamily="18" charset="-78"/>
                <a:cs typeface="Andalus" panose="02020603050405020304" pitchFamily="18" charset="-78"/>
              </a:rPr>
              <a:t>Modulo 04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32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dirty="0">
                <a:latin typeface="Andalus" panose="02020603050405020304" pitchFamily="18" charset="-78"/>
                <a:cs typeface="Andalus" panose="02020603050405020304" pitchFamily="18" charset="-78"/>
              </a:rPr>
              <a:t>La Relazione Tecnica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32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32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495446" y="1196752"/>
            <a:ext cx="813593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Un’attenzione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particolare deve essere rivolta all’efficacia della relazione.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Tanto maggiore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la cura riposta nell’operazione di raccolta di dati, selezione di informazioni, interpretazione, valutazione delle cause e delle conseguenze, tanto maggiore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il risultato ottenuto</a:t>
            </a:r>
            <a:r>
              <a:rPr lang="it-IT" altLang="it-IT" sz="2000" b="1" dirty="0" smtClean="0">
                <a:solidFill>
                  <a:srgbClr val="000000"/>
                </a:solidFill>
                <a:latin typeface="Arial Black" pitchFamily="34" charset="0"/>
              </a:rPr>
              <a:t>.</a:t>
            </a:r>
            <a:endParaRPr lang="it-IT" altLang="it-IT" sz="20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14339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L’efficacia</a:t>
            </a:r>
          </a:p>
        </p:txBody>
      </p:sp>
      <p:sp>
        <p:nvSpPr>
          <p:cNvPr id="1434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4121802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468313" y="1052513"/>
            <a:ext cx="8135937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primo passo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quindi quello di raccogliere una documentazione quanto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ampia ed affidabile e controllare la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veridicita’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delle informazioni acquisite prima di procedere alla stesura del rapporto. Non vi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nulla di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dannoso e deleterio di vedersi respingere o contestare la relazione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perche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 incompleta</a:t>
            </a:r>
            <a:r>
              <a:rPr lang="it-IT" altLang="it-IT" sz="2000" b="1" dirty="0">
                <a:solidFill>
                  <a:srgbClr val="000000"/>
                </a:solidFill>
                <a:latin typeface="Arial Black" pitchFamily="34" charset="0"/>
              </a:rPr>
              <a:t>. </a:t>
            </a:r>
          </a:p>
        </p:txBody>
      </p:sp>
      <p:sp>
        <p:nvSpPr>
          <p:cNvPr id="14339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L’efficacia</a:t>
            </a:r>
          </a:p>
        </p:txBody>
      </p:sp>
      <p:sp>
        <p:nvSpPr>
          <p:cNvPr id="1434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0799462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468313" y="1196975"/>
            <a:ext cx="8135937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 smtClean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essere completa ed utilizzabile, ogni punto dello sviluppo deve rispondere alle domande: chi, che cosa, dove, a chi, con chi,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perche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’, come, quando, in modo da non trascurare nulla che permetta di illuminare il </a:t>
            </a: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giudizio</a:t>
            </a: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5363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Completezza della relazione</a:t>
            </a:r>
          </a:p>
        </p:txBody>
      </p:sp>
      <p:sp>
        <p:nvSpPr>
          <p:cNvPr id="15364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54640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468313" y="1196975"/>
            <a:ext cx="8135937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Pertanto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allorquando si procede alla descrizione di un fatto, o di un avvenimento di particolare importanza, si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dovra’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sempre indicare: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la circostanza di tempo e di luogo, dove e quando.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le persone interessate dal fatto o dall’avvenimento, chi, a chi, con chi.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le cause e le condizioni nelle quali si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verificato il fatto o l’avvenimento riferito.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Perche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 e come.  </a:t>
            </a:r>
          </a:p>
        </p:txBody>
      </p:sp>
      <p:sp>
        <p:nvSpPr>
          <p:cNvPr id="15363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Completezza della relazione</a:t>
            </a:r>
          </a:p>
        </p:txBody>
      </p:sp>
      <p:sp>
        <p:nvSpPr>
          <p:cNvPr id="15364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265920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539750" y="549275"/>
            <a:ext cx="799306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b="1" dirty="0">
                <a:solidFill>
                  <a:srgbClr val="002060"/>
                </a:solidFill>
                <a:latin typeface="Arial Black" pitchFamily="34" charset="0"/>
              </a:rPr>
              <a:t>La rappresentazione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L’autore della relazione deve inoltre distinguere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cio’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 ha potuto verificare personalmente 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documentalmente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( citandone le fonti ed allegando la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relativa documentazione) da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cio’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che ha appreso in via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informale da terze persone (citandone sempre la fonte) con indicazioni o genericamente. </a:t>
            </a:r>
          </a:p>
        </p:txBody>
      </p:sp>
      <p:sp>
        <p:nvSpPr>
          <p:cNvPr id="16387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273476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sellaDiTesto 3"/>
          <p:cNvSpPr txBox="1">
            <a:spLocks noChangeArrowheads="1"/>
          </p:cNvSpPr>
          <p:nvPr/>
        </p:nvSpPr>
        <p:spPr bwMode="auto">
          <a:xfrm>
            <a:off x="611188" y="1125538"/>
            <a:ext cx="7993062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 fatti andranno riferiti in maniera semplice, obiettiva ed imparziale, quali si sono effettivamente verificati, evitando ogni esagerazione, ridondanza o enfatizzazione che risulterebbe in ogni caso inutile e dannosa all’immagine del Consulente e della relazione.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 l’esposizione del fatto risultasse particolarmente lunga, il relatore potrebbe farla precedere da una breve sintesi.</a:t>
            </a:r>
          </a:p>
        </p:txBody>
      </p:sp>
      <p:sp>
        <p:nvSpPr>
          <p:cNvPr id="17411" name="CasellaDiTesto 7"/>
          <p:cNvSpPr txBox="1">
            <a:spLocks noChangeArrowheads="1"/>
          </p:cNvSpPr>
          <p:nvPr/>
        </p:nvSpPr>
        <p:spPr bwMode="auto">
          <a:xfrm>
            <a:off x="985838" y="496888"/>
            <a:ext cx="73453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I fatti</a:t>
            </a:r>
          </a:p>
        </p:txBody>
      </p:sp>
      <p:sp>
        <p:nvSpPr>
          <p:cNvPr id="17412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586146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827088" y="476250"/>
            <a:ext cx="7559675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b="1" dirty="0">
                <a:solidFill>
                  <a:srgbClr val="002060"/>
                </a:solidFill>
                <a:latin typeface="Arial Black" pitchFamily="34" charset="0"/>
              </a:rPr>
              <a:t>La rappresentazione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rappresentazione deve essere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altresi’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essenziale. Si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quanto occorre senza dilungarsi in particolari superflui o secondari; tabelle, statistiche e grafici andranno eventualmente riportati tra gli allegati.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relazione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osservera’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un regime di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metodicita’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cronologicita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’. </a:t>
            </a: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363495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827088" y="476250"/>
            <a:ext cx="755967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b="1" dirty="0">
                <a:solidFill>
                  <a:srgbClr val="002060"/>
                </a:solidFill>
                <a:latin typeface="Arial Black" pitchFamily="34" charset="0"/>
              </a:rPr>
              <a:t>La rappresentazione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Gli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avvenimenti dovranno quindi essere illustrati in successione cronologica il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rigoroso possibile per consentire una migliore interpretazione evitando quindi dispersioni. La relazione deve essere, infine, chiara. Sovente chi scrive il rapporto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un tecnico e come tale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portato ad usare una terminologia consona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all’attivita’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svolta.</a:t>
            </a:r>
          </a:p>
        </p:txBody>
      </p:sp>
      <p:sp>
        <p:nvSpPr>
          <p:cNvPr id="18435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714303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sellaDiTesto 3"/>
          <p:cNvSpPr txBox="1">
            <a:spLocks noChangeArrowheads="1"/>
          </p:cNvSpPr>
          <p:nvPr/>
        </p:nvSpPr>
        <p:spPr bwMode="auto">
          <a:xfrm>
            <a:off x="611188" y="2276475"/>
            <a:ext cx="79930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9459" name="CasellaDiTesto 7"/>
          <p:cNvSpPr txBox="1">
            <a:spLocks noChangeArrowheads="1"/>
          </p:cNvSpPr>
          <p:nvPr/>
        </p:nvSpPr>
        <p:spPr bwMode="auto">
          <a:xfrm>
            <a:off x="539750" y="549275"/>
            <a:ext cx="80645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La Forma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 quanto concerne la forma dell’esposizione si consiglia di seguire i suggerimenti che andremo ad esporre: la Forma deve essere la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semplice e diretta, evitando perifrasi, che appesantiscono il discorso rischiando di far perdere il filo logico. </a:t>
            </a:r>
          </a:p>
        </p:txBody>
      </p:sp>
      <p:sp>
        <p:nvSpPr>
          <p:cNvPr id="1946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272051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sellaDiTesto 3"/>
          <p:cNvSpPr txBox="1">
            <a:spLocks noChangeArrowheads="1"/>
          </p:cNvSpPr>
          <p:nvPr/>
        </p:nvSpPr>
        <p:spPr bwMode="auto">
          <a:xfrm>
            <a:off x="611188" y="2276475"/>
            <a:ext cx="79930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9459" name="CasellaDiTesto 7"/>
          <p:cNvSpPr txBox="1">
            <a:spLocks noChangeArrowheads="1"/>
          </p:cNvSpPr>
          <p:nvPr/>
        </p:nvSpPr>
        <p:spPr bwMode="auto">
          <a:xfrm>
            <a:off x="539750" y="549275"/>
            <a:ext cx="80645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La Forma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periodare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dovra’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essere il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possibile breve, senza eccessivi intercalari. Gli incisi saranno ridotti all’indispensabile. Le frasi brevi. Ogni frase sviluppa un’idea per volta e completamente. Il ritmo della lettura non deve essere spezzato. La forma impersonale deve essere, se possibile, eliminata.</a:t>
            </a:r>
          </a:p>
        </p:txBody>
      </p:sp>
      <p:sp>
        <p:nvSpPr>
          <p:cNvPr id="1946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586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827088" y="1052513"/>
            <a:ext cx="7705725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Chi 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scrive una relazione deve quindi ritenere essenziali alcuni concetti procedurali, ovvero le tecniche di redazione e di esposizione;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cio’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in quanto il rapporto/relazione non deve consistere solo e sempre in una pura e semplice descrizione di un fatto oggetto di osservazione. Il rapporto deve analizzare ed interpretare i dati, allo scopo di orientare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l’autorita’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interessata verso una determinata azione.</a:t>
            </a:r>
          </a:p>
        </p:txBody>
      </p:sp>
      <p:sp>
        <p:nvSpPr>
          <p:cNvPr id="7171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  <p:sp>
        <p:nvSpPr>
          <p:cNvPr id="7172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3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Struttura</a:t>
            </a:r>
          </a:p>
        </p:txBody>
      </p:sp>
    </p:spTree>
    <p:extLst>
      <p:ext uri="{BB962C8B-B14F-4D97-AF65-F5344CB8AC3E}">
        <p14:creationId xmlns:p14="http://schemas.microsoft.com/office/powerpoint/2010/main" val="978834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sellaDiTesto 3"/>
          <p:cNvSpPr txBox="1">
            <a:spLocks noChangeArrowheads="1"/>
          </p:cNvSpPr>
          <p:nvPr/>
        </p:nvSpPr>
        <p:spPr bwMode="auto">
          <a:xfrm>
            <a:off x="539552" y="1412875"/>
            <a:ext cx="7921823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natura e la </a:t>
            </a:r>
            <a:r>
              <a:rPr lang="it-IT" altLang="it-IT" sz="28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finalita’</a:t>
            </a:r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del lavoro impongono </a:t>
            </a:r>
            <a:r>
              <a:rPr lang="it-IT" altLang="it-IT" sz="28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responsabilita’</a:t>
            </a:r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 riferimenti diretti. E’ pertanto indispensabile non usare espressioni dubbie ma riferimenti certi (“Tizio ha dichiarato che” piuttosto che…. Si potrebbe ipotizzare che Tizio avrebbe”….)</a:t>
            </a:r>
          </a:p>
          <a:p>
            <a:pPr eaLnBrk="1" hangingPunct="1"/>
            <a:endParaRPr lang="it-IT" altLang="it-IT" sz="28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/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Si suggerisce di evitare ripetizioni inutili o esplicative di frasi e concetti </a:t>
            </a:r>
            <a:r>
              <a:rPr lang="it-IT" altLang="it-IT" sz="28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gia’</a:t>
            </a:r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espressi. </a:t>
            </a:r>
          </a:p>
        </p:txBody>
      </p:sp>
      <p:sp>
        <p:nvSpPr>
          <p:cNvPr id="20483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Suggerimenti</a:t>
            </a:r>
          </a:p>
        </p:txBody>
      </p:sp>
      <p:sp>
        <p:nvSpPr>
          <p:cNvPr id="20484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377141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3"/>
          <p:cNvSpPr txBox="1">
            <a:spLocks noChangeArrowheads="1"/>
          </p:cNvSpPr>
          <p:nvPr/>
        </p:nvSpPr>
        <p:spPr bwMode="auto">
          <a:xfrm>
            <a:off x="539750" y="1916113"/>
            <a:ext cx="7993063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07" name="CasellaDiTesto 7"/>
          <p:cNvSpPr txBox="1">
            <a:spLocks noChangeArrowheads="1"/>
          </p:cNvSpPr>
          <p:nvPr/>
        </p:nvSpPr>
        <p:spPr bwMode="auto">
          <a:xfrm>
            <a:off x="611560" y="692150"/>
            <a:ext cx="7705353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Uso del Linguaggio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dirty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Usare un linguaggio preciso, evitare frasi astratte e ridondanti, evitare il pressapochismo.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Un aspetto da non tralasciare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inoltre la veste grafica dell’elaborato, il modo in cui si presenta.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L’ordine e la disposizione degli elementi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nonche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 degli argomenti non deve essere tralasciata,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bensi’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deve essere accuratamente </a:t>
            </a: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studiata</a:t>
            </a: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1508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5119213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3"/>
          <p:cNvSpPr txBox="1">
            <a:spLocks noChangeArrowheads="1"/>
          </p:cNvSpPr>
          <p:nvPr/>
        </p:nvSpPr>
        <p:spPr bwMode="auto">
          <a:xfrm>
            <a:off x="539750" y="1916113"/>
            <a:ext cx="7993063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0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07" name="CasellaDiTesto 7"/>
          <p:cNvSpPr txBox="1">
            <a:spLocks noChangeArrowheads="1"/>
          </p:cNvSpPr>
          <p:nvPr/>
        </p:nvSpPr>
        <p:spPr bwMode="auto">
          <a:xfrm>
            <a:off x="539750" y="692150"/>
            <a:ext cx="7777163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Uso del Linguaggio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concetti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importanti saranno evidenziati senza abusare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pero’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delle sottolineature; un eccesso di evidenziazione porta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all’inutilita’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 Usare titoli e sottotitoli, procedere alla numerazione delle pagine non solo della relazione, ma anche gli allegati.</a:t>
            </a:r>
          </a:p>
        </p:txBody>
      </p:sp>
      <p:sp>
        <p:nvSpPr>
          <p:cNvPr id="21508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9637741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3"/>
          <p:cNvSpPr txBox="1">
            <a:spLocks noChangeArrowheads="1"/>
          </p:cNvSpPr>
          <p:nvPr/>
        </p:nvSpPr>
        <p:spPr bwMode="auto">
          <a:xfrm>
            <a:off x="539750" y="1052513"/>
            <a:ext cx="79216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Quando l’estensore si accinge a scrivere il rapporto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veramente indispensabile che questi abbia chiaro, fin dall’inizio, l’obiettivo del testo. Molti rapporti sono condannati fin dall’inizio 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cio’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in quanto l’autore non ha chiaro il motivo fondamentale della relazione.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22531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53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Come scrivere il Rapporto</a:t>
            </a:r>
          </a:p>
        </p:txBody>
      </p:sp>
      <p:sp>
        <p:nvSpPr>
          <p:cNvPr id="22532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9269953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3"/>
          <p:cNvSpPr txBox="1">
            <a:spLocks noChangeArrowheads="1"/>
          </p:cNvSpPr>
          <p:nvPr/>
        </p:nvSpPr>
        <p:spPr bwMode="auto">
          <a:xfrm>
            <a:off x="539750" y="1052513"/>
            <a:ext cx="7921625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Prima di iniziare a scrivere il rapporto, l’estensore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dovra’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chiedersi: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perche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 lo scrivo, chi lo utilizza,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perche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 analizzeranno, che cosa conoscono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gia’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 lettori sull’argomento, esistono specifici ostacoli da superare? </a:t>
            </a:r>
          </a:p>
        </p:txBody>
      </p:sp>
      <p:sp>
        <p:nvSpPr>
          <p:cNvPr id="22531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53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Come scrivere il Rapporto</a:t>
            </a:r>
          </a:p>
        </p:txBody>
      </p:sp>
      <p:sp>
        <p:nvSpPr>
          <p:cNvPr id="22532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973677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539750" y="1052513"/>
            <a:ext cx="813593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 quanto riguarda la struttura del rapporto, una volta definito l’obiettivo, opportuno che il Consulente incaricato coordini mentalmente l’impostazione esatta del rapporto. Si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porra’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 E quindi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dara’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una risposta, le seguenti domande: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quli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erano gli obiettivi del mio </a:t>
            </a: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lavoro</a:t>
            </a: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3555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Struttura del Rapporto</a:t>
            </a:r>
          </a:p>
        </p:txBody>
      </p:sp>
      <p:sp>
        <p:nvSpPr>
          <p:cNvPr id="23556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05492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539750" y="1052513"/>
            <a:ext cx="8135938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 smtClean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Quali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sono le conclusioni. </a:t>
            </a: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 completare il processo fondamentale consistente nel portare le riflessioni su un terreno solido, il Consulente </a:t>
            </a:r>
            <a:r>
              <a:rPr lang="it-IT" altLang="it-IT" dirty="0" err="1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utilizzera’</a:t>
            </a: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le risposte date a tali interrogativi per scrivere il Titolo e la premessa. </a:t>
            </a: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23555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Struttura del Rapporto</a:t>
            </a:r>
          </a:p>
        </p:txBody>
      </p:sp>
      <p:sp>
        <p:nvSpPr>
          <p:cNvPr id="23556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6982154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3"/>
          <p:cNvSpPr txBox="1">
            <a:spLocks noChangeArrowheads="1"/>
          </p:cNvSpPr>
          <p:nvPr/>
        </p:nvSpPr>
        <p:spPr bwMode="auto">
          <a:xfrm>
            <a:off x="539750" y="1268413"/>
            <a:ext cx="80645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 smtClean="0">
              <a:solidFill>
                <a:schemeClr val="tx1">
                  <a:lumMod val="95000"/>
                  <a:lumOff val="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relazione viene successivamente rilegata, numerata e predisposta in un numero di copie sufficienti per ciascuna delle parti, </a:t>
            </a:r>
            <a:r>
              <a:rPr lang="it-IT" alt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oltreche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’ per il Magistrato (o per il cliente) la propria e per l’archivio. </a:t>
            </a:r>
          </a:p>
        </p:txBody>
      </p:sp>
      <p:sp>
        <p:nvSpPr>
          <p:cNvPr id="24579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relazione</a:t>
            </a:r>
          </a:p>
        </p:txBody>
      </p:sp>
      <p:sp>
        <p:nvSpPr>
          <p:cNvPr id="2458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>
                <a:solidFill>
                  <a:srgbClr val="002060"/>
                </a:solidFill>
                <a:latin typeface="Arial Black" pitchFamily="34" charset="0"/>
              </a:rPr>
              <a:t> 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8971883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3"/>
          <p:cNvSpPr txBox="1">
            <a:spLocks noChangeArrowheads="1"/>
          </p:cNvSpPr>
          <p:nvPr/>
        </p:nvSpPr>
        <p:spPr bwMode="auto">
          <a:xfrm>
            <a:off x="539750" y="1268413"/>
            <a:ext cx="806450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Si ritiene </a:t>
            </a:r>
            <a:r>
              <a:rPr lang="it-IT" alt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oppurtuno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, comunque, anche in considerazione della </a:t>
            </a:r>
            <a:r>
              <a:rPr lang="it-IT" alt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voluminosita’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di talune relazioni, di fornire l’elaborato peritale anche su supporto magnetico digitale il testo </a:t>
            </a:r>
            <a:r>
              <a:rPr lang="it-IT" alt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puo’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essere riversato su </a:t>
            </a:r>
            <a:r>
              <a:rPr lang="it-IT" alt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cd-rom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, floppy disk, e gli allegati, se si dispone di scanner, possono anch’essi essere riversati su </a:t>
            </a:r>
            <a:r>
              <a:rPr lang="it-IT" altLang="it-IT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cd-rom</a:t>
            </a:r>
            <a:r>
              <a:rPr lang="it-IT" altLang="it-IT" dirty="0">
                <a:solidFill>
                  <a:schemeClr val="tx1">
                    <a:lumMod val="95000"/>
                    <a:lumOff val="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</p:txBody>
      </p:sp>
      <p:sp>
        <p:nvSpPr>
          <p:cNvPr id="24579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relazione</a:t>
            </a:r>
          </a:p>
        </p:txBody>
      </p:sp>
      <p:sp>
        <p:nvSpPr>
          <p:cNvPr id="2458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>
                <a:solidFill>
                  <a:srgbClr val="002060"/>
                </a:solidFill>
                <a:latin typeface="Arial Black" pitchFamily="34" charset="0"/>
              </a:rPr>
              <a:t> 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3766798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asellaDiTesto 7"/>
          <p:cNvSpPr txBox="1">
            <a:spLocks noChangeArrowheads="1"/>
          </p:cNvSpPr>
          <p:nvPr/>
        </p:nvSpPr>
        <p:spPr bwMode="auto">
          <a:xfrm>
            <a:off x="611560" y="476250"/>
            <a:ext cx="7705353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it-IT" altLang="it-IT" sz="2800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</a:t>
            </a:r>
            <a:r>
              <a:rPr lang="it-IT" altLang="it-IT" sz="2800" dirty="0" smtClean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Scaletta</a:t>
            </a:r>
            <a:endParaRPr lang="it-IT" altLang="it-IT" sz="2800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/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Scrivere il Titolo  e la Premessa.</a:t>
            </a:r>
          </a:p>
          <a:p>
            <a:pPr eaLnBrk="1" hangingPunct="1"/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/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Dichiarare gli obiettivi del lavoro e le conclusioni raggiunte.</a:t>
            </a:r>
          </a:p>
          <a:p>
            <a:pPr eaLnBrk="1" hangingPunct="1"/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/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Decidere la struttura della esposizione;</a:t>
            </a:r>
          </a:p>
          <a:p>
            <a:pPr eaLnBrk="1" hangingPunct="1"/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Capitoli</a:t>
            </a:r>
          </a:p>
          <a:p>
            <a:pPr eaLnBrk="1" hangingPunct="1"/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Sequenza</a:t>
            </a:r>
          </a:p>
          <a:p>
            <a:pPr eaLnBrk="1" hangingPunct="1"/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/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 ciascun </a:t>
            </a:r>
            <a:r>
              <a:rPr lang="it-IT" altLang="it-IT" sz="2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Capitolo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, raccogliere le idee, gli spunti, il materiale.</a:t>
            </a:r>
          </a:p>
        </p:txBody>
      </p:sp>
      <p:sp>
        <p:nvSpPr>
          <p:cNvPr id="25603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59121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539750" y="908050"/>
            <a:ext cx="80645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L’estensore deve avere quindi anche la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capacita’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di persuadere il lettore sulla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validita’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della sua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sua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tesi. Ci si pone a questo punto la domanda: quali sono gli accorgimenti da usare per dare ad una relazione la massima efficacia?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Innanzitutto il rapporto deve essere articolato in tre parti fondamentali:</a:t>
            </a:r>
          </a:p>
        </p:txBody>
      </p:sp>
      <p:sp>
        <p:nvSpPr>
          <p:cNvPr id="8195" name="CasellaDiTesto 13"/>
          <p:cNvSpPr txBox="1">
            <a:spLocks noChangeArrowheads="1"/>
          </p:cNvSpPr>
          <p:nvPr/>
        </p:nvSpPr>
        <p:spPr bwMode="auto">
          <a:xfrm>
            <a:off x="900113" y="404813"/>
            <a:ext cx="7343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Efficacia della Relazione</a:t>
            </a:r>
          </a:p>
        </p:txBody>
      </p:sp>
      <p:sp>
        <p:nvSpPr>
          <p:cNvPr id="8196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63522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asellaDiTesto 3"/>
          <p:cNvSpPr txBox="1">
            <a:spLocks noChangeArrowheads="1"/>
          </p:cNvSpPr>
          <p:nvPr/>
        </p:nvSpPr>
        <p:spPr bwMode="auto">
          <a:xfrm>
            <a:off x="503238" y="1268413"/>
            <a:ext cx="8280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FF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Prestare attenzione all’insieme del rapporto.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Operare con la massima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continuita’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dall’inizio alla fine.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Rimandare alle fasi successive la cura dei particolari.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662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prima stesura</a:t>
            </a:r>
            <a:r>
              <a:rPr lang="it-IT" altLang="it-IT" sz="3600">
                <a:solidFill>
                  <a:srgbClr val="00206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6628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016835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asellaDiTesto 3"/>
          <p:cNvSpPr txBox="1">
            <a:spLocks noChangeArrowheads="1"/>
          </p:cNvSpPr>
          <p:nvPr/>
        </p:nvSpPr>
        <p:spPr bwMode="auto">
          <a:xfrm>
            <a:off x="323850" y="2492375"/>
            <a:ext cx="84963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7651" name="CasellaDiTesto 7"/>
          <p:cNvSpPr txBox="1">
            <a:spLocks noChangeArrowheads="1"/>
          </p:cNvSpPr>
          <p:nvPr/>
        </p:nvSpPr>
        <p:spPr bwMode="auto">
          <a:xfrm>
            <a:off x="539750" y="549275"/>
            <a:ext cx="8135938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Come procedere alla raccolta dei dati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dirty="0">
              <a:solidFill>
                <a:srgbClr val="FF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Effettuare la raccolta delle informazioni e delle testimonianze.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Effettuare la raccolta dei documenti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Ricercare casi analoghi o precedenti.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Procedere alla verifica del materiale raccolto dopo averlo selezionato.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Procedere alla composizione ed organizzazione degli elementi raccolti.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-Esaminare ed interpretare i fatti.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Formulare le conclusioni.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FF0000"/>
              </a:solidFill>
              <a:latin typeface="Arial Black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27652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4390992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asellaDiTesto 3"/>
          <p:cNvSpPr txBox="1">
            <a:spLocks noChangeArrowheads="1"/>
          </p:cNvSpPr>
          <p:nvPr/>
        </p:nvSpPr>
        <p:spPr bwMode="auto">
          <a:xfrm>
            <a:off x="539750" y="1052513"/>
            <a:ext cx="813593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Verificare: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L’equilibrio delle diverse parti.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validita’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della sequenza.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L’accuratezza del ragionamento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congruenza fra dati e il loro utilizzo/interpretazione.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Semplificare il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possibile, ovunque possibile</a:t>
            </a:r>
            <a:r>
              <a:rPr lang="it-IT" altLang="it-IT" sz="2000" b="1" dirty="0">
                <a:solidFill>
                  <a:srgbClr val="000000"/>
                </a:solidFill>
                <a:latin typeface="Arial Black" pitchFamily="34" charset="0"/>
              </a:rPr>
              <a:t>. </a:t>
            </a:r>
          </a:p>
        </p:txBody>
      </p:sp>
      <p:sp>
        <p:nvSpPr>
          <p:cNvPr id="28675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La Revisione</a:t>
            </a:r>
          </a:p>
        </p:txBody>
      </p:sp>
      <p:sp>
        <p:nvSpPr>
          <p:cNvPr id="28676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73493822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asellaDiTesto 3"/>
          <p:cNvSpPr txBox="1">
            <a:spLocks noChangeArrowheads="1"/>
          </p:cNvSpPr>
          <p:nvPr/>
        </p:nvSpPr>
        <p:spPr bwMode="auto">
          <a:xfrm>
            <a:off x="539750" y="1341438"/>
            <a:ext cx="8135938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Predisporre le copie della relazione (in numero pari ai soggetti destinatari).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Predisporre gli allegati (in numero uguale alla relazione)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Predisporre il supporto informatico contenente il testo della relazione e gli allegati.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Completare il verbale di deposito della relazione.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Compilare la nota per la richiesta dei compensi.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Depositare la relazione in Cancelleria.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 Farsi dare copia dell’avvenuto deposito della relazione, da parte del Cancelliere.</a:t>
            </a:r>
          </a:p>
        </p:txBody>
      </p:sp>
      <p:sp>
        <p:nvSpPr>
          <p:cNvPr id="29699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Come depositare la relazione</a:t>
            </a:r>
          </a:p>
        </p:txBody>
      </p:sp>
      <p:sp>
        <p:nvSpPr>
          <p:cNvPr id="2970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1713474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asellaDiTesto 3"/>
          <p:cNvSpPr txBox="1">
            <a:spLocks noChangeArrowheads="1"/>
          </p:cNvSpPr>
          <p:nvPr/>
        </p:nvSpPr>
        <p:spPr bwMode="auto">
          <a:xfrm>
            <a:off x="468313" y="476250"/>
            <a:ext cx="80645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b="1" dirty="0">
                <a:solidFill>
                  <a:srgbClr val="002060"/>
                </a:solidFill>
                <a:latin typeface="Arial Black" pitchFamily="34" charset="0"/>
              </a:rPr>
              <a:t>Le tecniche di redazione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3200" b="1" dirty="0">
              <a:solidFill>
                <a:srgbClr val="000099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Alla fine di ogni riunione peritale il CTU redige il verbale delle operazioni svolte. Il verbale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verra’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redatto a mano o su strumento informatico dal CTU e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conterra’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le seguenti informazioni: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giorno, l’ora, il luogo in cui le operazioni sono state iniziate.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 presenti (CTU,CTP, le parti, i legali).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L’attivita’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peritale svolta descritta nella maniera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o meno analitica in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conformita’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con gli obiettivi e le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finalita’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che il CTU si prefigge.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Le osservazioni poste dalle parti che le stesse intendono verbalizzare.</a:t>
            </a:r>
          </a:p>
        </p:txBody>
      </p:sp>
      <p:sp>
        <p:nvSpPr>
          <p:cNvPr id="30723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866510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asellaDiTesto 3"/>
          <p:cNvSpPr txBox="1">
            <a:spLocks noChangeArrowheads="1"/>
          </p:cNvSpPr>
          <p:nvPr/>
        </p:nvSpPr>
        <p:spPr bwMode="auto">
          <a:xfrm>
            <a:off x="539750" y="476250"/>
            <a:ext cx="806450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 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documenti e le informazioni che il CTU chiede che le parti producano prima della riunione successiva o nel corso della stessa. Qualora i documenti vengano prodotti al CTU prima della successiva riunione, questi dopo averli ricevuti li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trasmettera’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all’altra parte. Il CTU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potra’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chiedere alle parti eventuali controdeduzioni sui documenti trasmessi da una delle parti. In tale caso </a:t>
            </a:r>
            <a:r>
              <a:rPr lang="it-IT" altLang="it-IT" sz="2400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buona norma fissare dei tempi limite per la trasmissione</a:t>
            </a:r>
            <a:r>
              <a:rPr lang="it-IT" altLang="it-IT" sz="2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it-IT" altLang="it-IT" sz="24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1747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35003724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asellaDiTesto 3"/>
          <p:cNvSpPr txBox="1">
            <a:spLocks noChangeArrowheads="1"/>
          </p:cNvSpPr>
          <p:nvPr/>
        </p:nvSpPr>
        <p:spPr bwMode="auto">
          <a:xfrm>
            <a:off x="539750" y="476250"/>
            <a:ext cx="80645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400" dirty="0" smtClean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</a:t>
            </a: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data di prosecuzione delle operazioni peritali, con indicazione dell’ora e del luogo.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L’indicazione dell’ora in cui le operazioni peritali sono terminate.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24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firma di sottoscrizione del verbale da parte di tutti i presenti.</a:t>
            </a:r>
          </a:p>
        </p:txBody>
      </p:sp>
      <p:sp>
        <p:nvSpPr>
          <p:cNvPr id="31747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5550041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8057" y="265318"/>
            <a:ext cx="8400600" cy="540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763640" y="620640"/>
            <a:ext cx="5344560" cy="43578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ttangolo 9"/>
          <p:cNvSpPr/>
          <p:nvPr/>
        </p:nvSpPr>
        <p:spPr>
          <a:xfrm>
            <a:off x="755639" y="1700639"/>
            <a:ext cx="7488360" cy="25297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it-IT" sz="8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Questo modulo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it-IT" sz="8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t>è terminato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D83631-3A5B-4CC3-A746-C7FCD416B139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108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827088" y="1125538"/>
            <a:ext cx="763270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it-IT" altLang="it-IT" sz="2000" b="1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/>
            <a:r>
              <a:rPr lang="it-IT" altLang="it-IT" sz="2800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L’esposizione </a:t>
            </a:r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fa conoscere il fatto, l’avvenimento, il caso che ha provocato l’azione richiesta al Consulente, l’oggetto di cui si tratta. </a:t>
            </a:r>
          </a:p>
          <a:p>
            <a:pPr eaLnBrk="1" hangingPunct="1"/>
            <a:endParaRPr lang="it-IT" altLang="it-IT" sz="2800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/>
            <a:r>
              <a:rPr lang="it-IT" altLang="it-IT" sz="2800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Dall’esposizione il lettore ( il Magistrato, il terzo interessato) deve valutare il problema nei suoi contorni generali ed essere in grado di avere la visione d’insieme.</a:t>
            </a:r>
            <a:r>
              <a:rPr lang="it-IT" altLang="it-IT" sz="2000" b="1" dirty="0">
                <a:solidFill>
                  <a:srgbClr val="FF0000"/>
                </a:solidFill>
                <a:latin typeface="Arial Black" pitchFamily="34" charset="0"/>
              </a:rPr>
              <a:t>	</a:t>
            </a:r>
          </a:p>
        </p:txBody>
      </p:sp>
      <p:sp>
        <p:nvSpPr>
          <p:cNvPr id="9219" name="CasellaDiTesto 7"/>
          <p:cNvSpPr txBox="1">
            <a:spLocks noChangeArrowheads="1"/>
          </p:cNvSpPr>
          <p:nvPr/>
        </p:nvSpPr>
        <p:spPr bwMode="auto">
          <a:xfrm>
            <a:off x="900113" y="550863"/>
            <a:ext cx="73437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>
                <a:solidFill>
                  <a:srgbClr val="002060"/>
                </a:solidFill>
                <a:latin typeface="Arial Black" pitchFamily="34" charset="0"/>
              </a:rPr>
              <a:t>L’esposizione</a:t>
            </a:r>
          </a:p>
        </p:txBody>
      </p:sp>
      <p:sp>
        <p:nvSpPr>
          <p:cNvPr id="9220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Corso 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603631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7"/>
          <p:cNvSpPr txBox="1">
            <a:spLocks noChangeArrowheads="1"/>
          </p:cNvSpPr>
          <p:nvPr/>
        </p:nvSpPr>
        <p:spPr bwMode="auto">
          <a:xfrm>
            <a:off x="868363" y="765175"/>
            <a:ext cx="7343775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Lo sviluppo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Lo sviluppo rappresenta la parte essenziale del rapporto/relazione, deve informare e al tempo stesso convincere e persuadere il destinatario della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validita’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dell’assunto.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Lo sviluppo contiene tutte le spiegazioni e tutta l’argomentazione relativa all’oggetto dell’incarico</a:t>
            </a:r>
            <a:r>
              <a:rPr lang="it-IT" altLang="it-IT" sz="2000" dirty="0">
                <a:solidFill>
                  <a:srgbClr val="00000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10243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309855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3"/>
          <p:cNvSpPr txBox="1">
            <a:spLocks noChangeArrowheads="1"/>
          </p:cNvSpPr>
          <p:nvPr/>
        </p:nvSpPr>
        <p:spPr bwMode="auto">
          <a:xfrm>
            <a:off x="827088" y="1196975"/>
            <a:ext cx="7777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267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3775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La Conclusione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 smtClean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 smtClean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La 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conclusione enuncia in termini chiari e precisi le proposte ed osservazioni di chi le redige. Proposte che conseguono in modo logico dallo sviluppo stesso del rapporto.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E’ opportuno che i punti trattati nelle conclusioni siano separati nettamente, anche per evitare confusioni espositive. </a:t>
            </a:r>
          </a:p>
        </p:txBody>
      </p:sp>
      <p:sp>
        <p:nvSpPr>
          <p:cNvPr id="11268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656934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1" name="CasellaDiTesto 3"/>
          <p:cNvSpPr txBox="1">
            <a:spLocks noChangeArrowheads="1"/>
          </p:cNvSpPr>
          <p:nvPr/>
        </p:nvSpPr>
        <p:spPr bwMode="auto">
          <a:xfrm>
            <a:off x="539750" y="549275"/>
            <a:ext cx="80645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b="1" dirty="0" err="1">
                <a:solidFill>
                  <a:srgbClr val="002060"/>
                </a:solidFill>
                <a:latin typeface="Arial Black" pitchFamily="34" charset="0"/>
              </a:rPr>
              <a:t>Modalita’</a:t>
            </a:r>
            <a:r>
              <a:rPr lang="it-IT" altLang="it-IT" b="1" dirty="0">
                <a:solidFill>
                  <a:srgbClr val="002060"/>
                </a:solidFill>
                <a:latin typeface="Arial Black" pitchFamily="34" charset="0"/>
              </a:rPr>
              <a:t> di esposizione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b="1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Per quanto concerne le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modalita’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di esposizione, l’estensore deve avere inoltre costantemente presenti almeno tre elementi di base, ovvero: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rapporto deve essere strutturato intorno ad un messaggio fondamentale al quale deve rinviare ogni parte della relazione. </a:t>
            </a:r>
          </a:p>
        </p:txBody>
      </p:sp>
      <p:sp>
        <p:nvSpPr>
          <p:cNvPr id="12292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1812590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1" name="CasellaDiTesto 3"/>
          <p:cNvSpPr txBox="1">
            <a:spLocks noChangeArrowheads="1"/>
          </p:cNvSpPr>
          <p:nvPr/>
        </p:nvSpPr>
        <p:spPr bwMode="auto">
          <a:xfrm>
            <a:off x="539750" y="549275"/>
            <a:ext cx="8064500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b="1" dirty="0" err="1">
                <a:solidFill>
                  <a:srgbClr val="002060"/>
                </a:solidFill>
                <a:latin typeface="Arial Black" pitchFamily="34" charset="0"/>
              </a:rPr>
              <a:t>Modalita’</a:t>
            </a:r>
            <a:r>
              <a:rPr lang="it-IT" altLang="it-IT" b="1" dirty="0">
                <a:solidFill>
                  <a:srgbClr val="002060"/>
                </a:solidFill>
                <a:latin typeface="Arial Black" pitchFamily="34" charset="0"/>
              </a:rPr>
              <a:t> di esposizione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b="1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Il messaggio, ovvero il quesito peritale rivolto al Consulente, dal Magistrato o dalla parte interessata, deve essere anticipato in premessa in modo da dare una corretta chiave di lettura.</a:t>
            </a:r>
          </a:p>
        </p:txBody>
      </p:sp>
      <p:sp>
        <p:nvSpPr>
          <p:cNvPr id="12292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044406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3"/>
          <p:cNvSpPr txBox="1">
            <a:spLocks noChangeArrowheads="1"/>
          </p:cNvSpPr>
          <p:nvPr/>
        </p:nvSpPr>
        <p:spPr bwMode="auto">
          <a:xfrm>
            <a:off x="900113" y="1341438"/>
            <a:ext cx="77041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sz="20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315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2060"/>
                </a:solidFill>
                <a:latin typeface="Arial Black" pitchFamily="34" charset="0"/>
              </a:rPr>
              <a:t>L’argomentazione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rial Black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L’argomentazione deve essere logica, univoca, in modo da risultare il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piu’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possibile inattaccabile.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it-IT" altLang="it-IT" dirty="0">
              <a:solidFill>
                <a:srgbClr val="00000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D’altro canto si deve tener conto che, data la natura stessa dell’incarico, la relazione </a:t>
            </a:r>
            <a:r>
              <a:rPr lang="it-IT" altLang="it-IT" dirty="0" err="1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sara’</a:t>
            </a:r>
            <a:r>
              <a:rPr lang="it-IT" altLang="it-IT" dirty="0">
                <a:solidFill>
                  <a:srgbClr val="0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oggetto di contestazioni e di critiche dalle parti in causa. Nulla deve essere lasciato al caso e, quindi, tutto deve essere dimostrato. </a:t>
            </a:r>
          </a:p>
        </p:txBody>
      </p:sp>
      <p:sp>
        <p:nvSpPr>
          <p:cNvPr id="13316" name="CasellaDiTesto 6"/>
          <p:cNvSpPr txBox="1">
            <a:spLocks noChangeArrowheads="1"/>
          </p:cNvSpPr>
          <p:nvPr/>
        </p:nvSpPr>
        <p:spPr bwMode="auto">
          <a:xfrm>
            <a:off x="1547813" y="5949950"/>
            <a:ext cx="71278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it-IT" altLang="it-IT" sz="1600" b="1" dirty="0" smtClean="0">
                <a:solidFill>
                  <a:srgbClr val="002060"/>
                </a:solidFill>
                <a:latin typeface="Arial Black" pitchFamily="34" charset="0"/>
              </a:rPr>
              <a:t>            Corso </a:t>
            </a: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di formazione di Consulenza Tecnica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dirty="0">
                <a:solidFill>
                  <a:srgbClr val="002060"/>
                </a:solidFill>
                <a:latin typeface="Arial Black" pitchFamily="34" charset="0"/>
              </a:rPr>
              <a:t>(Consulente Tecnico d’Ufficio e Consulente Tecnico di Parte)</a:t>
            </a:r>
          </a:p>
        </p:txBody>
      </p:sp>
    </p:spTree>
    <p:extLst>
      <p:ext uri="{BB962C8B-B14F-4D97-AF65-F5344CB8AC3E}">
        <p14:creationId xmlns:p14="http://schemas.microsoft.com/office/powerpoint/2010/main" val="2855112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oli">
  <a:themeElements>
    <a:clrScheme name="Angoli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ol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</TotalTime>
  <Words>2513</Words>
  <Application>Microsoft Office PowerPoint</Application>
  <PresentationFormat>Presentazione su schermo (4:3)</PresentationFormat>
  <Paragraphs>267</Paragraphs>
  <Slides>37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38" baseType="lpstr">
      <vt:lpstr>Angoli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User</dc:creator>
  <cp:lastModifiedBy>User</cp:lastModifiedBy>
  <cp:revision>9</cp:revision>
  <dcterms:created xsi:type="dcterms:W3CDTF">2016-05-27T08:45:16Z</dcterms:created>
  <dcterms:modified xsi:type="dcterms:W3CDTF">2016-12-01T11:10:11Z</dcterms:modified>
</cp:coreProperties>
</file>