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7" r:id="rId2"/>
    <p:sldId id="258" r:id="rId3"/>
    <p:sldId id="300" r:id="rId4"/>
    <p:sldId id="301" r:id="rId5"/>
    <p:sldId id="302" r:id="rId6"/>
    <p:sldId id="303" r:id="rId7"/>
    <p:sldId id="306" r:id="rId8"/>
    <p:sldId id="307" r:id="rId9"/>
    <p:sldId id="304" r:id="rId10"/>
    <p:sldId id="287" r:id="rId11"/>
    <p:sldId id="259" r:id="rId12"/>
    <p:sldId id="260" r:id="rId13"/>
    <p:sldId id="261" r:id="rId14"/>
    <p:sldId id="288" r:id="rId15"/>
    <p:sldId id="262" r:id="rId16"/>
    <p:sldId id="263" r:id="rId17"/>
    <p:sldId id="264" r:id="rId18"/>
    <p:sldId id="265" r:id="rId19"/>
    <p:sldId id="289" r:id="rId20"/>
    <p:sldId id="266" r:id="rId21"/>
    <p:sldId id="290" r:id="rId22"/>
    <p:sldId id="267" r:id="rId23"/>
    <p:sldId id="268" r:id="rId24"/>
    <p:sldId id="291" r:id="rId25"/>
    <p:sldId id="269" r:id="rId26"/>
    <p:sldId id="292" r:id="rId27"/>
    <p:sldId id="270" r:id="rId28"/>
    <p:sldId id="293" r:id="rId29"/>
    <p:sldId id="271" r:id="rId30"/>
    <p:sldId id="294" r:id="rId31"/>
    <p:sldId id="272" r:id="rId32"/>
    <p:sldId id="273" r:id="rId33"/>
    <p:sldId id="295" r:id="rId34"/>
    <p:sldId id="274" r:id="rId35"/>
    <p:sldId id="296" r:id="rId36"/>
    <p:sldId id="275" r:id="rId37"/>
    <p:sldId id="276" r:id="rId38"/>
    <p:sldId id="277" r:id="rId39"/>
    <p:sldId id="278" r:id="rId40"/>
    <p:sldId id="279" r:id="rId41"/>
    <p:sldId id="280" r:id="rId42"/>
    <p:sldId id="281" r:id="rId43"/>
    <p:sldId id="282" r:id="rId44"/>
    <p:sldId id="283" r:id="rId45"/>
    <p:sldId id="284" r:id="rId46"/>
    <p:sldId id="297" r:id="rId47"/>
    <p:sldId id="285" r:id="rId48"/>
    <p:sldId id="286" r:id="rId49"/>
    <p:sldId id="299" r:id="rId50"/>
  </p:sldIdLst>
  <p:sldSz cx="9144000" cy="6858000" type="screen4x3"/>
  <p:notesSz cx="6858000" cy="9144000"/>
  <p:custDataLst>
    <p:tags r:id="rId52"/>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65D78B-4C12-4FDC-B086-34620F3458C1}" type="datetimeFigureOut">
              <a:rPr lang="it-IT" smtClean="0"/>
              <a:t>25/10/2016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296D7B-2A87-49B0-835B-A92EC645066C}" type="slidenum">
              <a:rPr lang="it-IT" smtClean="0"/>
              <a:t>‹N›</a:t>
            </a:fld>
            <a:endParaRPr lang="it-IT"/>
          </a:p>
        </p:txBody>
      </p:sp>
    </p:spTree>
    <p:extLst>
      <p:ext uri="{BB962C8B-B14F-4D97-AF65-F5344CB8AC3E}">
        <p14:creationId xmlns:p14="http://schemas.microsoft.com/office/powerpoint/2010/main" val="2436999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D4FC98-26EA-4AA0-8601-13D28971977A}" type="slidenum">
              <a:rPr lang="it-IT" smtClean="0"/>
              <a:pPr fontAlgn="base">
                <a:spcBef>
                  <a:spcPct val="0"/>
                </a:spcBef>
                <a:spcAft>
                  <a:spcPct val="0"/>
                </a:spcAft>
                <a:defRPr/>
              </a:pPr>
              <a:t>2</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D4FC98-26EA-4AA0-8601-13D28971977A}" type="slidenum">
              <a:rPr lang="it-IT" smtClean="0"/>
              <a:pPr fontAlgn="base">
                <a:spcBef>
                  <a:spcPct val="0"/>
                </a:spcBef>
                <a:spcAft>
                  <a:spcPct val="0"/>
                </a:spcAft>
                <a:defRPr/>
              </a:pPr>
              <a:t>10</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CD71472C-ED83-4EE8-8203-F54508EAE785}" type="slidenum">
              <a:rPr lang="it-IT" smtClean="0"/>
              <a:pPr>
                <a:defRPr/>
              </a:pPr>
              <a:t>48</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it-IT" smtClean="0"/>
              <a:t>Fare clic per modificare lo stile del titolo</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25/10/2016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25/10/2016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25/10/2016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25/10/2016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4" name="Date Placeholder 3"/>
          <p:cNvSpPr>
            <a:spLocks noGrp="1"/>
          </p:cNvSpPr>
          <p:nvPr>
            <p:ph type="dt" sz="half" idx="10"/>
          </p:nvPr>
        </p:nvSpPr>
        <p:spPr/>
        <p:txBody>
          <a:bodyPr/>
          <a:lstStyle/>
          <a:p>
            <a:fld id="{7F49D355-16BD-4E45-BD9A-5EA878CF7CBD}" type="datetimeFigureOut">
              <a:rPr lang="it-IT" smtClean="0"/>
              <a:t>25/10/2016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7F49D355-16BD-4E45-BD9A-5EA878CF7CBD}" type="datetimeFigureOut">
              <a:rPr lang="it-IT" smtClean="0"/>
              <a:t>25/10/2016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
        <p:nvSpPr>
          <p:cNvPr id="8" name="Title 7"/>
          <p:cNvSpPr>
            <a:spLocks noGrp="1"/>
          </p:cNvSpPr>
          <p:nvPr>
            <p:ph type="title"/>
          </p:nvPr>
        </p:nvSpPr>
        <p:spPr/>
        <p:txBody>
          <a:bodyPr/>
          <a:lstStyle/>
          <a:p>
            <a:r>
              <a:rPr lang="it-IT" smtClean="0"/>
              <a:t>Fare clic per modificare lo stile del titolo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it-IT" smtClean="0"/>
              <a:t>Fare clic per modificare stili del testo dello schema</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7F49D355-16BD-4E45-BD9A-5EA878CF7CBD}" type="datetimeFigureOut">
              <a:rPr lang="it-IT" smtClean="0"/>
              <a:t>25/10/2016</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7F49D355-16BD-4E45-BD9A-5EA878CF7CBD}" type="datetimeFigureOut">
              <a:rPr lang="it-IT" smtClean="0"/>
              <a:t>25/10/2016</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t>25/10/2016</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it-IT" smtClean="0"/>
              <a:t>Fare clic per modificare lo stile del titolo</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25/10/2016</a:t>
            </a:fld>
            <a:endParaRPr lang="it-IT"/>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it-IT"/>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it-IT" smtClean="0"/>
              <a:t>Fare clic sull'icona per inserire un'immagine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25/10/2016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F49D355-16BD-4E45-BD9A-5EA878CF7CBD}" type="datetimeFigureOut">
              <a:rPr lang="it-IT" smtClean="0"/>
              <a:t>25/10/2016</a:t>
            </a:fld>
            <a:endParaRPr lang="it-IT"/>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it-IT"/>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asellaDiTesto 6"/>
          <p:cNvSpPr txBox="1">
            <a:spLocks noChangeArrowheads="1"/>
          </p:cNvSpPr>
          <p:nvPr/>
        </p:nvSpPr>
        <p:spPr bwMode="auto">
          <a:xfrm>
            <a:off x="539552" y="4221163"/>
            <a:ext cx="8209161"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2400" b="1" dirty="0">
                <a:solidFill>
                  <a:srgbClr val="002060"/>
                </a:solidFill>
                <a:latin typeface="Arial Black" pitchFamily="34" charset="0"/>
              </a:rPr>
              <a:t>Corso di formazione di </a:t>
            </a:r>
          </a:p>
          <a:p>
            <a:pPr algn="ctr" eaLnBrk="1" hangingPunct="1">
              <a:spcBef>
                <a:spcPct val="0"/>
              </a:spcBef>
              <a:buClrTx/>
              <a:buSzTx/>
              <a:buFontTx/>
              <a:buNone/>
            </a:pPr>
            <a:r>
              <a:rPr lang="it-IT" altLang="it-IT" sz="2400" b="1" dirty="0">
                <a:solidFill>
                  <a:srgbClr val="002060"/>
                </a:solidFill>
                <a:latin typeface="Arial Black" pitchFamily="34" charset="0"/>
              </a:rPr>
              <a:t>Consulenza Tecnica  </a:t>
            </a:r>
          </a:p>
          <a:p>
            <a:pPr algn="ctr" eaLnBrk="1" hangingPunct="1">
              <a:spcBef>
                <a:spcPct val="0"/>
              </a:spcBef>
              <a:buClrTx/>
              <a:buSzTx/>
              <a:buFontTx/>
              <a:buNone/>
            </a:pPr>
            <a:r>
              <a:rPr lang="it-IT" altLang="it-IT" sz="2400" b="1" dirty="0">
                <a:solidFill>
                  <a:srgbClr val="002060"/>
                </a:solidFill>
                <a:latin typeface="Arial Black" pitchFamily="34" charset="0"/>
              </a:rPr>
              <a:t>(C.T.U. e C.T.P.)</a:t>
            </a:r>
          </a:p>
          <a:p>
            <a:pPr algn="ctr" eaLnBrk="1" hangingPunct="1">
              <a:spcBef>
                <a:spcPct val="0"/>
              </a:spcBef>
              <a:buClrTx/>
              <a:buSzTx/>
              <a:buFontTx/>
              <a:buNone/>
            </a:pPr>
            <a:endParaRPr lang="it-IT" altLang="it-IT" sz="2400" b="1" dirty="0">
              <a:solidFill>
                <a:srgbClr val="002060"/>
              </a:solidFill>
              <a:latin typeface="Arial Black" pitchFamily="34" charset="0"/>
            </a:endParaRPr>
          </a:p>
          <a:p>
            <a:pPr algn="ctr" eaLnBrk="1" hangingPunct="1">
              <a:spcBef>
                <a:spcPct val="0"/>
              </a:spcBef>
              <a:buClrTx/>
              <a:buSzTx/>
              <a:buFontTx/>
              <a:buNone/>
            </a:pPr>
            <a:endParaRPr lang="it-IT" altLang="it-IT" sz="1600" b="1" dirty="0">
              <a:solidFill>
                <a:srgbClr val="002060"/>
              </a:solidFill>
              <a:latin typeface="Arial Black" pitchFamily="34" charset="0"/>
            </a:endParaRPr>
          </a:p>
          <a:p>
            <a:pPr algn="ctr" eaLnBrk="1" hangingPunct="1">
              <a:spcBef>
                <a:spcPct val="0"/>
              </a:spcBef>
              <a:buClrTx/>
              <a:buSzTx/>
              <a:buFontTx/>
              <a:buNone/>
            </a:pPr>
            <a:r>
              <a:rPr lang="it-IT" altLang="it-IT" sz="1800" b="1" dirty="0">
                <a:solidFill>
                  <a:srgbClr val="002060"/>
                </a:solidFill>
                <a:latin typeface="Arial Black" pitchFamily="34" charset="0"/>
              </a:rPr>
              <a:t>Docente: Dott. Vincenzo De Mattia</a:t>
            </a:r>
          </a:p>
        </p:txBody>
      </p:sp>
      <p:sp>
        <p:nvSpPr>
          <p:cNvPr id="6147" name="Text Box 7"/>
          <p:cNvSpPr txBox="1">
            <a:spLocks noChangeArrowheads="1"/>
          </p:cNvSpPr>
          <p:nvPr/>
        </p:nvSpPr>
        <p:spPr bwMode="auto">
          <a:xfrm>
            <a:off x="735013" y="784225"/>
            <a:ext cx="7724775"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b="1">
                <a:latin typeface="Arial Black" pitchFamily="34" charset="0"/>
              </a:rPr>
              <a:t>Modulo 03  </a:t>
            </a:r>
          </a:p>
          <a:p>
            <a:pPr algn="ctr" eaLnBrk="1" hangingPunct="1">
              <a:spcBef>
                <a:spcPct val="0"/>
              </a:spcBef>
              <a:buClrTx/>
              <a:buSzTx/>
              <a:buFontTx/>
              <a:buNone/>
            </a:pPr>
            <a:endParaRPr lang="it-IT" altLang="it-IT" sz="3200" b="1">
              <a:latin typeface="Arial Black" pitchFamily="34" charset="0"/>
            </a:endParaRPr>
          </a:p>
          <a:p>
            <a:pPr algn="ctr" eaLnBrk="1" hangingPunct="1">
              <a:spcBef>
                <a:spcPct val="0"/>
              </a:spcBef>
              <a:buClrTx/>
              <a:buSzTx/>
              <a:buFontTx/>
              <a:buNone/>
            </a:pPr>
            <a:r>
              <a:rPr lang="it-IT" altLang="it-IT" sz="3200" b="1">
                <a:latin typeface="Arial Black" pitchFamily="34" charset="0"/>
              </a:rPr>
              <a:t>Il Consulente tecnico d’ufficio</a:t>
            </a:r>
          </a:p>
          <a:p>
            <a:pPr algn="ctr" eaLnBrk="1" hangingPunct="1">
              <a:spcBef>
                <a:spcPct val="0"/>
              </a:spcBef>
              <a:buClrTx/>
              <a:buSzTx/>
              <a:buFontTx/>
              <a:buNone/>
            </a:pPr>
            <a:endParaRPr lang="it-IT" altLang="it-IT" sz="3200" b="1">
              <a:latin typeface="Arial Black" pitchFamily="34" charset="0"/>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25652" y="2708920"/>
            <a:ext cx="1050404" cy="1050404"/>
          </a:xfrm>
          <a:prstGeom prst="rect">
            <a:avLst/>
          </a:prstGeom>
        </p:spPr>
      </p:pic>
    </p:spTree>
    <p:extLst>
      <p:ext uri="{BB962C8B-B14F-4D97-AF65-F5344CB8AC3E}">
        <p14:creationId xmlns:p14="http://schemas.microsoft.com/office/powerpoint/2010/main" val="218166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755576" y="908720"/>
            <a:ext cx="770572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Dell’inizio delle indagini o degli esperimenti o degli elaborati peritali,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consigliabile che il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Ctu</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rediga il verbale, indicando il luogo e il tempo (qualora non risultino dal verbale di udienza) ed i lavori che vengono eseguiti, ed elencando la documentazione che gli viene fornita(verbale di inizio delle operazioni peritali).  </a:t>
            </a:r>
          </a:p>
        </p:txBody>
      </p:sp>
      <p:sp>
        <p:nvSpPr>
          <p:cNvPr id="717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7172" name="CasellaDiTesto 7"/>
          <p:cNvSpPr txBox="1">
            <a:spLocks noChangeArrowheads="1"/>
          </p:cNvSpPr>
          <p:nvPr/>
        </p:nvSpPr>
        <p:spPr bwMode="auto">
          <a:xfrm>
            <a:off x="900113" y="476250"/>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Inizio delle operazioni peritali</a:t>
            </a:r>
          </a:p>
        </p:txBody>
      </p:sp>
    </p:spTree>
    <p:extLst>
      <p:ext uri="{BB962C8B-B14F-4D97-AF65-F5344CB8AC3E}">
        <p14:creationId xmlns:p14="http://schemas.microsoft.com/office/powerpoint/2010/main" val="2371355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539750" y="325100"/>
            <a:ext cx="80645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it-IT" altLang="it-IT" sz="2800" dirty="0" smtClean="0">
              <a:solidFill>
                <a:srgbClr val="FF0000"/>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verbale, redatto dal CTU in presenza del Giudice istruttore, costituisce atto pubblico, in quanto lo stesso CTU ricopre il ruolo di pubblico ufficiale; ne consegue che la redazione del verbale non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necessaria(ma sempre consigliabile) quando le operazioni del Consulente  sono compiute senza la presenza del Giudice. In questa ultima ipotesi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sufficiente che il CTU rediga una relazione scritta, dove inserisca anche le osservazioni e le istanze delle parti.  </a:t>
            </a:r>
          </a:p>
        </p:txBody>
      </p:sp>
      <p:sp>
        <p:nvSpPr>
          <p:cNvPr id="8195" name="CasellaDiTesto 13"/>
          <p:cNvSpPr txBox="1">
            <a:spLocks noChangeArrowheads="1"/>
          </p:cNvSpPr>
          <p:nvPr/>
        </p:nvSpPr>
        <p:spPr bwMode="auto">
          <a:xfrm>
            <a:off x="931863" y="46365"/>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Il verbale</a:t>
            </a:r>
          </a:p>
        </p:txBody>
      </p:sp>
      <p:sp>
        <p:nvSpPr>
          <p:cNvPr id="819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143887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899740" y="1308824"/>
            <a:ext cx="76327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Eventuali aggiunte, soppressioni o modificazioni devono essere fatte in calce all’atto, con apposita nota di richiamo. Se al CTU vengono sottoposti documenti o registri non prodotti in causa, di essi non si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farne menzione senza il preventivo consenso di tutte le parti; se vengono consegnati al CTU degli scritti contenenti osservazioni e istanze di parte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difensionale,questi</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deve darne comunicazione alle parti avverse, fornendo copia degli stessi documenti ricevuti.</a:t>
            </a:r>
            <a:r>
              <a:rPr lang="it-IT" altLang="it-IT" sz="2400" b="1" dirty="0" smtClean="0">
                <a:solidFill>
                  <a:srgbClr val="FF0000"/>
                </a:solidFill>
                <a:latin typeface="Arial Black" pitchFamily="34" charset="0"/>
              </a:rPr>
              <a:t>	</a:t>
            </a:r>
          </a:p>
        </p:txBody>
      </p:sp>
      <p:sp>
        <p:nvSpPr>
          <p:cNvPr id="9219" name="CasellaDiTesto 7"/>
          <p:cNvSpPr txBox="1">
            <a:spLocks noChangeArrowheads="1"/>
          </p:cNvSpPr>
          <p:nvPr/>
        </p:nvSpPr>
        <p:spPr bwMode="auto">
          <a:xfrm>
            <a:off x="900113" y="549275"/>
            <a:ext cx="7343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Raccolta di documenti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54236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526430" y="1700808"/>
            <a:ext cx="80645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L’omissione di avviso alle parti in causa sull’inizio delle operazioni peritali,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essere motivo di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della perizia. Non sussiste obbligo per il CTU di comunicare la data e il luogo dell’inizio delle operazioni peritali quando tali dati risultano dal verbale di udienza, ritenendo in tal modo che le parti ne siano a conoscenza. </a:t>
            </a:r>
          </a:p>
        </p:txBody>
      </p:sp>
      <p:sp>
        <p:nvSpPr>
          <p:cNvPr id="10243" name="CasellaDiTesto 7"/>
          <p:cNvSpPr txBox="1">
            <a:spLocks noChangeArrowheads="1"/>
          </p:cNvSpPr>
          <p:nvPr/>
        </p:nvSpPr>
        <p:spPr bwMode="auto">
          <a:xfrm>
            <a:off x="900113" y="549275"/>
            <a:ext cx="73437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Comunicazioni dell’inizio delle operazioni peritali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247599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539750" y="1772816"/>
            <a:ext cx="792068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Allo stesso modo l’obbligo di avvisare le parti non sussiste per le operazioni peritali svolte oltre la fase iniziale e per ogni singola indagine presumendo che tali dati risultino sempre dal verbale di udienza, tranne nel caso in cui il CTU rinvii le operazioni a data da destinarsi.</a:t>
            </a:r>
          </a:p>
        </p:txBody>
      </p:sp>
      <p:sp>
        <p:nvSpPr>
          <p:cNvPr id="10243" name="CasellaDiTesto 7"/>
          <p:cNvSpPr txBox="1">
            <a:spLocks noChangeArrowheads="1"/>
          </p:cNvSpPr>
          <p:nvPr/>
        </p:nvSpPr>
        <p:spPr bwMode="auto">
          <a:xfrm>
            <a:off x="900113" y="549275"/>
            <a:ext cx="73437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Comunicazioni dell’inizio delle operazioni peritali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9244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827088" y="1196975"/>
            <a:ext cx="7777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11268" name="CasellaDiTesto 7"/>
          <p:cNvSpPr txBox="1">
            <a:spLocks noChangeArrowheads="1"/>
          </p:cNvSpPr>
          <p:nvPr/>
        </p:nvSpPr>
        <p:spPr bwMode="auto">
          <a:xfrm>
            <a:off x="539552" y="332656"/>
            <a:ext cx="806469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Accertamenti ed indagini</a:t>
            </a:r>
          </a:p>
          <a:p>
            <a:pPr algn="just"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CTU incaricato, dopo il formale giuramento, studia attentamente i fascicoli delle parti per trarne elementi utili e per vedere quali documenti necessari deve ancora chiedere loro. Deve quindi effettuare una serie di riunioni e di sopralluoghi per acquisire le informazioni necessarie per la risoluzione dei quesiti posti dal Giudice e per constatare visivamente quanto studiato nei fascicoli delle parti.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95249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just" eaLnBrk="1" hangingPunct="1">
              <a:spcBef>
                <a:spcPct val="0"/>
              </a:spcBef>
              <a:buClrTx/>
              <a:buSzTx/>
              <a:buFontTx/>
              <a:buNone/>
            </a:pPr>
            <a:endParaRPr lang="it-IT" altLang="it-IT" sz="3200" b="1">
              <a:solidFill>
                <a:srgbClr val="FF0000"/>
              </a:solidFill>
              <a:latin typeface="Arial Black" pitchFamily="34" charset="0"/>
            </a:endParaRPr>
          </a:p>
        </p:txBody>
      </p:sp>
      <p:sp>
        <p:nvSpPr>
          <p:cNvPr id="12292" name="CasellaDiTesto 3"/>
          <p:cNvSpPr txBox="1">
            <a:spLocks noChangeArrowheads="1"/>
          </p:cNvSpPr>
          <p:nvPr/>
        </p:nvSpPr>
        <p:spPr bwMode="auto">
          <a:xfrm>
            <a:off x="755576" y="1412776"/>
            <a:ext cx="76327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Nel contempo inizia le proprie indagini presso gli uffici competenti (es. ufficio tecnico del Comune, ufficio erariale, sopralluoghi stradali, a seconda dei casi) al fine di accertare quegli elementi indispensabili per la giusta valutazione dell’ argomento in questione.</a:t>
            </a:r>
          </a:p>
        </p:txBody>
      </p:sp>
      <p:sp>
        <p:nvSpPr>
          <p:cNvPr id="2"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Inizio delle indagini</a:t>
            </a:r>
          </a:p>
        </p:txBody>
      </p:sp>
      <p:sp>
        <p:nvSpPr>
          <p:cNvPr id="7"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28900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13316" name="CasellaDiTesto 7"/>
          <p:cNvSpPr txBox="1">
            <a:spLocks noChangeArrowheads="1"/>
          </p:cNvSpPr>
          <p:nvPr/>
        </p:nvSpPr>
        <p:spPr bwMode="auto">
          <a:xfrm>
            <a:off x="539552" y="116632"/>
            <a:ext cx="7776864"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Le operazioni di accertamento</a:t>
            </a:r>
          </a:p>
          <a:p>
            <a:pPr algn="ctr" eaLnBrk="1" hangingPunct="1">
              <a:defRPr/>
            </a:pPr>
            <a:endParaRPr lang="it-IT" altLang="it-IT" sz="2000" dirty="0" smtClean="0">
              <a:solidFill>
                <a:srgbClr val="FF0000"/>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operazioni di accertamento condotte presso i pubblici uffici devono essere preventivamente autorizzate dal Magistrato. Il CTU pertanto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chiedera’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con istanza scritta e motivata, l’autorizzazione che non sia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gia’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conteplata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nel mandato conferitogli 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portera’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con se’ la copia conforme all’ordinanza pronunciata dal Magistrato, per presentarla ai funzionari degli uffici presso cui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dovra’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svolgere le proprie indagini.</a:t>
            </a: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558997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468313" y="1196752"/>
            <a:ext cx="813593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Le informazioni raccolte possono essere riferite al Giudice istruttore in qualsiasi momento e dovranno essere riportate nella relazione finale, al fine di rendere partecipi le parti dei risultati ottenuti. Il CTU, quando ritiene di aver raccolto tutte le informazioni necessarie per poter rispondere ai quesiti formulatigli dal Magistrato, dichiara definitivamente concluse le operazioni di accesso ai luoghi e concede ai Consulenti delle parti un termine per la redazione di loro eventuali note</a:t>
            </a:r>
          </a:p>
        </p:txBody>
      </p:sp>
      <p:sp>
        <p:nvSpPr>
          <p:cNvPr id="14339"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Le informazioni raccolte</a:t>
            </a:r>
          </a:p>
        </p:txBody>
      </p:sp>
      <p:sp>
        <p:nvSpPr>
          <p:cNvPr id="14340"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075157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612329" y="836712"/>
            <a:ext cx="7992119"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000" b="1" dirty="0" smtClean="0">
              <a:solidFill>
                <a:schemeClr val="tx1">
                  <a:lumMod val="95000"/>
                  <a:lumOff val="5000"/>
                </a:schemeClr>
              </a:solidFill>
              <a:latin typeface="Arial Black" pitchFamily="34" charset="0"/>
            </a:endParaRPr>
          </a:p>
          <a:p>
            <a:pPr algn="just" eaLnBrk="1" hangingPunct="1">
              <a:defRPr/>
            </a:pPr>
            <a:endParaRPr lang="it-IT" altLang="it-IT" sz="2800" b="1" dirty="0">
              <a:solidFill>
                <a:schemeClr val="tx1">
                  <a:lumMod val="95000"/>
                  <a:lumOff val="5000"/>
                </a:schemeClr>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parti ed i loro difensori(tecnici e legali) hanno infatti 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facolta’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far mettere a verbale dal CTU i rilievi che essi vogliono produrre per tutelare i loro interessi. Non possono invece contestare i metodi utilizzati dal CTU.</a:t>
            </a:r>
          </a:p>
        </p:txBody>
      </p:sp>
      <p:sp>
        <p:nvSpPr>
          <p:cNvPr id="14339"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Le informazioni raccolte</a:t>
            </a:r>
          </a:p>
        </p:txBody>
      </p:sp>
      <p:sp>
        <p:nvSpPr>
          <p:cNvPr id="14340"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47736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827731" y="1340768"/>
            <a:ext cx="7632701"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Oltre a nominare il CTU, il Giudice con la sua ordinanza determina anche l’inizio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dell’attivita’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 Consulente. All’inizio delle operazioni peritali, che devono avvenire nel tempo e nel luogo stabiliti dal Giudice istruttore o dal CTU, possono partecipare:</a:t>
            </a: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parti e i loro Procuratori;</a:t>
            </a: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 Consulenti tecnici di parte.</a:t>
            </a:r>
          </a:p>
        </p:txBody>
      </p:sp>
      <p:sp>
        <p:nvSpPr>
          <p:cNvPr id="717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
        <p:nvSpPr>
          <p:cNvPr id="7172" name="CasellaDiTesto 7"/>
          <p:cNvSpPr txBox="1">
            <a:spLocks noChangeArrowheads="1"/>
          </p:cNvSpPr>
          <p:nvPr/>
        </p:nvSpPr>
        <p:spPr bwMode="auto">
          <a:xfrm>
            <a:off x="900113" y="476250"/>
            <a:ext cx="73437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Inizio delle operazioni peritali</a:t>
            </a:r>
          </a:p>
        </p:txBody>
      </p:sp>
    </p:spTree>
    <p:extLst>
      <p:ext uri="{BB962C8B-B14F-4D97-AF65-F5344CB8AC3E}">
        <p14:creationId xmlns:p14="http://schemas.microsoft.com/office/powerpoint/2010/main" val="275158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468312" y="1556792"/>
            <a:ext cx="813593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Se, durante lo svolgimento delle funzioni che il CTU compie senza l’intervento del Giudice, sorgessero delle questioni sui poteri e sui limiti dell’incarico conferito al Consulente stesso, questi deve informare il Giudice. Qualora la parte interessata provveda, con ricorso, ad informare essa stessa il Giudice sull’insorgere di tali questioni,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l’attivita’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che il Consulente stesso sta svolgendo non viene sospesa. </a:t>
            </a:r>
          </a:p>
        </p:txBody>
      </p:sp>
      <p:sp>
        <p:nvSpPr>
          <p:cNvPr id="15363" name="CasellaDiTesto 7"/>
          <p:cNvSpPr txBox="1">
            <a:spLocks noChangeArrowheads="1"/>
          </p:cNvSpPr>
          <p:nvPr/>
        </p:nvSpPr>
        <p:spPr bwMode="auto">
          <a:xfrm>
            <a:off x="971550" y="549275"/>
            <a:ext cx="73453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Svolgimento delle funzioni di CTU</a:t>
            </a:r>
          </a:p>
        </p:txBody>
      </p:sp>
      <p:sp>
        <p:nvSpPr>
          <p:cNvPr id="1536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643624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468313" y="1196975"/>
            <a:ext cx="813593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Giudice dopo aver sentito le parti,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prendera’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gli opportuni provvedimenti, ed ha sempre 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facolta’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disporre la rinnovazione delle indagini e, per gravi motivi, la sostituzione del CTU. In tal caso deve motivare la sua decisione e tra i motivi di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sostitiuzione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rientra anche il ritardo nel deposito della relazione finale. </a:t>
            </a:r>
          </a:p>
        </p:txBody>
      </p:sp>
      <p:sp>
        <p:nvSpPr>
          <p:cNvPr id="15363" name="CasellaDiTesto 7"/>
          <p:cNvSpPr txBox="1">
            <a:spLocks noChangeArrowheads="1"/>
          </p:cNvSpPr>
          <p:nvPr/>
        </p:nvSpPr>
        <p:spPr bwMode="auto">
          <a:xfrm>
            <a:off x="971550" y="549275"/>
            <a:ext cx="73453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dirty="0">
                <a:solidFill>
                  <a:srgbClr val="002060"/>
                </a:solidFill>
                <a:latin typeface="Andalus" panose="02020603050405020304" pitchFamily="18" charset="-78"/>
                <a:cs typeface="Andalus" panose="02020603050405020304" pitchFamily="18" charset="-78"/>
              </a:rPr>
              <a:t>Svolgimento delle funzioni di CTU</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01532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539750" y="549275"/>
            <a:ext cx="799306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200" dirty="0" smtClean="0">
                <a:solidFill>
                  <a:srgbClr val="000099"/>
                </a:solidFill>
                <a:latin typeface="Andalus" panose="02020603050405020304" pitchFamily="18" charset="-78"/>
                <a:cs typeface="Andalus" panose="02020603050405020304" pitchFamily="18" charset="-78"/>
              </a:rPr>
              <a:t>Comunicazioni alle parti</a:t>
            </a:r>
          </a:p>
          <a:p>
            <a:pPr algn="just"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CTU autorizzato a compiere le indagini senza la presenza del Giudice, deve dare comunicazione alle parti del giorno, ora e luogo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citta’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via e n. civico) di inizio delle operazioni, con dichiarazione inserita nel processo verbale di udienza o con biglietto a mezzo del Cancelliere; la mancanza di tale comunicazione, per la quale non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prevista sanzione alcuna, non produce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delle operazioni qualora le parti siano state comunque messe in condizioni di assistere alle indagini e svolgere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attivita’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difensiva.</a:t>
            </a:r>
          </a:p>
          <a:p>
            <a:pPr algn="ctr" eaLnBrk="1" hangingPunct="1">
              <a:defRPr/>
            </a:pPr>
            <a:endParaRPr lang="it-IT" altLang="it-IT" sz="3200" b="1" dirty="0" smtClean="0">
              <a:solidFill>
                <a:srgbClr val="FF0000"/>
              </a:solidFill>
              <a:latin typeface="Arial Black" pitchFamily="34" charset="0"/>
            </a:endParaRPr>
          </a:p>
          <a:p>
            <a:pPr algn="ctr" eaLnBrk="1" hangingPunct="1">
              <a:defRPr/>
            </a:pPr>
            <a:r>
              <a:rPr lang="it-IT" altLang="it-IT" sz="3200" b="1" dirty="0" smtClean="0">
                <a:solidFill>
                  <a:srgbClr val="FF0000"/>
                </a:solidFill>
                <a:latin typeface="Arial Black" pitchFamily="34" charset="0"/>
              </a:rPr>
              <a:t> </a:t>
            </a:r>
          </a:p>
        </p:txBody>
      </p:sp>
      <p:sp>
        <p:nvSpPr>
          <p:cNvPr id="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0617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1187252" y="908720"/>
            <a:ext cx="684113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L’obbligo di comunicazione non riguarda le operazioni successive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poiche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sono le parti che hanno l’onere di informarsi su di esse per potervi partecipare; ma se il CTU rimanda le operazioni a data da destinare e successivamente le riprenda, egli ha l’obbligo di avvertire nuovamente le parti. </a:t>
            </a:r>
            <a:endParaRPr lang="it-IT" altLang="it-IT" sz="2800" dirty="0" smtClean="0">
              <a:solidFill>
                <a:srgbClr val="FF0000"/>
              </a:solidFill>
              <a:latin typeface="Andalus" panose="02020603050405020304" pitchFamily="18" charset="-78"/>
              <a:cs typeface="Andalus" panose="02020603050405020304" pitchFamily="18" charset="-78"/>
            </a:endParaRPr>
          </a:p>
        </p:txBody>
      </p:sp>
      <p:sp>
        <p:nvSpPr>
          <p:cNvPr id="17411"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L’onere di informarsi</a:t>
            </a:r>
          </a:p>
        </p:txBody>
      </p:sp>
      <p:sp>
        <p:nvSpPr>
          <p:cNvPr id="1741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953258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1187252" y="836712"/>
            <a:ext cx="6553100"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E’ necessario che il Consulente di parte sia tempestivamente avvertito delle indagini preannunciate, ma le parti (che hanno 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facolta’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intervenire alle indagini di CTU, a mezzo dei propri Consulenti tecnici) possono non avvalersi della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facolta’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 controllo autorizzando il CTU all’immediato inizio delle operazioni.</a:t>
            </a:r>
          </a:p>
          <a:p>
            <a:pPr algn="ctr" eaLnBrk="1" hangingPunct="1">
              <a:defRPr/>
            </a:pPr>
            <a:r>
              <a:rPr lang="it-IT" altLang="it-IT" sz="3200" b="1" dirty="0" smtClean="0">
                <a:solidFill>
                  <a:srgbClr val="FF0000"/>
                </a:solidFill>
                <a:latin typeface="Arial Black" pitchFamily="34" charset="0"/>
              </a:rPr>
              <a:t> </a:t>
            </a:r>
          </a:p>
        </p:txBody>
      </p:sp>
      <p:sp>
        <p:nvSpPr>
          <p:cNvPr id="17411"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L’onere di informarsi</a:t>
            </a:r>
          </a:p>
        </p:txBody>
      </p:sp>
      <p:sp>
        <p:nvSpPr>
          <p:cNvPr id="1741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4437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827089" y="1052513"/>
            <a:ext cx="7489328"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L’inosservanza da parte del CTU quando riprende le operazioni peritali interrotte, del dovere di avvertire le parti, determina 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relativa alla Consulenza (sanata ove non dedotta nella prima difesa o nell’udienza successiva) solo se abbia effettivamente pregiudicato il diritto di difesa. </a:t>
            </a:r>
          </a:p>
        </p:txBody>
      </p:sp>
      <p:sp>
        <p:nvSpPr>
          <p:cNvPr id="18435" name="CasellaDiTesto 7"/>
          <p:cNvSpPr txBox="1">
            <a:spLocks noChangeArrowheads="1"/>
          </p:cNvSpPr>
          <p:nvPr/>
        </p:nvSpPr>
        <p:spPr bwMode="auto">
          <a:xfrm>
            <a:off x="539750" y="476250"/>
            <a:ext cx="81359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La </a:t>
            </a:r>
            <a:r>
              <a:rPr lang="it-IT" altLang="it-IT" sz="3600" dirty="0" err="1">
                <a:solidFill>
                  <a:srgbClr val="002060"/>
                </a:solidFill>
                <a:latin typeface="Andalus" panose="02020603050405020304" pitchFamily="18" charset="-78"/>
                <a:cs typeface="Andalus" panose="02020603050405020304" pitchFamily="18" charset="-78"/>
              </a:rPr>
              <a:t>nullita’</a:t>
            </a:r>
            <a:r>
              <a:rPr lang="it-IT" altLang="it-IT" sz="3600" dirty="0">
                <a:solidFill>
                  <a:srgbClr val="002060"/>
                </a:solidFill>
                <a:latin typeface="Andalus" panose="02020603050405020304" pitchFamily="18" charset="-78"/>
                <a:cs typeface="Andalus" panose="02020603050405020304" pitchFamily="18" charset="-78"/>
              </a:rPr>
              <a:t> della CTU</a:t>
            </a:r>
          </a:p>
        </p:txBody>
      </p:sp>
      <p:sp>
        <p:nvSpPr>
          <p:cNvPr id="1843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527638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827088" y="1052513"/>
            <a:ext cx="7559675"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000" b="1" dirty="0" smtClean="0">
              <a:solidFill>
                <a:schemeClr val="tx1">
                  <a:lumMod val="95000"/>
                  <a:lumOff val="5000"/>
                </a:schemeClr>
              </a:solidFill>
              <a:latin typeface="Arial Black" pitchFamily="34" charset="0"/>
            </a:endParaRPr>
          </a:p>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La mancata comunicazione al difensore di una delle parti costituite, da parte del CTU autorizzato dal Giudice a compiere indagini da solo, del tempo e del luogo di inizio delle operazioni, determina 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nullita’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della consulenza tecnica. </a:t>
            </a:r>
          </a:p>
        </p:txBody>
      </p:sp>
      <p:sp>
        <p:nvSpPr>
          <p:cNvPr id="18435" name="CasellaDiTesto 7"/>
          <p:cNvSpPr txBox="1">
            <a:spLocks noChangeArrowheads="1"/>
          </p:cNvSpPr>
          <p:nvPr/>
        </p:nvSpPr>
        <p:spPr bwMode="auto">
          <a:xfrm>
            <a:off x="539750" y="476250"/>
            <a:ext cx="81359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La </a:t>
            </a:r>
            <a:r>
              <a:rPr lang="it-IT" altLang="it-IT" sz="3600" dirty="0" err="1">
                <a:solidFill>
                  <a:srgbClr val="002060"/>
                </a:solidFill>
                <a:latin typeface="Andalus" panose="02020603050405020304" pitchFamily="18" charset="-78"/>
                <a:cs typeface="Andalus" panose="02020603050405020304" pitchFamily="18" charset="-78"/>
              </a:rPr>
              <a:t>nullita’</a:t>
            </a:r>
            <a:r>
              <a:rPr lang="it-IT" altLang="it-IT" sz="3600" dirty="0">
                <a:solidFill>
                  <a:srgbClr val="002060"/>
                </a:solidFill>
                <a:latin typeface="Andalus" panose="02020603050405020304" pitchFamily="18" charset="-78"/>
                <a:cs typeface="Andalus" panose="02020603050405020304" pitchFamily="18" charset="-78"/>
              </a:rPr>
              <a:t> della CTU</a:t>
            </a:r>
          </a:p>
        </p:txBody>
      </p:sp>
      <p:sp>
        <p:nvSpPr>
          <p:cNvPr id="1843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14256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76475"/>
            <a:ext cx="79930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19460" name="CasellaDiTesto 7"/>
          <p:cNvSpPr txBox="1">
            <a:spLocks noChangeArrowheads="1"/>
          </p:cNvSpPr>
          <p:nvPr/>
        </p:nvSpPr>
        <p:spPr bwMode="auto">
          <a:xfrm>
            <a:off x="539750" y="549275"/>
            <a:ext cx="80645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Collaboratori del CTU</a:t>
            </a:r>
          </a:p>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Per particolari indagini tecniche che esulino dalla propria competenza il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Ctu</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ricorrere anche senza preventiva autorizzazione del Giudice all’opera di un esperto con particolare specializzazione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profesionale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anche per l’acquisizione di elementi da vagliare e trasformare nella propria relazione, assumendo al riguardo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ognin</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responsabilita’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morale 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scentifica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a:t>
            </a:r>
          </a:p>
          <a:p>
            <a:pPr algn="ctr" eaLnBrk="1" hangingPunct="1">
              <a:defRPr/>
            </a:pPr>
            <a:endParaRPr lang="it-IT" altLang="it-IT" sz="2000" dirty="0" smtClean="0">
              <a:solidFill>
                <a:srgbClr val="FF0000"/>
              </a:solidFill>
              <a:latin typeface="Arial Black" pitchFamily="34" charset="0"/>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45884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76475"/>
            <a:ext cx="79930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2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19460" name="CasellaDiTesto 7"/>
          <p:cNvSpPr txBox="1">
            <a:spLocks noChangeArrowheads="1"/>
          </p:cNvSpPr>
          <p:nvPr/>
        </p:nvSpPr>
        <p:spPr bwMode="auto">
          <a:xfrm>
            <a:off x="539750" y="332656"/>
            <a:ext cx="80645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Collaboratori del CTU</a:t>
            </a:r>
          </a:p>
          <a:p>
            <a:pPr eaLnBrk="1" hangingPunct="1">
              <a:defRPr/>
            </a:pPr>
            <a:endParaRPr lang="it-IT" altLang="it-IT" sz="2000" dirty="0" smtClean="0">
              <a:solidFill>
                <a:schemeClr val="tx1">
                  <a:lumMod val="95000"/>
                  <a:lumOff val="5000"/>
                </a:schemeClr>
              </a:solidFill>
              <a:latin typeface="Arial Black" pitchFamily="34" charset="0"/>
            </a:endParaRPr>
          </a:p>
          <a:p>
            <a:pPr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attivita’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dell’esperto devono svolgersi nel rispetto delle regole del contraddittorio con la presenza delle parti tempestivamente avvertite e in modo che il Consulente tecnico di parte, anche non avvertito, sia messo in condizione di controllare le indagini dell’esperto e di esprimere le proprie osservazioni</a:t>
            </a:r>
            <a:r>
              <a:rPr lang="it-IT" altLang="it-IT" sz="2800" dirty="0" smtClean="0">
                <a:solidFill>
                  <a:schemeClr val="tx1">
                    <a:lumMod val="95000"/>
                    <a:lumOff val="5000"/>
                  </a:schemeClr>
                </a:solidFill>
                <a:latin typeface="Arial Black" pitchFamily="34" charset="0"/>
              </a:rPr>
              <a:t>.</a:t>
            </a:r>
          </a:p>
          <a:p>
            <a:pPr algn="ctr" eaLnBrk="1" hangingPunct="1">
              <a:defRPr/>
            </a:pPr>
            <a:endParaRPr lang="it-IT" altLang="it-IT" sz="2800" dirty="0" smtClean="0">
              <a:solidFill>
                <a:srgbClr val="FF0000"/>
              </a:solidFill>
              <a:latin typeface="Arial Black" pitchFamily="34" charset="0"/>
            </a:endParaRPr>
          </a:p>
          <a:p>
            <a:pPr algn="ctr" eaLnBrk="1" hangingPunct="1">
              <a:defRPr/>
            </a:pPr>
            <a:endParaRPr lang="it-IT" altLang="it-IT" sz="2000" dirty="0" smtClean="0">
              <a:solidFill>
                <a:srgbClr val="FF0000"/>
              </a:solidFill>
              <a:latin typeface="Arial Black" pitchFamily="34" charset="0"/>
            </a:endParaRPr>
          </a:p>
        </p:txBody>
      </p:sp>
      <p:sp>
        <p:nvSpPr>
          <p:cNvPr id="2"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791637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900113" y="1412875"/>
            <a:ext cx="74168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L’attivita’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 CTU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limitata alle sole questioni risolubili con particolari conoscenze tecniche ma non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estendersi fino all’interpretazione e valutazione e valutazione di prove documentali (per esprimere un giudizio che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invece riservato al Giudice. </a:t>
            </a:r>
          </a:p>
        </p:txBody>
      </p:sp>
      <p:sp>
        <p:nvSpPr>
          <p:cNvPr id="20483" name="CasellaDiTesto 7"/>
          <p:cNvSpPr txBox="1">
            <a:spLocks noChangeArrowheads="1"/>
          </p:cNvSpPr>
          <p:nvPr/>
        </p:nvSpPr>
        <p:spPr bwMode="auto">
          <a:xfrm>
            <a:off x="971550" y="52117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err="1">
                <a:solidFill>
                  <a:srgbClr val="002060"/>
                </a:solidFill>
                <a:latin typeface="Andalus" panose="02020603050405020304" pitchFamily="18" charset="-78"/>
                <a:cs typeface="Andalus" panose="02020603050405020304" pitchFamily="18" charset="-78"/>
              </a:rPr>
              <a:t>Attivita’</a:t>
            </a:r>
            <a:r>
              <a:rPr lang="it-IT" altLang="it-IT" sz="3600" dirty="0">
                <a:solidFill>
                  <a:srgbClr val="002060"/>
                </a:solidFill>
                <a:latin typeface="Andalus" panose="02020603050405020304" pitchFamily="18" charset="-78"/>
                <a:cs typeface="Andalus" panose="02020603050405020304" pitchFamily="18" charset="-78"/>
              </a:rPr>
              <a:t> del CTU</a:t>
            </a:r>
          </a:p>
        </p:txBody>
      </p:sp>
      <p:sp>
        <p:nvSpPr>
          <p:cNvPr id="2048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20255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87624" y="1772816"/>
            <a:ext cx="6768752" cy="2246769"/>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 comunicazione dell’inizio delle </a:t>
            </a:r>
            <a:r>
              <a:rPr lang="it-IT" sz="2800" dirty="0" smtClean="0">
                <a:latin typeface="Andalus" panose="02020603050405020304" pitchFamily="18" charset="-78"/>
                <a:cs typeface="Andalus" panose="02020603050405020304" pitchFamily="18" charset="-78"/>
              </a:rPr>
              <a:t>operazioni peritali </a:t>
            </a:r>
            <a:r>
              <a:rPr lang="it-IT" sz="2800" dirty="0">
                <a:latin typeface="Andalus" panose="02020603050405020304" pitchFamily="18" charset="-78"/>
                <a:cs typeface="Andalus" panose="02020603050405020304" pitchFamily="18" charset="-78"/>
              </a:rPr>
              <a:t>è un aspetto rilevante </a:t>
            </a:r>
            <a:r>
              <a:rPr lang="it-IT" sz="2800" dirty="0" smtClean="0">
                <a:latin typeface="Andalus" panose="02020603050405020304" pitchFamily="18" charset="-78"/>
                <a:cs typeface="Andalus" panose="02020603050405020304" pitchFamily="18" charset="-78"/>
              </a:rPr>
              <a:t>delle attività </a:t>
            </a:r>
            <a:r>
              <a:rPr lang="it-IT" sz="2800" dirty="0">
                <a:latin typeface="Andalus" panose="02020603050405020304" pitchFamily="18" charset="-78"/>
                <a:cs typeface="Andalus" panose="02020603050405020304" pitchFamily="18" charset="-78"/>
              </a:rPr>
              <a:t>del consulente tecnico di </a:t>
            </a:r>
            <a:r>
              <a:rPr lang="it-IT" sz="2800" dirty="0" smtClean="0">
                <a:latin typeface="Andalus" panose="02020603050405020304" pitchFamily="18" charset="-78"/>
                <a:cs typeface="Andalus" panose="02020603050405020304" pitchFamily="18" charset="-78"/>
              </a:rPr>
              <a:t>ufficio poiché </a:t>
            </a:r>
            <a:r>
              <a:rPr lang="it-IT" sz="2800" dirty="0">
                <a:latin typeface="Andalus" panose="02020603050405020304" pitchFamily="18" charset="-78"/>
                <a:cs typeface="Andalus" panose="02020603050405020304" pitchFamily="18" charset="-78"/>
              </a:rPr>
              <a:t>è condizionato dalle regole </a:t>
            </a:r>
            <a:r>
              <a:rPr lang="it-IT" sz="2800" dirty="0" smtClean="0">
                <a:latin typeface="Andalus" panose="02020603050405020304" pitchFamily="18" charset="-78"/>
                <a:cs typeface="Andalus" panose="02020603050405020304" pitchFamily="18" charset="-78"/>
              </a:rPr>
              <a:t>processuali che </a:t>
            </a:r>
            <a:r>
              <a:rPr lang="it-IT" sz="2800" dirty="0">
                <a:latin typeface="Andalus" panose="02020603050405020304" pitchFamily="18" charset="-78"/>
                <a:cs typeface="Andalus" panose="02020603050405020304" pitchFamily="18" charset="-78"/>
              </a:rPr>
              <a:t>incombono sulle proprie attività.</a:t>
            </a:r>
          </a:p>
        </p:txBody>
      </p:sp>
      <p:sp>
        <p:nvSpPr>
          <p:cNvPr id="2" name="Rettangolo 1"/>
          <p:cNvSpPr/>
          <p:nvPr/>
        </p:nvSpPr>
        <p:spPr>
          <a:xfrm>
            <a:off x="1428357" y="814442"/>
            <a:ext cx="5859296" cy="646331"/>
          </a:xfrm>
          <a:prstGeom prst="rect">
            <a:avLst/>
          </a:prstGeom>
        </p:spPr>
        <p:txBody>
          <a:bodyPr wrap="none">
            <a:spAutoFit/>
          </a:bodyPr>
          <a:lstStyle/>
          <a:p>
            <a:pPr algn="ctr">
              <a:spcBef>
                <a:spcPct val="0"/>
              </a:spcBef>
            </a:pPr>
            <a:r>
              <a:rPr lang="it-IT" altLang="it-IT" sz="3600" dirty="0">
                <a:solidFill>
                  <a:srgbClr val="002060"/>
                </a:solidFill>
                <a:latin typeface="Andalus" panose="02020603050405020304" pitchFamily="18" charset="-78"/>
                <a:cs typeface="Andalus" panose="02020603050405020304" pitchFamily="18" charset="-78"/>
              </a:rPr>
              <a:t>Inizio delle operazioni peritali</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531994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1116137" y="1412875"/>
            <a:ext cx="684023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CTU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cosi’</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acquisire ogni elemento necessario per rispondere ai quesiti del Giudice, anche ricavato da documenti non compresi negli atti di causa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purche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si tratti di fatti puramente tecnici ed accessori e non di fatti che spetta alle parti da provare.</a:t>
            </a:r>
          </a:p>
        </p:txBody>
      </p:sp>
      <p:sp>
        <p:nvSpPr>
          <p:cNvPr id="20483" name="CasellaDiTesto 7"/>
          <p:cNvSpPr txBox="1">
            <a:spLocks noChangeArrowheads="1"/>
          </p:cNvSpPr>
          <p:nvPr/>
        </p:nvSpPr>
        <p:spPr bwMode="auto">
          <a:xfrm>
            <a:off x="971550" y="549275"/>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err="1">
                <a:solidFill>
                  <a:srgbClr val="002060"/>
                </a:solidFill>
                <a:latin typeface="Andalus" panose="02020603050405020304" pitchFamily="18" charset="-78"/>
                <a:cs typeface="Andalus" panose="02020603050405020304" pitchFamily="18" charset="-78"/>
              </a:rPr>
              <a:t>Attivita’</a:t>
            </a:r>
            <a:r>
              <a:rPr lang="it-IT" altLang="it-IT" sz="3600" dirty="0">
                <a:solidFill>
                  <a:srgbClr val="002060"/>
                </a:solidFill>
                <a:latin typeface="Andalus" panose="02020603050405020304" pitchFamily="18" charset="-78"/>
                <a:cs typeface="Andalus" panose="02020603050405020304" pitchFamily="18" charset="-78"/>
              </a:rPr>
              <a:t> del CTU</a:t>
            </a:r>
          </a:p>
        </p:txBody>
      </p:sp>
      <p:sp>
        <p:nvSpPr>
          <p:cNvPr id="20484"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3584477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539750" y="1916113"/>
            <a:ext cx="799306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2000" b="1">
                <a:solidFill>
                  <a:srgbClr val="FF0000"/>
                </a:solidFill>
                <a:latin typeface="Arial Black" pitchFamily="34" charset="0"/>
              </a:rPr>
              <a:t> </a:t>
            </a: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21509" name="CasellaDiTesto 7"/>
          <p:cNvSpPr txBox="1">
            <a:spLocks noChangeArrowheads="1"/>
          </p:cNvSpPr>
          <p:nvPr/>
        </p:nvSpPr>
        <p:spPr bwMode="auto">
          <a:xfrm>
            <a:off x="971550" y="692150"/>
            <a:ext cx="7345363" cy="4462760"/>
          </a:xfrm>
          <a:prstGeom prst="rect">
            <a:avLst/>
          </a:prstGeom>
          <a:noFill/>
          <a:ln w="9525">
            <a:noFill/>
            <a:miter lim="800000"/>
            <a:headEnd/>
            <a:tailEnd/>
          </a:ln>
        </p:spPr>
        <p:txBody>
          <a:bodyPr>
            <a:spAutoFit/>
          </a:bodyPr>
          <a:lstStyle/>
          <a:p>
            <a:pPr algn="ctr">
              <a:defRPr/>
            </a:pPr>
            <a:r>
              <a:rPr lang="it-IT" sz="3600" dirty="0">
                <a:solidFill>
                  <a:srgbClr val="000099"/>
                </a:solidFill>
                <a:latin typeface="Andalus" panose="02020603050405020304" pitchFamily="18" charset="-78"/>
                <a:cs typeface="Andalus" panose="02020603050405020304" pitchFamily="18" charset="-78"/>
              </a:rPr>
              <a:t>La CTU come fonte oggettiva di prova</a:t>
            </a:r>
          </a:p>
          <a:p>
            <a:pPr>
              <a:defRPr/>
            </a:pPr>
            <a:endParaRPr lang="it-IT" sz="2400" dirty="0">
              <a:solidFill>
                <a:schemeClr val="tx1">
                  <a:lumMod val="95000"/>
                  <a:lumOff val="5000"/>
                </a:schemeClr>
              </a:solidFill>
              <a:latin typeface="Andalus" panose="02020603050405020304" pitchFamily="18" charset="-78"/>
              <a:cs typeface="Andalus" panose="02020603050405020304" pitchFamily="18" charset="-78"/>
            </a:endParaRPr>
          </a:p>
          <a:p>
            <a:pPr algn="just">
              <a:defRPr/>
            </a:pPr>
            <a:r>
              <a:rPr lang="it-IT" sz="2400" dirty="0">
                <a:solidFill>
                  <a:schemeClr val="tx1">
                    <a:lumMod val="95000"/>
                    <a:lumOff val="5000"/>
                  </a:schemeClr>
                </a:solidFill>
                <a:latin typeface="Andalus" panose="02020603050405020304" pitchFamily="18" charset="-78"/>
                <a:cs typeface="Andalus" panose="02020603050405020304" pitchFamily="18" charset="-78"/>
              </a:rPr>
              <a:t>La CTU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400" dirty="0">
                <a:solidFill>
                  <a:schemeClr val="tx1">
                    <a:lumMod val="95000"/>
                    <a:lumOff val="5000"/>
                  </a:schemeClr>
                </a:solidFill>
                <a:latin typeface="Andalus" panose="02020603050405020304" pitchFamily="18" charset="-78"/>
                <a:cs typeface="Andalus" panose="02020603050405020304" pitchFamily="18" charset="-78"/>
              </a:rPr>
              <a:t> costituire fonte oggettiva di prova solo quando consista in valutazioni tecniche e in accertamenti di situazioni di fatto tali da essere rilevabili unicamente col ricorso a determinate cognizioni tecniche; ma il CTU non </a:t>
            </a:r>
            <a:r>
              <a:rPr lang="it-IT" sz="2400" dirty="0" err="1">
                <a:solidFill>
                  <a:schemeClr val="tx1">
                    <a:lumMod val="95000"/>
                    <a:lumOff val="5000"/>
                  </a:schemeClr>
                </a:solidFill>
                <a:latin typeface="Andalus" panose="02020603050405020304" pitchFamily="18" charset="-78"/>
                <a:cs typeface="Andalus" panose="02020603050405020304" pitchFamily="18" charset="-78"/>
              </a:rPr>
              <a:t>puo’</a:t>
            </a:r>
            <a:r>
              <a:rPr lang="it-IT" sz="2400" dirty="0">
                <a:solidFill>
                  <a:schemeClr val="tx1">
                    <a:lumMod val="95000"/>
                    <a:lumOff val="5000"/>
                  </a:schemeClr>
                </a:solidFill>
                <a:latin typeface="Andalus" panose="02020603050405020304" pitchFamily="18" charset="-78"/>
                <a:cs typeface="Andalus" panose="02020603050405020304" pitchFamily="18" charset="-78"/>
              </a:rPr>
              <a:t> essere incaricato di accertare fatti che possono formare normale oggetto di prova testimoniale, ne’ tanto meno, di esprimere pareri sugli accordi stipulati tra le parti. </a:t>
            </a:r>
          </a:p>
          <a:p>
            <a:pPr algn="ctr">
              <a:defRPr/>
            </a:pPr>
            <a:endParaRPr lang="it-IT" sz="3200" dirty="0">
              <a:solidFill>
                <a:srgbClr val="002060"/>
              </a:solidFill>
              <a:latin typeface="Arial Black" pitchFamily="34" charset="0"/>
            </a:endParaRPr>
          </a:p>
        </p:txBody>
      </p:sp>
      <p:sp>
        <p:nvSpPr>
          <p:cNvPr id="21508"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93312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539750" y="476250"/>
            <a:ext cx="7921625"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0099"/>
                </a:solidFill>
                <a:latin typeface="Andalus" panose="02020603050405020304" pitchFamily="18" charset="-78"/>
                <a:cs typeface="Andalus" panose="02020603050405020304" pitchFamily="18" charset="-78"/>
              </a:rPr>
              <a:t>Operazioni di consulenza tecnica (fasi)</a:t>
            </a:r>
          </a:p>
          <a:p>
            <a:pPr eaLnBrk="1" hangingPunct="1">
              <a:defRPr/>
            </a:pPr>
            <a:endParaRPr lang="it-IT" altLang="it-IT" sz="2000" b="1" dirty="0" smtClean="0">
              <a:solidFill>
                <a:schemeClr val="tx1">
                  <a:lumMod val="95000"/>
                  <a:lumOff val="5000"/>
                </a:schemeClr>
              </a:solidFill>
              <a:latin typeface="Arial Black" pitchFamily="34" charset="0"/>
            </a:endParaRPr>
          </a:p>
          <a:p>
            <a:pPr eaLnBrk="1" hangingPunct="1">
              <a:defRPr/>
            </a:pP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a:p>
            <a:pPr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operazioni di consulenza tecnica si concretizzano in genere nelle seguenti fasi:</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Lettura e analisi dei quesiti;</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individuazione degli obiettivi da raggiungere per la risposta ai quesiti;</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individuazione di una metodologia e tecnica di indagine;</a:t>
            </a:r>
          </a:p>
        </p:txBody>
      </p:sp>
      <p:sp>
        <p:nvSpPr>
          <p:cNvPr id="2253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9704435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539750" y="476250"/>
            <a:ext cx="7921625"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200" dirty="0" smtClean="0">
                <a:solidFill>
                  <a:srgbClr val="000099"/>
                </a:solidFill>
                <a:latin typeface="Andalus" panose="02020603050405020304" pitchFamily="18" charset="-78"/>
                <a:cs typeface="Andalus" panose="02020603050405020304" pitchFamily="18" charset="-78"/>
              </a:rPr>
              <a:t>Operazioni di consulenza tecnica (fasi)</a:t>
            </a:r>
          </a:p>
          <a:p>
            <a:pPr eaLnBrk="1" hangingPunct="1">
              <a:buFontTx/>
              <a:buChar char="-"/>
              <a:defRPr/>
            </a:pPr>
            <a:endParaRPr lang="it-IT" altLang="it-IT" sz="2000" b="1" dirty="0" smtClean="0">
              <a:solidFill>
                <a:schemeClr val="tx1">
                  <a:lumMod val="95000"/>
                  <a:lumOff val="5000"/>
                </a:schemeClr>
              </a:solidFill>
              <a:latin typeface="Arial Black" pitchFamily="34" charset="0"/>
            </a:endParaRPr>
          </a:p>
          <a:p>
            <a:pPr eaLnBrk="1" hangingPunct="1">
              <a:buFontTx/>
              <a:buChar char="-"/>
              <a:defRPr/>
            </a:pPr>
            <a:endParaRPr lang="it-IT" altLang="it-IT" sz="2800" dirty="0">
              <a:solidFill>
                <a:schemeClr val="tx1">
                  <a:lumMod val="95000"/>
                  <a:lumOff val="5000"/>
                </a:schemeClr>
              </a:solidFill>
              <a:latin typeface="Andalus" panose="02020603050405020304" pitchFamily="18" charset="-78"/>
              <a:cs typeface="Andalus" panose="02020603050405020304" pitchFamily="18" charset="-78"/>
            </a:endParaRP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individuazione e specificazione dei documenti e atti sui quali esperire le indagini affidate;</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esame della documentazione reperita;</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discussione sui documenti e atti acquisiti in relazione ai quesiti; </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discussione e critica dei risultati;</a:t>
            </a:r>
          </a:p>
          <a:p>
            <a:pPr eaLnBrk="1" hangingPunct="1">
              <a:buFontTx/>
              <a:buChar char="-"/>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impostazione e stesura della relazione </a:t>
            </a:r>
          </a:p>
        </p:txBody>
      </p:sp>
      <p:sp>
        <p:nvSpPr>
          <p:cNvPr id="22531"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083776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755277" y="1268760"/>
            <a:ext cx="7777163"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Quanto al termine per il deposito, il CTU deve depositare la relazione nel termine fissato dal Giudice evidenziandosi al riguardo che per il computo dei giorni per il deposito occorre considerare la data di conferimento incarico e non la data fissata dal CTU per l’inizio delle operazioni. </a:t>
            </a:r>
          </a:p>
        </p:txBody>
      </p:sp>
      <p:sp>
        <p:nvSpPr>
          <p:cNvPr id="23555" name="CasellaDiTesto 7"/>
          <p:cNvSpPr txBox="1">
            <a:spLocks noChangeArrowheads="1"/>
          </p:cNvSpPr>
          <p:nvPr/>
        </p:nvSpPr>
        <p:spPr bwMode="auto">
          <a:xfrm>
            <a:off x="971550" y="476250"/>
            <a:ext cx="73453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Termine per il deposito della relazione </a:t>
            </a:r>
          </a:p>
        </p:txBody>
      </p:sp>
      <p:sp>
        <p:nvSpPr>
          <p:cNvPr id="2355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899625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899790" y="1124744"/>
            <a:ext cx="7488634"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000" b="1" dirty="0" smtClean="0">
              <a:solidFill>
                <a:schemeClr val="tx1">
                  <a:lumMod val="95000"/>
                  <a:lumOff val="5000"/>
                </a:schemeClr>
              </a:solidFill>
              <a:latin typeface="Arial Black" pitchFamily="34" charset="0"/>
            </a:endParaRPr>
          </a:p>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E’ opportuno ricordare che quel che rileva ai fini della valutazione della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tempestivita’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del deposito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il termine a tal fine fissato dal Giudice, e non la data dell’udienza successiva a quella in cui fu conferito l’incarico.</a:t>
            </a:r>
          </a:p>
        </p:txBody>
      </p:sp>
      <p:sp>
        <p:nvSpPr>
          <p:cNvPr id="23555" name="CasellaDiTesto 7"/>
          <p:cNvSpPr txBox="1">
            <a:spLocks noChangeArrowheads="1"/>
          </p:cNvSpPr>
          <p:nvPr/>
        </p:nvSpPr>
        <p:spPr bwMode="auto">
          <a:xfrm>
            <a:off x="971550" y="476250"/>
            <a:ext cx="73453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Termine per il deposito della relazione </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5997939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682699" y="836712"/>
            <a:ext cx="770572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rispetto del termine fissato dal Giudice consente infatti alle parti di avere la certezza che, dopo una certa data, troveranno nel fascicolo la relazione di consulenza. Per contro, una volta violato il termine, per avere contezza della CTU le parti dovrebbero sobbarcarsi l’onere di recarsi ogni giorno in cancelleria, per verificare l’avvenuto deposito. Va infatti rilevato come il termine per il deposito della relazione di consulenza sia un termine ordinatorio. Esso quindi,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essere prorogato, ma soltanto prima della scadenza.</a:t>
            </a:r>
            <a:r>
              <a:rPr lang="it-IT" altLang="it-IT" sz="2400" dirty="0" smtClean="0">
                <a:solidFill>
                  <a:srgbClr val="FF0000"/>
                </a:solidFill>
                <a:latin typeface="Andalus" panose="02020603050405020304" pitchFamily="18" charset="-78"/>
                <a:cs typeface="Andalus" panose="02020603050405020304" pitchFamily="18" charset="-78"/>
              </a:rPr>
              <a:t> </a:t>
            </a:r>
          </a:p>
        </p:txBody>
      </p:sp>
      <p:sp>
        <p:nvSpPr>
          <p:cNvPr id="24579"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Il rispetto del termine</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0446991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539750" y="1268413"/>
            <a:ext cx="80645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CTU il quale non riesca a terminare la relazione nel termine fissato dal Giudice ha l’obbligo di domandare una proroga, prima che il suddetto termine sia scaduto. Il CTU, in questo caso, deve allegare e, se necessario, dimostrare le cause che gli hanno impedito di rispettare il termine. In assenza di un giustificato motivo, nessuna proroga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essere concessa. E’ consentita anche una seconda proroga, ma in questo caso occorre la sussistenza di motivi particolarmente gravi.(Art. 153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c.p.c.</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a:t>
            </a:r>
          </a:p>
        </p:txBody>
      </p:sp>
      <p:sp>
        <p:nvSpPr>
          <p:cNvPr id="25603"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Proroga dei termini</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7741447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611188" y="1341438"/>
            <a:ext cx="792003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Costituisce giusta causa per la proroga del termine per il deposito della relazione qualsiasi legittimo impedimento od ostacolo, incontrato dal CTU o dalle parti.</a:t>
            </a:r>
          </a:p>
          <a:p>
            <a:pPr eaLnBrk="1" hangingPunct="1">
              <a:defRPr/>
            </a:pPr>
            <a:endPar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endParaRPr>
          </a:p>
          <a:p>
            <a:pPr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L’impedimento deve essere legittimo, e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cioe’</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non in contrasto con norme o disposizioni di legge.</a:t>
            </a:r>
          </a:p>
        </p:txBody>
      </p:sp>
      <p:sp>
        <p:nvSpPr>
          <p:cNvPr id="26627"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Legittimo impedimento</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5577441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468313" y="1268413"/>
            <a:ext cx="82804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a:t>
            </a:r>
          </a:p>
          <a:p>
            <a:pPr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L’impedimento non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dunque legittimo, e non da’ diritto ad una proroga del termine per il deposito della relazione, quando dipenda:</a:t>
            </a:r>
          </a:p>
          <a:p>
            <a:pPr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eaLnBrk="1" hangingPunct="1">
              <a:buFontTx/>
              <a:buChar char="-"/>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Dalla renitenza delle parti a collaborare con il CTU;</a:t>
            </a:r>
          </a:p>
          <a:p>
            <a:pPr eaLnBrk="1" hangingPunct="1">
              <a:buFontTx/>
              <a:buChar char="-"/>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dalla pendenza di trattative tra le parti, le quali chiedano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percio’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al CTU di rinviare l’inizio delle operazioni.</a:t>
            </a:r>
          </a:p>
        </p:txBody>
      </p:sp>
      <p:sp>
        <p:nvSpPr>
          <p:cNvPr id="27651" name="CasellaDiTesto 7"/>
          <p:cNvSpPr txBox="1">
            <a:spLocks noChangeArrowheads="1"/>
          </p:cNvSpPr>
          <p:nvPr/>
        </p:nvSpPr>
        <p:spPr bwMode="auto">
          <a:xfrm>
            <a:off x="971550" y="47625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Il non diritto alla proroga </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390218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91680" y="365760"/>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Inizio operazioni peritali</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1043608" y="1340768"/>
            <a:ext cx="6984776"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Nella comunicazione infatti, come </a:t>
            </a:r>
            <a:r>
              <a:rPr lang="it-IT" sz="2800" dirty="0" smtClean="0">
                <a:latin typeface="Andalus" panose="02020603050405020304" pitchFamily="18" charset="-78"/>
                <a:cs typeface="Andalus" panose="02020603050405020304" pitchFamily="18" charset="-78"/>
              </a:rPr>
              <a:t>peraltro in </a:t>
            </a:r>
            <a:r>
              <a:rPr lang="it-IT" sz="2800" dirty="0">
                <a:latin typeface="Andalus" panose="02020603050405020304" pitchFamily="18" charset="-78"/>
                <a:cs typeface="Andalus" panose="02020603050405020304" pitchFamily="18" charset="-78"/>
              </a:rPr>
              <a:t>altri momenti dello </a:t>
            </a:r>
            <a:r>
              <a:rPr lang="it-IT" sz="2800" dirty="0" smtClean="0">
                <a:latin typeface="Andalus" panose="02020603050405020304" pitchFamily="18" charset="-78"/>
                <a:cs typeface="Andalus" panose="02020603050405020304" pitchFamily="18" charset="-78"/>
              </a:rPr>
              <a:t>svolgimento della </a:t>
            </a:r>
            <a:r>
              <a:rPr lang="it-IT" sz="2800" dirty="0">
                <a:latin typeface="Andalus" panose="02020603050405020304" pitchFamily="18" charset="-78"/>
                <a:cs typeface="Andalus" panose="02020603050405020304" pitchFamily="18" charset="-78"/>
              </a:rPr>
              <a:t>consulenza, si deve dare </a:t>
            </a:r>
            <a:r>
              <a:rPr lang="it-IT" sz="2800" dirty="0" smtClean="0">
                <a:latin typeface="Andalus" panose="02020603050405020304" pitchFamily="18" charset="-78"/>
                <a:cs typeface="Andalus" panose="02020603050405020304" pitchFamily="18" charset="-78"/>
              </a:rPr>
              <a:t>rispetto agli </a:t>
            </a:r>
            <a:r>
              <a:rPr lang="it-IT" sz="2800" dirty="0">
                <a:latin typeface="Andalus" panose="02020603050405020304" pitchFamily="18" charset="-78"/>
                <a:cs typeface="Andalus" panose="02020603050405020304" pitchFamily="18" charset="-78"/>
              </a:rPr>
              <a:t>istituti del principio del </a:t>
            </a:r>
            <a:r>
              <a:rPr lang="it-IT" sz="2800" dirty="0" smtClean="0">
                <a:latin typeface="Andalus" panose="02020603050405020304" pitchFamily="18" charset="-78"/>
                <a:cs typeface="Andalus" panose="02020603050405020304" pitchFamily="18" charset="-78"/>
              </a:rPr>
              <a:t>contraddittorio e </a:t>
            </a:r>
            <a:r>
              <a:rPr lang="it-IT" sz="2800" dirty="0">
                <a:latin typeface="Andalus" panose="02020603050405020304" pitchFamily="18" charset="-78"/>
                <a:cs typeface="Andalus" panose="02020603050405020304" pitchFamily="18" charset="-78"/>
              </a:rPr>
              <a:t>del diritto alla difesa </a:t>
            </a:r>
            <a:r>
              <a:rPr lang="it-IT" sz="2800" dirty="0" smtClean="0">
                <a:latin typeface="Andalus" panose="02020603050405020304" pitchFamily="18" charset="-78"/>
                <a:cs typeface="Andalus" panose="02020603050405020304" pitchFamily="18" charset="-78"/>
              </a:rPr>
              <a:t>che presuppongono</a:t>
            </a:r>
            <a:r>
              <a:rPr lang="it-IT" sz="2800" dirty="0">
                <a:latin typeface="Andalus" panose="02020603050405020304" pitchFamily="18" charset="-78"/>
                <a:cs typeface="Andalus" panose="02020603050405020304" pitchFamily="18" charset="-78"/>
              </a:rPr>
              <a:t> </a:t>
            </a:r>
            <a:r>
              <a:rPr lang="it-IT" sz="2800" dirty="0" smtClean="0">
                <a:latin typeface="Andalus" panose="02020603050405020304" pitchFamily="18" charset="-78"/>
                <a:cs typeface="Andalus" panose="02020603050405020304" pitchFamily="18" charset="-78"/>
              </a:rPr>
              <a:t>che </a:t>
            </a:r>
            <a:r>
              <a:rPr lang="it-IT" sz="2800" dirty="0">
                <a:latin typeface="Andalus" panose="02020603050405020304" pitchFamily="18" charset="-78"/>
                <a:cs typeface="Andalus" panose="02020603050405020304" pitchFamily="18" charset="-78"/>
              </a:rPr>
              <a:t>le parti debbano essere </a:t>
            </a:r>
            <a:r>
              <a:rPr lang="it-IT" sz="2800" dirty="0" smtClean="0">
                <a:latin typeface="Andalus" panose="02020603050405020304" pitchFamily="18" charset="-78"/>
                <a:cs typeface="Andalus" panose="02020603050405020304" pitchFamily="18" charset="-78"/>
              </a:rPr>
              <a:t>sempre messe </a:t>
            </a:r>
            <a:r>
              <a:rPr lang="it-IT" sz="2800" dirty="0">
                <a:latin typeface="Andalus" panose="02020603050405020304" pitchFamily="18" charset="-78"/>
                <a:cs typeface="Andalus" panose="02020603050405020304" pitchFamily="18" charset="-78"/>
              </a:rPr>
              <a:t>nelle condizioni di poter </a:t>
            </a:r>
            <a:r>
              <a:rPr lang="it-IT" sz="2800" dirty="0" smtClean="0">
                <a:latin typeface="Andalus" panose="02020603050405020304" pitchFamily="18" charset="-78"/>
                <a:cs typeface="Andalus" panose="02020603050405020304" pitchFamily="18" charset="-78"/>
              </a:rPr>
              <a:t>esercitare il </a:t>
            </a:r>
            <a:r>
              <a:rPr lang="it-IT" sz="2800" dirty="0">
                <a:latin typeface="Andalus" panose="02020603050405020304" pitchFamily="18" charset="-78"/>
                <a:cs typeface="Andalus" panose="02020603050405020304" pitchFamily="18" charset="-78"/>
              </a:rPr>
              <a:t>proprio ufficio di difesa</a:t>
            </a:r>
            <a:r>
              <a:rPr lang="it-IT" sz="2800" dirty="0" smtClean="0">
                <a:latin typeface="Andalus" panose="02020603050405020304" pitchFamily="18" charset="-78"/>
                <a:cs typeface="Andalus" panose="02020603050405020304" pitchFamily="18" charset="-78"/>
              </a:rPr>
              <a:t>.</a:t>
            </a:r>
            <a:endParaRPr lang="it-IT" sz="2800" dirty="0">
              <a:latin typeface="Andalus" panose="02020603050405020304" pitchFamily="18" charset="-78"/>
              <a:cs typeface="Andalus" panose="02020603050405020304" pitchFamily="18" charset="-78"/>
            </a:endParaRP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6546693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323850" y="2492375"/>
            <a:ext cx="8496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3200" b="1">
              <a:solidFill>
                <a:srgbClr val="FF0000"/>
              </a:solidFill>
              <a:latin typeface="Arial Black" pitchFamily="34" charset="0"/>
            </a:endParaRPr>
          </a:p>
          <a:p>
            <a:pPr algn="ctr" eaLnBrk="1" hangingPunct="1">
              <a:spcBef>
                <a:spcPct val="0"/>
              </a:spcBef>
              <a:buClrTx/>
              <a:buSzTx/>
              <a:buFontTx/>
              <a:buNone/>
            </a:pPr>
            <a:r>
              <a:rPr lang="it-IT" altLang="it-IT" sz="3200" b="1">
                <a:solidFill>
                  <a:srgbClr val="FF0000"/>
                </a:solidFill>
                <a:latin typeface="Arial Black" pitchFamily="34" charset="0"/>
              </a:rPr>
              <a:t> </a:t>
            </a:r>
          </a:p>
        </p:txBody>
      </p:sp>
      <p:sp>
        <p:nvSpPr>
          <p:cNvPr id="28676" name="CasellaDiTesto 7"/>
          <p:cNvSpPr txBox="1">
            <a:spLocks noChangeArrowheads="1"/>
          </p:cNvSpPr>
          <p:nvPr/>
        </p:nvSpPr>
        <p:spPr bwMode="auto">
          <a:xfrm>
            <a:off x="827584" y="188640"/>
            <a:ext cx="7488634"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200" dirty="0" smtClean="0">
                <a:solidFill>
                  <a:srgbClr val="002060"/>
                </a:solidFill>
                <a:latin typeface="Andalus" panose="02020603050405020304" pitchFamily="18" charset="-78"/>
                <a:cs typeface="Andalus" panose="02020603050405020304" pitchFamily="18" charset="-78"/>
              </a:rPr>
              <a:t>Aspetti problematici sui rischi di errori nelle consulenze tecniche in generale</a:t>
            </a:r>
          </a:p>
          <a:p>
            <a:pPr eaLnBrk="1" hangingPunct="1">
              <a:defRPr/>
            </a:pPr>
            <a:endParaRPr lang="it-IT" altLang="it-IT" sz="2000" dirty="0">
              <a:solidFill>
                <a:srgbClr val="FF0000"/>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L’aumento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delle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consulenze tecniche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comporta inevitabilmente un incremento dei rischi di errori nella loro gestione; appare, quindi, utile soffermarsi sugli aspetti problematici che l’esperienza quotidiana propone con maggiore frequenza, onde sollecitare l’attenzione dei soggetti interessati ad un approccio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piu’</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corretto sia dal punto di vista del metodo, sia nello scopo:</a:t>
            </a:r>
          </a:p>
          <a:p>
            <a:pPr algn="ctr" eaLnBrk="1" hangingPunct="1">
              <a:defRPr/>
            </a:pPr>
            <a:endParaRPr lang="it-IT" altLang="it-IT" sz="2800" dirty="0" smtClean="0">
              <a:solidFill>
                <a:srgbClr val="002060"/>
              </a:solidFill>
              <a:latin typeface="Arial Black" pitchFamily="34" charset="0"/>
            </a:endParaRP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0606340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827782" y="908720"/>
            <a:ext cx="763265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vizio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piu’</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comune concerne il quesito, troppo spesso formulato in termini eccessivamente generici. Al fine di evitare questi rischi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dunque, preferibile che l’avvio della consulenza tecnica sia preceduto da un’analisi della situazione e dall’individuazione delle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criticita’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ed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comunque doveroso che il compito del Consulente venga definito in modo chiaro e preciso, e sia limitato alla richiesta di un contributo su specifici aspetti dell’ampio quadro su cui il Giudice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chiamato a decidere;</a:t>
            </a:r>
          </a:p>
        </p:txBody>
      </p:sp>
      <p:sp>
        <p:nvSpPr>
          <p:cNvPr id="29699" name="CasellaDiTesto 7"/>
          <p:cNvSpPr txBox="1">
            <a:spLocks noChangeArrowheads="1"/>
          </p:cNvSpPr>
          <p:nvPr/>
        </p:nvSpPr>
        <p:spPr bwMode="auto">
          <a:xfrm>
            <a:off x="971550" y="549275"/>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Quanto al Giudice</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0706506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676919" y="1341438"/>
            <a:ext cx="7783513"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Troppo spesso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l’attivita’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peritale non viene contenuta nei tempi previsti,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cosi’</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che vanno deluse le legittime aspettative di Giustizia degli utenti: e se la dilatazione nel tempo delle operazioni peritali risente, talvolta, dell’eccessiva estensione del quesito, non di rado essa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frutto del contestuale impegno dello stesso esperto su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piu’</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fronti di indagini, avendo egli accettato molteplici incarichi provenienti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dall’autorita’</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giudiziaria o dai privati.</a:t>
            </a:r>
          </a:p>
        </p:txBody>
      </p:sp>
      <p:sp>
        <p:nvSpPr>
          <p:cNvPr id="30723" name="CasellaDiTesto 7"/>
          <p:cNvSpPr txBox="1">
            <a:spLocks noChangeArrowheads="1"/>
          </p:cNvSpPr>
          <p:nvPr/>
        </p:nvSpPr>
        <p:spPr bwMode="auto">
          <a:xfrm>
            <a:off x="977900" y="55880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Quanto al CTU</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9499913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683568" y="188640"/>
            <a:ext cx="7344047"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0099"/>
                </a:solidFill>
                <a:latin typeface="Andalus" panose="02020603050405020304" pitchFamily="18" charset="-78"/>
                <a:cs typeface="Andalus" panose="02020603050405020304" pitchFamily="18" charset="-78"/>
              </a:rPr>
              <a:t>	Quanto agli avvocati  ed ai CTP</a:t>
            </a:r>
          </a:p>
          <a:p>
            <a:pPr algn="ctr" eaLnBrk="1" hangingPunct="1">
              <a:defRPr/>
            </a:pPr>
            <a:endParaRPr lang="it-IT" altLang="it-IT" sz="2000" b="1" dirty="0" smtClean="0">
              <a:solidFill>
                <a:srgbClr val="000099"/>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Il limite principale, comune a queste figure, consiste nell’assunzione di una logica di schieramento che li porta a sposare acriticamente l’ottica del proprio cliente e sostenerne integralmente le richieste, perseguendo questo scopo, a volte, anche a dispetto dell’evidenza, con chiaro pregiudizio per le operazioni peritali, e con conseguenze nefaste sul piano della procedura.</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7313296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755576" y="620688"/>
            <a:ext cx="7632650"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endParaRPr lang="it-IT" altLang="it-IT" sz="2000" b="1" dirty="0" smtClean="0">
              <a:solidFill>
                <a:schemeClr val="tx1">
                  <a:lumMod val="95000"/>
                  <a:lumOff val="5000"/>
                </a:schemeClr>
              </a:solidFill>
              <a:latin typeface="Arial Black" pitchFamily="34" charset="0"/>
            </a:endParaRPr>
          </a:p>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Per la nomina del CTP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sufficiente la dichiarazione resa al Cancelliere. Il Consulente di parte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assistere allo svolgimento delle operazioni peritali svolte dal CTU, partecipare alle udienze 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essere ammesso in camera di consiglio per chiarire al Presidente le proprie osservazioni tecniche.</a:t>
            </a:r>
          </a:p>
          <a:p>
            <a:pPr algn="just" eaLnBrk="1" hangingPunct="1">
              <a:defRPr/>
            </a:pPr>
            <a:endPar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endParaRPr>
          </a:p>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Il CTP presenta una relazione che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essere inserita nella relazione del Consulente d’ufficio, oppure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essere presentata autonomamente, ma in questo caso non costituisce mezzo di prova.</a:t>
            </a:r>
          </a:p>
          <a:p>
            <a:pPr algn="just" eaLnBrk="1" hangingPunct="1">
              <a:defRPr/>
            </a:pPr>
            <a:r>
              <a:rPr lang="it-IT" altLang="it-IT" sz="2000" b="1" dirty="0" smtClean="0">
                <a:solidFill>
                  <a:srgbClr val="FF0000"/>
                </a:solidFill>
                <a:latin typeface="Arial Black" pitchFamily="34" charset="0"/>
              </a:rPr>
              <a:t>      </a:t>
            </a:r>
            <a:endParaRPr lang="it-IT" altLang="it-IT" sz="3200" b="1" dirty="0" smtClean="0">
              <a:solidFill>
                <a:srgbClr val="FF0000"/>
              </a:solidFill>
              <a:latin typeface="Arial Black" pitchFamily="34" charset="0"/>
            </a:endParaRPr>
          </a:p>
        </p:txBody>
      </p:sp>
      <p:sp>
        <p:nvSpPr>
          <p:cNvPr id="32771" name="CasellaDiTesto 7"/>
          <p:cNvSpPr txBox="1">
            <a:spLocks noChangeArrowheads="1"/>
          </p:cNvSpPr>
          <p:nvPr/>
        </p:nvSpPr>
        <p:spPr bwMode="auto">
          <a:xfrm>
            <a:off x="971550" y="188640"/>
            <a:ext cx="7345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Nomina del CTP</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591034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827088" y="1052513"/>
            <a:ext cx="7632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a:p>
            <a:pPr algn="ctr" eaLnBrk="1" hangingPunct="1">
              <a:spcBef>
                <a:spcPct val="0"/>
              </a:spcBef>
              <a:buClrTx/>
              <a:buSzTx/>
              <a:buFontTx/>
              <a:buNone/>
            </a:pPr>
            <a:endParaRPr lang="it-IT" altLang="it-IT" sz="2000" b="1">
              <a:solidFill>
                <a:srgbClr val="FF0000"/>
              </a:solidFill>
              <a:latin typeface="Arial Black" pitchFamily="34" charset="0"/>
            </a:endParaRPr>
          </a:p>
          <a:p>
            <a:pPr algn="ctr" eaLnBrk="1" hangingPunct="1">
              <a:spcBef>
                <a:spcPct val="0"/>
              </a:spcBef>
              <a:buClrTx/>
              <a:buSzTx/>
              <a:buFontTx/>
              <a:buNone/>
            </a:pPr>
            <a:endParaRPr lang="it-IT" altLang="it-IT" sz="3200" b="1">
              <a:solidFill>
                <a:srgbClr val="FF0000"/>
              </a:solidFill>
              <a:latin typeface="Arial Black" pitchFamily="34" charset="0"/>
            </a:endParaRPr>
          </a:p>
        </p:txBody>
      </p:sp>
      <p:sp>
        <p:nvSpPr>
          <p:cNvPr id="33796" name="CasellaDiTesto 7"/>
          <p:cNvSpPr txBox="1">
            <a:spLocks noChangeArrowheads="1"/>
          </p:cNvSpPr>
          <p:nvPr/>
        </p:nvSpPr>
        <p:spPr bwMode="auto">
          <a:xfrm>
            <a:off x="1331641" y="404664"/>
            <a:ext cx="626469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La consulenza tecnica nel </a:t>
            </a:r>
            <a:r>
              <a:rPr lang="it-IT" altLang="it-IT" sz="3600" dirty="0" err="1" smtClean="0">
                <a:solidFill>
                  <a:srgbClr val="002060"/>
                </a:solidFill>
                <a:latin typeface="Andalus" panose="02020603050405020304" pitchFamily="18" charset="-78"/>
                <a:cs typeface="Andalus" panose="02020603050405020304" pitchFamily="18" charset="-78"/>
              </a:rPr>
              <a:t>c.p.c.</a:t>
            </a:r>
            <a:endParaRPr lang="it-IT" altLang="it-IT" sz="3600" dirty="0" smtClean="0">
              <a:solidFill>
                <a:srgbClr val="002060"/>
              </a:solidFill>
              <a:latin typeface="Andalus" panose="02020603050405020304" pitchFamily="18" charset="-78"/>
              <a:cs typeface="Andalus" panose="02020603050405020304" pitchFamily="18" charset="-78"/>
            </a:endParaRPr>
          </a:p>
          <a:p>
            <a:pPr algn="ctr" eaLnBrk="1" hangingPunct="1">
              <a:defRPr/>
            </a:pPr>
            <a:endParaRPr lang="it-IT" altLang="it-IT" sz="3200" dirty="0" smtClean="0">
              <a:solidFill>
                <a:schemeClr val="tx1">
                  <a:lumMod val="95000"/>
                  <a:lumOff val="5000"/>
                </a:schemeClr>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La consulenza tecnica, </a:t>
            </a:r>
            <a:r>
              <a:rPr lang="it-IT" altLang="it-IT" sz="2800" dirty="0" err="1" smtClean="0">
                <a:solidFill>
                  <a:schemeClr val="tx1">
                    <a:lumMod val="95000"/>
                    <a:lumOff val="5000"/>
                  </a:schemeClr>
                </a:solidFill>
                <a:latin typeface="Andalus" panose="02020603050405020304" pitchFamily="18" charset="-78"/>
                <a:cs typeface="Andalus" panose="02020603050405020304" pitchFamily="18" charset="-78"/>
              </a:rPr>
              <a:t>puo’</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assumere valenza probatoria, quale strumento necessario all’accertamento e alla descrizione dei fatti, laddove i fatti da accertare siano riscontrabili solo attraverso specifiche cognizioni od esperienze tecniche, </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164866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827088" y="1052513"/>
            <a:ext cx="7632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a:p>
            <a:pPr algn="ctr" eaLnBrk="1" hangingPunct="1">
              <a:spcBef>
                <a:spcPct val="0"/>
              </a:spcBef>
              <a:buClrTx/>
              <a:buSzTx/>
              <a:buFontTx/>
              <a:buNone/>
            </a:pPr>
            <a:endParaRPr lang="it-IT" altLang="it-IT" sz="2000" b="1">
              <a:solidFill>
                <a:srgbClr val="FF0000"/>
              </a:solidFill>
              <a:latin typeface="Arial Black" pitchFamily="34" charset="0"/>
            </a:endParaRPr>
          </a:p>
          <a:p>
            <a:pPr algn="ctr" eaLnBrk="1" hangingPunct="1">
              <a:spcBef>
                <a:spcPct val="0"/>
              </a:spcBef>
              <a:buClrTx/>
              <a:buSzTx/>
              <a:buFontTx/>
              <a:buNone/>
            </a:pPr>
            <a:endParaRPr lang="it-IT" altLang="it-IT" sz="3200" b="1">
              <a:solidFill>
                <a:srgbClr val="FF0000"/>
              </a:solidFill>
              <a:latin typeface="Arial Black" pitchFamily="34" charset="0"/>
            </a:endParaRPr>
          </a:p>
        </p:txBody>
      </p:sp>
      <p:sp>
        <p:nvSpPr>
          <p:cNvPr id="33796" name="CasellaDiTesto 7"/>
          <p:cNvSpPr txBox="1">
            <a:spLocks noChangeArrowheads="1"/>
          </p:cNvSpPr>
          <p:nvPr/>
        </p:nvSpPr>
        <p:spPr bwMode="auto">
          <a:xfrm>
            <a:off x="611560" y="549275"/>
            <a:ext cx="7920236"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La consulenza tecnica nel </a:t>
            </a:r>
            <a:r>
              <a:rPr lang="it-IT" altLang="it-IT" sz="3600" dirty="0" err="1" smtClean="0">
                <a:solidFill>
                  <a:srgbClr val="002060"/>
                </a:solidFill>
                <a:latin typeface="Andalus" panose="02020603050405020304" pitchFamily="18" charset="-78"/>
                <a:cs typeface="Andalus" panose="02020603050405020304" pitchFamily="18" charset="-78"/>
              </a:rPr>
              <a:t>c.p.c.</a:t>
            </a:r>
            <a:endParaRPr lang="it-IT" altLang="it-IT" sz="3600" dirty="0" smtClean="0">
              <a:solidFill>
                <a:srgbClr val="002060"/>
              </a:solidFill>
              <a:latin typeface="Andalus" panose="02020603050405020304" pitchFamily="18" charset="-78"/>
              <a:cs typeface="Andalus" panose="02020603050405020304" pitchFamily="18" charset="-78"/>
            </a:endParaRPr>
          </a:p>
          <a:p>
            <a:pPr algn="ctr" eaLnBrk="1" hangingPunct="1">
              <a:defRPr/>
            </a:pPr>
            <a:endParaRPr lang="it-IT" altLang="it-IT" sz="3200" dirty="0" smtClean="0">
              <a:solidFill>
                <a:schemeClr val="tx1">
                  <a:lumMod val="95000"/>
                  <a:lumOff val="5000"/>
                </a:schemeClr>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ovvero i dati costituenti l’oggetto della prova invocata debbano essere rilevati con l’ausilio di particolari strumentazioni e cognizioni tecniche, oppure quale mezzo di acquisizione di elementi e di parametri di determinazione o di stima del valore di determinate cose, mobili o immobili.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4403334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684213" y="1557338"/>
            <a:ext cx="79200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endParaRPr lang="it-IT" altLang="it-IT" sz="2000" b="1">
              <a:solidFill>
                <a:srgbClr val="FF0000"/>
              </a:solidFill>
              <a:latin typeface="Arial Black" pitchFamily="34" charset="0"/>
            </a:endParaRPr>
          </a:p>
        </p:txBody>
      </p:sp>
      <p:sp>
        <p:nvSpPr>
          <p:cNvPr id="34820" name="CasellaDiTesto 7"/>
          <p:cNvSpPr txBox="1">
            <a:spLocks noChangeArrowheads="1"/>
          </p:cNvSpPr>
          <p:nvPr/>
        </p:nvSpPr>
        <p:spPr bwMode="auto">
          <a:xfrm>
            <a:off x="684212" y="692150"/>
            <a:ext cx="7776219"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3600" dirty="0" smtClean="0">
                <a:solidFill>
                  <a:srgbClr val="002060"/>
                </a:solidFill>
                <a:latin typeface="Andalus" panose="02020603050405020304" pitchFamily="18" charset="-78"/>
                <a:cs typeface="Andalus" panose="02020603050405020304" pitchFamily="18" charset="-78"/>
              </a:rPr>
              <a:t>Acquisizioni di prove</a:t>
            </a:r>
          </a:p>
          <a:p>
            <a:pPr eaLnBrk="1" hangingPunct="1">
              <a:defRPr/>
            </a:pPr>
            <a:endParaRPr lang="it-IT" altLang="it-IT" sz="2000" dirty="0" smtClean="0">
              <a:solidFill>
                <a:schemeClr val="tx1">
                  <a:lumMod val="95000"/>
                  <a:lumOff val="5000"/>
                </a:schemeClr>
              </a:solidFill>
              <a:latin typeface="Arial Black" pitchFamily="34" charset="0"/>
            </a:endParaRPr>
          </a:p>
          <a:p>
            <a:pPr algn="just" eaLnBrk="1" hangingPunct="1">
              <a:defRPr/>
            </a:pP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Le medesime funzioni probatorie sono pure esplicate da quelle consulenze, alle quali sia necessario affidarsi per accertare e per quantificare sia pure a supporto di una valutazione </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equitativa</a:t>
            </a:r>
            <a:r>
              <a:rPr lang="it-IT" altLang="it-IT" sz="2800" dirty="0" smtClean="0">
                <a:solidFill>
                  <a:schemeClr val="tx1">
                    <a:lumMod val="95000"/>
                    <a:lumOff val="5000"/>
                  </a:schemeClr>
                </a:solidFill>
                <a:latin typeface="Andalus" panose="02020603050405020304" pitchFamily="18" charset="-78"/>
                <a:cs typeface="Andalus" panose="02020603050405020304" pitchFamily="18" charset="-78"/>
              </a:rPr>
              <a:t>, rimessa al potere del Giudice, determinate fattispecie di danno risarcibile.</a:t>
            </a:r>
            <a:r>
              <a:rPr lang="it-IT" altLang="it-IT" sz="3200" dirty="0" smtClean="0">
                <a:solidFill>
                  <a:schemeClr val="tx1">
                    <a:lumMod val="95000"/>
                    <a:lumOff val="5000"/>
                  </a:schemeClr>
                </a:solidFill>
                <a:latin typeface="Arial Black" pitchFamily="34" charset="0"/>
              </a:rPr>
              <a:t>	</a:t>
            </a:r>
          </a:p>
        </p:txBody>
      </p:sp>
      <p:sp>
        <p:nvSpPr>
          <p:cNvPr id="6"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6459272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683568" y="980728"/>
            <a:ext cx="777723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L’ipotesi, emblematica di nesso strumentale tra consulenza tra consulenza e prova scientifica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data dalle indagini per es.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immunoematologiche</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e genetiche il (</a:t>
            </a:r>
            <a:r>
              <a:rPr lang="it-IT" altLang="it-IT" sz="2400" dirty="0" err="1" smtClean="0">
                <a:solidFill>
                  <a:schemeClr val="tx1">
                    <a:lumMod val="95000"/>
                    <a:lumOff val="5000"/>
                  </a:schemeClr>
                </a:solidFill>
                <a:latin typeface="Andalus" panose="02020603050405020304" pitchFamily="18" charset="-78"/>
                <a:cs typeface="Andalus" panose="02020603050405020304" pitchFamily="18" charset="-78"/>
              </a:rPr>
              <a:t>c.d.DNA-test</a:t>
            </a:r>
            <a:r>
              <a:rPr lang="it-IT" altLang="it-IT" sz="2400" dirty="0" smtClean="0">
                <a:solidFill>
                  <a:schemeClr val="tx1">
                    <a:lumMod val="95000"/>
                    <a:lumOff val="5000"/>
                  </a:schemeClr>
                </a:solidFill>
                <a:latin typeface="Andalus" panose="02020603050405020304" pitchFamily="18" charset="-78"/>
                <a:cs typeface="Andalus" panose="02020603050405020304" pitchFamily="18" charset="-78"/>
              </a:rPr>
              <a:t>). Si tratta di vere e proprie prove, in quanto il Giudice, in questi casi, non si limita a trarre dalla consulenza elementi di valutazione di prove offerte dalle parti, ma si avvale della stessa, sul piano probatorio, per acquisire la diretta conoscenza di un fatto biologico, rilevabile unicamente attraverso sofisticate indagini da svolgersi nell’ambito di complesse strutture laboratoristiche.</a:t>
            </a:r>
          </a:p>
        </p:txBody>
      </p:sp>
      <p:sp>
        <p:nvSpPr>
          <p:cNvPr id="35843" name="CasellaDiTesto 7"/>
          <p:cNvSpPr txBox="1">
            <a:spLocks noChangeArrowheads="1"/>
          </p:cNvSpPr>
          <p:nvPr/>
        </p:nvSpPr>
        <p:spPr bwMode="auto">
          <a:xfrm>
            <a:off x="611188" y="332656"/>
            <a:ext cx="79930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algn="ctr" eaLnBrk="1" hangingPunct="1">
              <a:spcBef>
                <a:spcPct val="0"/>
              </a:spcBef>
              <a:buClrTx/>
              <a:buSzTx/>
              <a:buFontTx/>
              <a:buNone/>
            </a:pPr>
            <a:r>
              <a:rPr lang="it-IT" altLang="it-IT" sz="3600" dirty="0">
                <a:solidFill>
                  <a:srgbClr val="002060"/>
                </a:solidFill>
                <a:latin typeface="Andalus" panose="02020603050405020304" pitchFamily="18" charset="-78"/>
                <a:cs typeface="Andalus" panose="02020603050405020304" pitchFamily="18" charset="-78"/>
              </a:rPr>
              <a:t>Prove scientifiche</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a:solidFill>
                  <a:srgbClr val="002060"/>
                </a:solidFill>
                <a:latin typeface="Arial Black" pitchFamily="34" charset="0"/>
              </a:rPr>
              <a:t> </a:t>
            </a:r>
            <a:r>
              <a:rPr lang="it-IT" altLang="it-IT" sz="1600" b="1" dirty="0" smtClean="0">
                <a:solidFill>
                  <a:srgbClr val="002060"/>
                </a:solidFill>
                <a:latin typeface="Arial Black" pitchFamily="34" charset="0"/>
              </a:rPr>
              <a:t>            Corso </a:t>
            </a:r>
            <a:r>
              <a:rPr lang="it-IT" altLang="it-IT" sz="1600" b="1" dirty="0">
                <a:solidFill>
                  <a:srgbClr val="002060"/>
                </a:solidFill>
                <a:latin typeface="Arial Black" pitchFamily="34" charset="0"/>
              </a:rPr>
              <a:t>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1775570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a:alphaModFix/>
          </a:blip>
          <a:srcRect/>
          <a:stretch>
            <a:fillRect/>
          </a:stretch>
        </p:blipFill>
        <p:spPr>
          <a:xfrm>
            <a:off x="338057" y="265318"/>
            <a:ext cx="8400600" cy="5400360"/>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1763640" y="620640"/>
            <a:ext cx="5344560" cy="4357800"/>
          </a:xfrm>
          <a:prstGeom prst="rect">
            <a:avLst/>
          </a:prstGeom>
          <a:noFill/>
          <a:ln>
            <a:noFill/>
          </a:ln>
        </p:spPr>
      </p:pic>
      <p:sp>
        <p:nvSpPr>
          <p:cNvPr id="4" name="Rettangolo 9"/>
          <p:cNvSpPr/>
          <p:nvPr/>
        </p:nvSpPr>
        <p:spPr>
          <a:xfrm>
            <a:off x="755639" y="1700639"/>
            <a:ext cx="7488360" cy="252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t" anchorCtr="0" compatLnSpc="0">
            <a:spAutoFit/>
          </a:bodyPr>
          <a:lstStyle/>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Questo modulo</a:t>
            </a:r>
          </a:p>
          <a:p>
            <a:pPr marL="0" marR="0" lvl="0" indent="0" algn="ctr" rtl="0" hangingPunct="1">
              <a:lnSpc>
                <a:spcPct val="100000"/>
              </a:lnSpc>
              <a:spcBef>
                <a:spcPts val="0"/>
              </a:spcBef>
              <a:spcAft>
                <a:spcPts val="0"/>
              </a:spcAft>
              <a:buNone/>
              <a:tabLst/>
              <a:defRPr sz="1800"/>
            </a:pPr>
            <a:r>
              <a:rPr lang="it-IT" sz="8000" b="1" i="0" u="none" strike="noStrike" kern="1200" spc="0">
                <a:ln>
                  <a:noFill/>
                </a:ln>
                <a:solidFill>
                  <a:srgbClr val="000000"/>
                </a:solidFill>
                <a:latin typeface="Calibri" pitchFamily="18"/>
                <a:ea typeface="Microsoft YaHei" pitchFamily="2"/>
                <a:cs typeface="Mangal" pitchFamily="2"/>
              </a:rPr>
              <a:t>è terminato</a:t>
            </a:r>
          </a:p>
        </p:txBody>
      </p:sp>
      <p:sp>
        <p:nvSpPr>
          <p:cNvPr id="9" name="Segnaposto numero diapositiva 8"/>
          <p:cNvSpPr>
            <a:spLocks noGrp="1"/>
          </p:cNvSpPr>
          <p:nvPr>
            <p:ph type="sldNum" sz="quarter" idx="12"/>
          </p:nvPr>
        </p:nvSpPr>
        <p:spPr/>
        <p:txBody>
          <a:bodyPr/>
          <a:lstStyle/>
          <a:p>
            <a:pPr lvl="0"/>
            <a:fld id="{B4D83631-3A5B-4CC3-A746-C7FCD416B139}" type="slidenum">
              <a:rPr lang="it-IT" smtClean="0"/>
              <a:t>49</a:t>
            </a:fld>
            <a:endParaRPr lang="it-IT"/>
          </a:p>
        </p:txBody>
      </p:sp>
    </p:spTree>
    <p:extLst>
      <p:ext uri="{BB962C8B-B14F-4D97-AF65-F5344CB8AC3E}">
        <p14:creationId xmlns:p14="http://schemas.microsoft.com/office/powerpoint/2010/main" val="751147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87564" y="365760"/>
            <a:ext cx="7520940" cy="548640"/>
          </a:xfrm>
        </p:spPr>
        <p:txBody>
          <a:bodyPr>
            <a:normAutofit fontScale="90000"/>
          </a:bodyPr>
          <a:lstStyle/>
          <a:p>
            <a:r>
              <a:rPr lang="it-IT" sz="3600" dirty="0" smtClean="0">
                <a:solidFill>
                  <a:srgbClr val="002060"/>
                </a:solidFill>
                <a:latin typeface="Andalus" panose="02020603050405020304" pitchFamily="18" charset="-78"/>
                <a:cs typeface="Andalus" panose="02020603050405020304" pitchFamily="18" charset="-78"/>
              </a:rPr>
              <a:t>Inizio operazioni peritali</a:t>
            </a:r>
            <a:endParaRPr lang="it-IT" sz="3600" dirty="0">
              <a:solidFill>
                <a:srgbClr val="002060"/>
              </a:solidFill>
              <a:latin typeface="Andalus" panose="02020603050405020304" pitchFamily="18" charset="-78"/>
              <a:cs typeface="Andalus" panose="02020603050405020304" pitchFamily="18" charset="-78"/>
            </a:endParaRPr>
          </a:p>
        </p:txBody>
      </p:sp>
      <p:sp>
        <p:nvSpPr>
          <p:cNvPr id="4" name="Rettangolo 3"/>
          <p:cNvSpPr/>
          <p:nvPr/>
        </p:nvSpPr>
        <p:spPr>
          <a:xfrm>
            <a:off x="899592" y="1772250"/>
            <a:ext cx="7056784" cy="1384995"/>
          </a:xfrm>
          <a:prstGeom prst="rect">
            <a:avLst/>
          </a:prstGeom>
        </p:spPr>
        <p:txBody>
          <a:bodyPr wrap="square">
            <a:spAutoFit/>
          </a:bodyPr>
          <a:lstStyle/>
          <a:p>
            <a:r>
              <a:rPr lang="it-IT" sz="2800" dirty="0">
                <a:latin typeface="Andalus" panose="02020603050405020304" pitchFamily="18" charset="-78"/>
                <a:cs typeface="Andalus" panose="02020603050405020304" pitchFamily="18" charset="-78"/>
              </a:rPr>
              <a:t>Il consulente ha due possibilità </a:t>
            </a:r>
            <a:r>
              <a:rPr lang="it-IT" sz="2800" dirty="0" smtClean="0">
                <a:latin typeface="Andalus" panose="02020603050405020304" pitchFamily="18" charset="-78"/>
                <a:cs typeface="Andalus" panose="02020603050405020304" pitchFamily="18" charset="-78"/>
              </a:rPr>
              <a:t>per comunicare l’inizio </a:t>
            </a:r>
            <a:r>
              <a:rPr lang="it-IT" sz="2800" dirty="0">
                <a:latin typeface="Andalus" panose="02020603050405020304" pitchFamily="18" charset="-78"/>
                <a:cs typeface="Andalus" panose="02020603050405020304" pitchFamily="18" charset="-78"/>
              </a:rPr>
              <a:t>delle proprie </a:t>
            </a:r>
            <a:r>
              <a:rPr lang="it-IT" sz="2800" dirty="0" smtClean="0">
                <a:latin typeface="Andalus" panose="02020603050405020304" pitchFamily="18" charset="-78"/>
                <a:cs typeface="Andalus" panose="02020603050405020304" pitchFamily="18" charset="-78"/>
              </a:rPr>
              <a:t>operazioni peritali</a:t>
            </a:r>
            <a:r>
              <a:rPr lang="it-IT" sz="2800" dirty="0">
                <a:latin typeface="Andalus" panose="02020603050405020304" pitchFamily="18" charset="-78"/>
                <a:cs typeface="Andalus" panose="02020603050405020304" pitchFamily="18" charset="-78"/>
              </a:rPr>
              <a:t>.</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343325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27584" y="1268760"/>
            <a:ext cx="7488832" cy="3108543"/>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 prima – senza dubbio da preferirsi – </a:t>
            </a:r>
            <a:r>
              <a:rPr lang="it-IT" sz="2800" dirty="0" smtClean="0">
                <a:latin typeface="Andalus" panose="02020603050405020304" pitchFamily="18" charset="-78"/>
                <a:cs typeface="Andalus" panose="02020603050405020304" pitchFamily="18" charset="-78"/>
              </a:rPr>
              <a:t>è rappresentata </a:t>
            </a:r>
            <a:r>
              <a:rPr lang="it-IT" sz="2800" dirty="0">
                <a:latin typeface="Andalus" panose="02020603050405020304" pitchFamily="18" charset="-78"/>
                <a:cs typeface="Andalus" panose="02020603050405020304" pitchFamily="18" charset="-78"/>
              </a:rPr>
              <a:t>dalla </a:t>
            </a:r>
            <a:r>
              <a:rPr lang="it-IT" sz="2800" b="1" dirty="0">
                <a:latin typeface="Andalus" panose="02020603050405020304" pitchFamily="18" charset="-78"/>
                <a:cs typeface="Andalus" panose="02020603050405020304" pitchFamily="18" charset="-78"/>
              </a:rPr>
              <a:t>comunicazione </a:t>
            </a:r>
            <a:r>
              <a:rPr lang="it-IT" sz="2800" b="1" dirty="0" smtClean="0">
                <a:latin typeface="Andalus" panose="02020603050405020304" pitchFamily="18" charset="-78"/>
                <a:cs typeface="Andalus" panose="02020603050405020304" pitchFamily="18" charset="-78"/>
              </a:rPr>
              <a:t>in sede </a:t>
            </a:r>
            <a:r>
              <a:rPr lang="it-IT" sz="2800" b="1" dirty="0">
                <a:latin typeface="Andalus" panose="02020603050405020304" pitchFamily="18" charset="-78"/>
                <a:cs typeface="Andalus" panose="02020603050405020304" pitchFamily="18" charset="-78"/>
              </a:rPr>
              <a:t>di udienza di conferimento d’incarico</a:t>
            </a:r>
            <a:r>
              <a:rPr lang="it-IT" sz="2800" dirty="0">
                <a:latin typeface="Andalus" panose="02020603050405020304" pitchFamily="18" charset="-78"/>
                <a:cs typeface="Andalus" panose="02020603050405020304" pitchFamily="18" charset="-78"/>
              </a:rPr>
              <a:t>.</a:t>
            </a:r>
          </a:p>
          <a:p>
            <a:pPr algn="just"/>
            <a:endParaRPr lang="it-IT" sz="2800" dirty="0" smtClean="0">
              <a:latin typeface="Andalus" panose="02020603050405020304" pitchFamily="18" charset="-78"/>
              <a:cs typeface="Andalus" panose="02020603050405020304" pitchFamily="18" charset="-78"/>
            </a:endParaRPr>
          </a:p>
          <a:p>
            <a:pPr algn="just"/>
            <a:r>
              <a:rPr lang="it-IT" sz="2800" dirty="0" smtClean="0">
                <a:latin typeface="Andalus" panose="02020603050405020304" pitchFamily="18" charset="-78"/>
                <a:cs typeface="Andalus" panose="02020603050405020304" pitchFamily="18" charset="-78"/>
              </a:rPr>
              <a:t>Il </a:t>
            </a:r>
            <a:r>
              <a:rPr lang="it-IT" sz="2800" dirty="0">
                <a:latin typeface="Andalus" panose="02020603050405020304" pitchFamily="18" charset="-78"/>
                <a:cs typeface="Andalus" panose="02020603050405020304" pitchFamily="18" charset="-78"/>
              </a:rPr>
              <a:t>consulente incaricato deve </a:t>
            </a:r>
            <a:r>
              <a:rPr lang="it-IT" sz="2800" dirty="0" smtClean="0">
                <a:latin typeface="Andalus" panose="02020603050405020304" pitchFamily="18" charset="-78"/>
                <a:cs typeface="Andalus" panose="02020603050405020304" pitchFamily="18" charset="-78"/>
              </a:rPr>
              <a:t>precisare a </a:t>
            </a:r>
            <a:r>
              <a:rPr lang="it-IT" sz="2800" dirty="0">
                <a:latin typeface="Andalus" panose="02020603050405020304" pitchFamily="18" charset="-78"/>
                <a:cs typeface="Andalus" panose="02020603050405020304" pitchFamily="18" charset="-78"/>
              </a:rPr>
              <a:t>verbale l’ora, la data e il luogo </a:t>
            </a:r>
            <a:r>
              <a:rPr lang="it-IT" sz="2800" dirty="0" smtClean="0">
                <a:latin typeface="Andalus" panose="02020603050405020304" pitchFamily="18" charset="-78"/>
                <a:cs typeface="Andalus" panose="02020603050405020304" pitchFamily="18" charset="-78"/>
              </a:rPr>
              <a:t>nel quale </a:t>
            </a:r>
            <a:r>
              <a:rPr lang="it-IT" sz="2800" dirty="0">
                <a:latin typeface="Andalus" panose="02020603050405020304" pitchFamily="18" charset="-78"/>
                <a:cs typeface="Andalus" panose="02020603050405020304" pitchFamily="18" charset="-78"/>
              </a:rPr>
              <a:t>darà inizio alle attività. </a:t>
            </a:r>
          </a:p>
        </p:txBody>
      </p:sp>
      <p:sp>
        <p:nvSpPr>
          <p:cNvPr id="2" name="Rettangolo 1"/>
          <p:cNvSpPr/>
          <p:nvPr/>
        </p:nvSpPr>
        <p:spPr>
          <a:xfrm>
            <a:off x="2051720" y="332656"/>
            <a:ext cx="5426289" cy="646331"/>
          </a:xfrm>
          <a:prstGeom prst="rect">
            <a:avLst/>
          </a:prstGeom>
        </p:spPr>
        <p:txBody>
          <a:bodyPr wrap="square">
            <a:spAutoFit/>
          </a:bodyPr>
          <a:lstStyle/>
          <a:p>
            <a:r>
              <a:rPr lang="it-IT" sz="3600" dirty="0">
                <a:solidFill>
                  <a:srgbClr val="002060"/>
                </a:solidFill>
                <a:latin typeface="Andalus" panose="02020603050405020304" pitchFamily="18" charset="-78"/>
                <a:cs typeface="Andalus" panose="02020603050405020304" pitchFamily="18" charset="-78"/>
              </a:rPr>
              <a:t>Inizio operazioni peritali</a:t>
            </a:r>
            <a:endParaRPr lang="it-IT" sz="3600" dirty="0"/>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420939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2060"/>
                </a:solidFill>
                <a:latin typeface="Andalus" panose="02020603050405020304" pitchFamily="18" charset="-78"/>
                <a:cs typeface="Andalus" panose="02020603050405020304" pitchFamily="18" charset="-78"/>
              </a:rPr>
              <a:t>Inizio operazioni peritali</a:t>
            </a:r>
            <a:endParaRPr lang="it-IT" dirty="0"/>
          </a:p>
        </p:txBody>
      </p:sp>
      <p:sp>
        <p:nvSpPr>
          <p:cNvPr id="4" name="Rettangolo 3"/>
          <p:cNvSpPr/>
          <p:nvPr/>
        </p:nvSpPr>
        <p:spPr>
          <a:xfrm>
            <a:off x="681189" y="1399416"/>
            <a:ext cx="7635227" cy="2677656"/>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 </a:t>
            </a:r>
            <a:r>
              <a:rPr lang="it-IT" sz="2800" dirty="0" smtClean="0">
                <a:latin typeface="Andalus" panose="02020603050405020304" pitchFamily="18" charset="-78"/>
                <a:cs typeface="Andalus" panose="02020603050405020304" pitchFamily="18" charset="-78"/>
              </a:rPr>
              <a:t>trascrizione a </a:t>
            </a:r>
            <a:r>
              <a:rPr lang="it-IT" sz="2800" dirty="0">
                <a:latin typeface="Andalus" panose="02020603050405020304" pitchFamily="18" charset="-78"/>
                <a:cs typeface="Andalus" panose="02020603050405020304" pitchFamily="18" charset="-78"/>
              </a:rPr>
              <a:t>processo verbale di udienza </a:t>
            </a:r>
            <a:r>
              <a:rPr lang="it-IT" sz="2800" dirty="0" smtClean="0">
                <a:latin typeface="Andalus" panose="02020603050405020304" pitchFamily="18" charset="-78"/>
                <a:cs typeface="Andalus" panose="02020603050405020304" pitchFamily="18" charset="-78"/>
              </a:rPr>
              <a:t>sottoscritta dal </a:t>
            </a:r>
            <a:r>
              <a:rPr lang="it-IT" sz="2800" dirty="0">
                <a:latin typeface="Andalus" panose="02020603050405020304" pitchFamily="18" charset="-78"/>
                <a:cs typeface="Andalus" panose="02020603050405020304" pitchFamily="18" charset="-78"/>
              </a:rPr>
              <a:t>magistrato e dallo stesso </a:t>
            </a:r>
            <a:r>
              <a:rPr lang="it-IT" sz="2800" dirty="0" smtClean="0">
                <a:latin typeface="Andalus" panose="02020603050405020304" pitchFamily="18" charset="-78"/>
                <a:cs typeface="Andalus" panose="02020603050405020304" pitchFamily="18" charset="-78"/>
              </a:rPr>
              <a:t>consulente costituisce </a:t>
            </a:r>
            <a:r>
              <a:rPr lang="it-IT" sz="2800" dirty="0">
                <a:latin typeface="Andalus" panose="02020603050405020304" pitchFamily="18" charset="-78"/>
                <a:cs typeface="Andalus" panose="02020603050405020304" pitchFamily="18" charset="-78"/>
              </a:rPr>
              <a:t>comunicazione </a:t>
            </a:r>
            <a:r>
              <a:rPr lang="it-IT" sz="2800" dirty="0" smtClean="0">
                <a:latin typeface="Andalus" panose="02020603050405020304" pitchFamily="18" charset="-78"/>
                <a:cs typeface="Andalus" panose="02020603050405020304" pitchFamily="18" charset="-78"/>
              </a:rPr>
              <a:t>rituale a </a:t>
            </a:r>
            <a:r>
              <a:rPr lang="it-IT" sz="2800" dirty="0">
                <a:latin typeface="Andalus" panose="02020603050405020304" pitchFamily="18" charset="-78"/>
                <a:cs typeface="Andalus" panose="02020603050405020304" pitchFamily="18" charset="-78"/>
              </a:rPr>
              <a:t>tutti gli effetti e pertanto sull’esperto </a:t>
            </a:r>
            <a:r>
              <a:rPr lang="it-IT" sz="2800" dirty="0" smtClean="0">
                <a:latin typeface="Andalus" panose="02020603050405020304" pitchFamily="18" charset="-78"/>
                <a:cs typeface="Andalus" panose="02020603050405020304" pitchFamily="18" charset="-78"/>
              </a:rPr>
              <a:t>del giudice </a:t>
            </a:r>
            <a:r>
              <a:rPr lang="it-IT" sz="2800" dirty="0">
                <a:latin typeface="Andalus" panose="02020603050405020304" pitchFamily="18" charset="-78"/>
                <a:cs typeface="Andalus" panose="02020603050405020304" pitchFamily="18" charset="-78"/>
              </a:rPr>
              <a:t>non incombe alcuna responsabilità</a:t>
            </a:r>
          </a:p>
          <a:p>
            <a:pPr algn="just"/>
            <a:r>
              <a:rPr lang="it-IT" sz="2800" dirty="0">
                <a:latin typeface="Andalus" panose="02020603050405020304" pitchFamily="18" charset="-78"/>
                <a:cs typeface="Andalus" panose="02020603050405020304" pitchFamily="18" charset="-78"/>
              </a:rPr>
              <a:t>derivante dalla mancata o inesatta comunicazione.</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3645824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3588" y="365760"/>
            <a:ext cx="7520940" cy="548640"/>
          </a:xfrm>
        </p:spPr>
        <p:txBody>
          <a:bodyPr/>
          <a:lstStyle/>
          <a:p>
            <a:r>
              <a:rPr lang="it-IT" dirty="0">
                <a:solidFill>
                  <a:srgbClr val="002060"/>
                </a:solidFill>
                <a:latin typeface="Andalus" panose="02020603050405020304" pitchFamily="18" charset="-78"/>
                <a:cs typeface="Andalus" panose="02020603050405020304" pitchFamily="18" charset="-78"/>
              </a:rPr>
              <a:t>Inizio operazioni peritali</a:t>
            </a:r>
            <a:endParaRPr lang="it-IT" dirty="0"/>
          </a:p>
        </p:txBody>
      </p:sp>
      <p:sp>
        <p:nvSpPr>
          <p:cNvPr id="4" name="Rettangolo 3"/>
          <p:cNvSpPr/>
          <p:nvPr/>
        </p:nvSpPr>
        <p:spPr>
          <a:xfrm>
            <a:off x="467544" y="1340768"/>
            <a:ext cx="8208912" cy="2677656"/>
          </a:xfrm>
          <a:prstGeom prst="rect">
            <a:avLst/>
          </a:prstGeom>
        </p:spPr>
        <p:txBody>
          <a:bodyPr wrap="square">
            <a:spAutoFit/>
          </a:bodyPr>
          <a:lstStyle/>
          <a:p>
            <a:pPr algn="just"/>
            <a:r>
              <a:rPr lang="it-IT" sz="2800" dirty="0"/>
              <a:t>Informare tutti gli </a:t>
            </a:r>
            <a:r>
              <a:rPr lang="it-IT" sz="2800" dirty="0" smtClean="0"/>
              <a:t>interessati (parti </a:t>
            </a:r>
            <a:r>
              <a:rPr lang="it-IT" sz="2800" dirty="0"/>
              <a:t>e consulenti tecnici di parte, </a:t>
            </a:r>
            <a:r>
              <a:rPr lang="it-IT" sz="2800" dirty="0" smtClean="0"/>
              <a:t>ove nominati</a:t>
            </a:r>
            <a:r>
              <a:rPr lang="it-IT" sz="2800" dirty="0"/>
              <a:t>) sarà, infatti, compito dei legali.</a:t>
            </a:r>
          </a:p>
          <a:p>
            <a:pPr algn="just"/>
            <a:r>
              <a:rPr lang="it-IT" sz="2800" dirty="0"/>
              <a:t>Ciò, con ogni evidenza, sempreché il </a:t>
            </a:r>
            <a:r>
              <a:rPr lang="it-IT" sz="2800" dirty="0" smtClean="0"/>
              <a:t>consulente per </a:t>
            </a:r>
            <a:r>
              <a:rPr lang="it-IT" sz="2800" dirty="0"/>
              <a:t>ragioni contingenti non </a:t>
            </a:r>
            <a:r>
              <a:rPr lang="it-IT" sz="2800" dirty="0" smtClean="0"/>
              <a:t>modifichi successivamente </a:t>
            </a:r>
            <a:r>
              <a:rPr lang="it-IT" sz="2800" dirty="0"/>
              <a:t>la data fissata.</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2963992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14990" y="476672"/>
            <a:ext cx="7520940" cy="548640"/>
          </a:xfrm>
        </p:spPr>
        <p:txBody>
          <a:bodyPr/>
          <a:lstStyle/>
          <a:p>
            <a:r>
              <a:rPr lang="it-IT" dirty="0">
                <a:solidFill>
                  <a:srgbClr val="002060"/>
                </a:solidFill>
                <a:latin typeface="Andalus" panose="02020603050405020304" pitchFamily="18" charset="-78"/>
                <a:cs typeface="Andalus" panose="02020603050405020304" pitchFamily="18" charset="-78"/>
              </a:rPr>
              <a:t>Inizio operazioni peritali</a:t>
            </a:r>
            <a:endParaRPr lang="it-IT" dirty="0"/>
          </a:p>
        </p:txBody>
      </p:sp>
      <p:sp>
        <p:nvSpPr>
          <p:cNvPr id="4" name="Rettangolo 3"/>
          <p:cNvSpPr/>
          <p:nvPr/>
        </p:nvSpPr>
        <p:spPr>
          <a:xfrm>
            <a:off x="683568" y="1196752"/>
            <a:ext cx="7560840" cy="3539430"/>
          </a:xfrm>
          <a:prstGeom prst="rect">
            <a:avLst/>
          </a:prstGeom>
        </p:spPr>
        <p:txBody>
          <a:bodyPr wrap="square">
            <a:spAutoFit/>
          </a:bodyPr>
          <a:lstStyle/>
          <a:p>
            <a:pPr algn="just"/>
            <a:r>
              <a:rPr lang="it-IT" sz="2800" dirty="0">
                <a:latin typeface="Andalus" panose="02020603050405020304" pitchFamily="18" charset="-78"/>
                <a:cs typeface="Andalus" panose="02020603050405020304" pitchFamily="18" charset="-78"/>
              </a:rPr>
              <a:t>La seconda possibilità che può </a:t>
            </a:r>
            <a:r>
              <a:rPr lang="it-IT" sz="2800" dirty="0" smtClean="0">
                <a:latin typeface="Andalus" panose="02020603050405020304" pitchFamily="18" charset="-78"/>
                <a:cs typeface="Andalus" panose="02020603050405020304" pitchFamily="18" charset="-78"/>
              </a:rPr>
              <a:t>essere utilizzata </a:t>
            </a:r>
            <a:r>
              <a:rPr lang="it-IT" sz="2800" dirty="0">
                <a:latin typeface="Andalus" panose="02020603050405020304" pitchFamily="18" charset="-78"/>
                <a:cs typeface="Andalus" panose="02020603050405020304" pitchFamily="18" charset="-78"/>
              </a:rPr>
              <a:t>dal consulente è quella di </a:t>
            </a:r>
            <a:r>
              <a:rPr lang="it-IT" sz="2800" b="1" dirty="0" smtClean="0">
                <a:latin typeface="Andalus" panose="02020603050405020304" pitchFamily="18" charset="-78"/>
                <a:cs typeface="Andalus" panose="02020603050405020304" pitchFamily="18" charset="-78"/>
              </a:rPr>
              <a:t>dare comunicazione </a:t>
            </a:r>
            <a:r>
              <a:rPr lang="it-IT" sz="2800" b="1" dirty="0">
                <a:latin typeface="Andalus" panose="02020603050405020304" pitchFamily="18" charset="-78"/>
                <a:cs typeface="Andalus" panose="02020603050405020304" pitchFamily="18" charset="-78"/>
              </a:rPr>
              <a:t>in proprio successivamente</a:t>
            </a:r>
          </a:p>
          <a:p>
            <a:pPr algn="just"/>
            <a:r>
              <a:rPr lang="it-IT" sz="2800" b="1" dirty="0">
                <a:latin typeface="Andalus" panose="02020603050405020304" pitchFamily="18" charset="-78"/>
                <a:cs typeface="Andalus" panose="02020603050405020304" pitchFamily="18" charset="-78"/>
              </a:rPr>
              <a:t>all’udienza di </a:t>
            </a:r>
            <a:r>
              <a:rPr lang="it-IT" sz="2800" b="1" dirty="0" smtClean="0">
                <a:latin typeface="Andalus" panose="02020603050405020304" pitchFamily="18" charset="-78"/>
                <a:cs typeface="Andalus" panose="02020603050405020304" pitchFamily="18" charset="-78"/>
              </a:rPr>
              <a:t>conferimento d’incarico</a:t>
            </a:r>
            <a:r>
              <a:rPr lang="it-IT" sz="2800" dirty="0">
                <a:latin typeface="Andalus" panose="02020603050405020304" pitchFamily="18" charset="-78"/>
                <a:cs typeface="Andalus" panose="02020603050405020304" pitchFamily="18" charset="-78"/>
              </a:rPr>
              <a:t>. Ciò può accadere, in alcuni</a:t>
            </a:r>
          </a:p>
          <a:p>
            <a:pPr algn="just"/>
            <a:r>
              <a:rPr lang="it-IT" sz="2800" dirty="0">
                <a:latin typeface="Andalus" panose="02020603050405020304" pitchFamily="18" charset="-78"/>
                <a:cs typeface="Andalus" panose="02020603050405020304" pitchFamily="18" charset="-78"/>
              </a:rPr>
              <a:t>casi, quando l’esperto decida di </a:t>
            </a:r>
            <a:r>
              <a:rPr lang="it-IT" sz="2800" dirty="0" smtClean="0">
                <a:latin typeface="Andalus" panose="02020603050405020304" pitchFamily="18" charset="-78"/>
                <a:cs typeface="Andalus" panose="02020603050405020304" pitchFamily="18" charset="-78"/>
              </a:rPr>
              <a:t>valutare tutti </a:t>
            </a:r>
            <a:r>
              <a:rPr lang="it-IT" sz="2800" dirty="0">
                <a:latin typeface="Andalus" panose="02020603050405020304" pitchFamily="18" charset="-78"/>
                <a:cs typeface="Andalus" panose="02020603050405020304" pitchFamily="18" charset="-78"/>
              </a:rPr>
              <a:t>gli aspetti e gli atti di causa prima </a:t>
            </a:r>
            <a:r>
              <a:rPr lang="it-IT" sz="2800" dirty="0" smtClean="0">
                <a:latin typeface="Andalus" panose="02020603050405020304" pitchFamily="18" charset="-78"/>
                <a:cs typeface="Andalus" panose="02020603050405020304" pitchFamily="18" charset="-78"/>
              </a:rPr>
              <a:t>di decidere </a:t>
            </a:r>
            <a:r>
              <a:rPr lang="it-IT" sz="2800" dirty="0">
                <a:latin typeface="Andalus" panose="02020603050405020304" pitchFamily="18" charset="-78"/>
                <a:cs typeface="Andalus" panose="02020603050405020304" pitchFamily="18" charset="-78"/>
              </a:rPr>
              <a:t>le modalità di inizio e </a:t>
            </a:r>
            <a:r>
              <a:rPr lang="it-IT" sz="2800" dirty="0" smtClean="0">
                <a:latin typeface="Andalus" panose="02020603050405020304" pitchFamily="18" charset="-78"/>
                <a:cs typeface="Andalus" panose="02020603050405020304" pitchFamily="18" charset="-78"/>
              </a:rPr>
              <a:t>svolgimento delle </a:t>
            </a:r>
            <a:r>
              <a:rPr lang="it-IT" sz="2800" dirty="0">
                <a:latin typeface="Andalus" panose="02020603050405020304" pitchFamily="18" charset="-78"/>
                <a:cs typeface="Andalus" panose="02020603050405020304" pitchFamily="18" charset="-78"/>
              </a:rPr>
              <a:t>operazioni.</a:t>
            </a:r>
          </a:p>
        </p:txBody>
      </p:sp>
      <p:sp>
        <p:nvSpPr>
          <p:cNvPr id="5" name="CasellaDiTesto 6"/>
          <p:cNvSpPr txBox="1">
            <a:spLocks noChangeArrowheads="1"/>
          </p:cNvSpPr>
          <p:nvPr/>
        </p:nvSpPr>
        <p:spPr bwMode="auto">
          <a:xfrm>
            <a:off x="1547813" y="5949950"/>
            <a:ext cx="7127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250"/>
              </a:spcBef>
              <a:buClr>
                <a:schemeClr val="accent1"/>
              </a:buClr>
              <a:buSzPct val="80000"/>
              <a:buFont typeface="Wingdings 2" pitchFamily="18" charset="2"/>
              <a:buChar char=""/>
              <a:defRPr sz="2800">
                <a:solidFill>
                  <a:schemeClr val="tx1"/>
                </a:solidFill>
                <a:latin typeface="Verdana" pitchFamily="34" charset="0"/>
              </a:defRPr>
            </a:lvl1pPr>
            <a:lvl2pPr marL="742950" indent="-285750" eaLnBrk="0" hangingPunct="0">
              <a:spcBef>
                <a:spcPts val="250"/>
              </a:spcBef>
              <a:buClr>
                <a:schemeClr val="accent1"/>
              </a:buClr>
              <a:buSzPct val="100000"/>
              <a:buFont typeface="Verdana" pitchFamily="34" charset="0"/>
              <a:buChar char="◦"/>
              <a:defRPr sz="2400">
                <a:solidFill>
                  <a:schemeClr val="tx1"/>
                </a:solidFill>
                <a:latin typeface="Verdana" pitchFamily="34" charset="0"/>
              </a:defRPr>
            </a:lvl2pPr>
            <a:lvl3pPr marL="1143000" indent="-228600" eaLnBrk="0" hangingPunct="0">
              <a:spcBef>
                <a:spcPts val="250"/>
              </a:spcBef>
              <a:buClr>
                <a:srgbClr val="ED3742"/>
              </a:buClr>
              <a:buSzPct val="100000"/>
              <a:buFont typeface="Wingdings 2" pitchFamily="18" charset="2"/>
              <a:buChar char=""/>
              <a:defRPr sz="2200">
                <a:solidFill>
                  <a:schemeClr val="tx1"/>
                </a:solidFill>
                <a:latin typeface="Verdana" pitchFamily="34" charset="0"/>
              </a:defRPr>
            </a:lvl3pPr>
            <a:lvl4pPr marL="1600200" indent="-228600" eaLnBrk="0" hangingPunct="0">
              <a:spcBef>
                <a:spcPts val="225"/>
              </a:spcBef>
              <a:buClr>
                <a:srgbClr val="ED3742"/>
              </a:buClr>
              <a:buSzPct val="112000"/>
              <a:buFont typeface="Verdana" pitchFamily="34" charset="0"/>
              <a:buChar char="◦"/>
              <a:defRPr sz="1900">
                <a:solidFill>
                  <a:schemeClr val="tx1"/>
                </a:solidFill>
                <a:latin typeface="Verdana" pitchFamily="34" charset="0"/>
              </a:defRPr>
            </a:lvl4pPr>
            <a:lvl5pPr marL="2057400" indent="-228600" eaLnBrk="0" hangingPunct="0">
              <a:spcBef>
                <a:spcPts val="250"/>
              </a:spcBef>
              <a:buClr>
                <a:srgbClr val="4A85BF"/>
              </a:buClr>
              <a:buSzPct val="100000"/>
              <a:buFont typeface="Wingdings 2" pitchFamily="18" charset="2"/>
              <a:buChar char=""/>
              <a:defRPr>
                <a:solidFill>
                  <a:schemeClr val="tx1"/>
                </a:solidFill>
                <a:latin typeface="Verdana" pitchFamily="34" charset="0"/>
              </a:defRPr>
            </a:lvl5pPr>
            <a:lvl6pPr marL="25146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6pPr>
            <a:lvl7pPr marL="29718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7pPr>
            <a:lvl8pPr marL="34290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8pPr>
            <a:lvl9pPr marL="3886200" indent="-228600" eaLnBrk="0" fontAlgn="base" hangingPunct="0">
              <a:spcBef>
                <a:spcPts val="250"/>
              </a:spcBef>
              <a:spcAft>
                <a:spcPct val="0"/>
              </a:spcAft>
              <a:buClr>
                <a:srgbClr val="4A85BF"/>
              </a:buClr>
              <a:buSzPct val="100000"/>
              <a:buFont typeface="Wingdings 2" pitchFamily="18" charset="2"/>
              <a:buChar char=""/>
              <a:defRPr>
                <a:solidFill>
                  <a:schemeClr val="tx1"/>
                </a:solidFill>
                <a:latin typeface="Verdana" pitchFamily="34" charset="0"/>
              </a:defRPr>
            </a:lvl9pPr>
          </a:lstStyle>
          <a:p>
            <a:pPr eaLnBrk="1" hangingPunct="1">
              <a:spcBef>
                <a:spcPct val="0"/>
              </a:spcBef>
              <a:buClrTx/>
              <a:buSzTx/>
              <a:buFontTx/>
              <a:buNone/>
            </a:pPr>
            <a:r>
              <a:rPr lang="it-IT" altLang="it-IT" sz="1600" b="1" dirty="0" smtClean="0">
                <a:solidFill>
                  <a:srgbClr val="002060"/>
                </a:solidFill>
                <a:latin typeface="Arial Black" pitchFamily="34" charset="0"/>
              </a:rPr>
              <a:t>            </a:t>
            </a:r>
            <a:r>
              <a:rPr lang="it-IT" altLang="it-IT" sz="1600" b="1" dirty="0">
                <a:solidFill>
                  <a:srgbClr val="002060"/>
                </a:solidFill>
                <a:latin typeface="Arial Black" pitchFamily="34" charset="0"/>
              </a:rPr>
              <a:t>Corso di formazione di Consulenza Tecnica</a:t>
            </a:r>
          </a:p>
          <a:p>
            <a:pPr eaLnBrk="1" hangingPunct="1">
              <a:spcBef>
                <a:spcPct val="0"/>
              </a:spcBef>
              <a:buClrTx/>
              <a:buSzTx/>
              <a:buFontTx/>
              <a:buNone/>
            </a:pPr>
            <a:r>
              <a:rPr lang="it-IT" altLang="it-IT" sz="1600" b="1" dirty="0">
                <a:solidFill>
                  <a:srgbClr val="002060"/>
                </a:solidFill>
                <a:latin typeface="Arial Black" pitchFamily="34" charset="0"/>
              </a:rPr>
              <a:t>(Consulente Tecnico d’Ufficio e Consulente Tecnico di Parte)</a:t>
            </a:r>
          </a:p>
        </p:txBody>
      </p:sp>
    </p:spTree>
    <p:extLst>
      <p:ext uri="{BB962C8B-B14F-4D97-AF65-F5344CB8AC3E}">
        <p14:creationId xmlns:p14="http://schemas.microsoft.com/office/powerpoint/2010/main" val="4566741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58&quot;/&gt;&lt;/object&gt;&lt;object type=&quot;3&quot; unique_id=&quot;10006&quot;&gt;&lt;property id=&quot;20148&quot; value=&quot;5&quot;/&gt;&lt;property id=&quot;20300&quot; value=&quot;Slide 3&quot;/&gt;&lt;property id=&quot;20307&quot; value=&quot;300&quot;/&gt;&lt;/object&gt;&lt;object type=&quot;3&quot; unique_id=&quot;10007&quot;&gt;&lt;property id=&quot;20148&quot; value=&quot;5&quot;/&gt;&lt;property id=&quot;20300&quot; value=&quot;Slide 4 - &amp;quot;Inizio operazioni peritali&amp;quot;&quot;/&gt;&lt;property id=&quot;20307&quot; value=&quot;301&quot;/&gt;&lt;/object&gt;&lt;object type=&quot;3&quot; unique_id=&quot;10008&quot;&gt;&lt;property id=&quot;20148&quot; value=&quot;5&quot;/&gt;&lt;property id=&quot;20300&quot; value=&quot;Slide 5 - &amp;quot;Inizio operazioni peritali&amp;quot;&quot;/&gt;&lt;property id=&quot;20307&quot; value=&quot;302&quot;/&gt;&lt;/object&gt;&lt;object type=&quot;3&quot; unique_id=&quot;10009&quot;&gt;&lt;property id=&quot;20148&quot; value=&quot;5&quot;/&gt;&lt;property id=&quot;20300&quot; value=&quot;Slide 6&quot;/&gt;&lt;property id=&quot;20307&quot; value=&quot;303&quot;/&gt;&lt;/object&gt;&lt;object type=&quot;3&quot; unique_id=&quot;10010&quot;&gt;&lt;property id=&quot;20148&quot; value=&quot;5&quot;/&gt;&lt;property id=&quot;20300&quot; value=&quot;Slide 7 - &amp;quot;Inizio operazioni peritali&amp;quot;&quot;/&gt;&lt;property id=&quot;20307&quot; value=&quot;306&quot;/&gt;&lt;/object&gt;&lt;object type=&quot;3&quot; unique_id=&quot;10011&quot;&gt;&lt;property id=&quot;20148&quot; value=&quot;5&quot;/&gt;&lt;property id=&quot;20300&quot; value=&quot;Slide 8 - &amp;quot;Inizio operazioni peritali&amp;quot;&quot;/&gt;&lt;property id=&quot;20307&quot; value=&quot;307&quot;/&gt;&lt;/object&gt;&lt;object type=&quot;3&quot; unique_id=&quot;10012&quot;&gt;&lt;property id=&quot;20148&quot; value=&quot;5&quot;/&gt;&lt;property id=&quot;20300&quot; value=&quot;Slide 9 - &amp;quot;Inizio operazioni peritali&amp;quot;&quot;/&gt;&lt;property id=&quot;20307&quot; value=&quot;304&quot;/&gt;&lt;/object&gt;&lt;object type=&quot;3&quot; unique_id=&quot;10013&quot;&gt;&lt;property id=&quot;20148&quot; value=&quot;5&quot;/&gt;&lt;property id=&quot;20300&quot; value=&quot;Slide 10&quot;/&gt;&lt;property id=&quot;20307&quot; value=&quot;287&quot;/&gt;&lt;/object&gt;&lt;object type=&quot;3&quot; unique_id=&quot;10014&quot;&gt;&lt;property id=&quot;20148&quot; value=&quot;5&quot;/&gt;&lt;property id=&quot;20300&quot; value=&quot;Slide 11&quot;/&gt;&lt;property id=&quot;20307&quot; value=&quot;259&quot;/&gt;&lt;/object&gt;&lt;object type=&quot;3&quot; unique_id=&quot;10015&quot;&gt;&lt;property id=&quot;20148&quot; value=&quot;5&quot;/&gt;&lt;property id=&quot;20300&quot; value=&quot;Slide 12&quot;/&gt;&lt;property id=&quot;20307&quot; value=&quot;260&quot;/&gt;&lt;/object&gt;&lt;object type=&quot;3&quot; unique_id=&quot;10016&quot;&gt;&lt;property id=&quot;20148&quot; value=&quot;5&quot;/&gt;&lt;property id=&quot;20300&quot; value=&quot;Slide 13&quot;/&gt;&lt;property id=&quot;20307&quot; value=&quot;261&quot;/&gt;&lt;/object&gt;&lt;object type=&quot;3&quot; unique_id=&quot;10017&quot;&gt;&lt;property id=&quot;20148&quot; value=&quot;5&quot;/&gt;&lt;property id=&quot;20300&quot; value=&quot;Slide 14&quot;/&gt;&lt;property id=&quot;20307&quot; value=&quot;288&quot;/&gt;&lt;/object&gt;&lt;object type=&quot;3&quot; unique_id=&quot;10018&quot;&gt;&lt;property id=&quot;20148&quot; value=&quot;5&quot;/&gt;&lt;property id=&quot;20300&quot; value=&quot;Slide 15&quot;/&gt;&lt;property id=&quot;20307&quot; value=&quot;262&quot;/&gt;&lt;/object&gt;&lt;object type=&quot;3&quot; unique_id=&quot;10019&quot;&gt;&lt;property id=&quot;20148&quot; value=&quot;5&quot;/&gt;&lt;property id=&quot;20300&quot; value=&quot;Slide 16&quot;/&gt;&lt;property id=&quot;20307&quot; value=&quot;263&quot;/&gt;&lt;/object&gt;&lt;object type=&quot;3&quot; unique_id=&quot;10020&quot;&gt;&lt;property id=&quot;20148&quot; value=&quot;5&quot;/&gt;&lt;property id=&quot;20300&quot; value=&quot;Slide 17&quot;/&gt;&lt;property id=&quot;20307&quot; value=&quot;264&quot;/&gt;&lt;/object&gt;&lt;object type=&quot;3&quot; unique_id=&quot;10021&quot;&gt;&lt;property id=&quot;20148&quot; value=&quot;5&quot;/&gt;&lt;property id=&quot;20300&quot; value=&quot;Slide 18&quot;/&gt;&lt;property id=&quot;20307&quot; value=&quot;265&quot;/&gt;&lt;/object&gt;&lt;object type=&quot;3&quot; unique_id=&quot;10022&quot;&gt;&lt;property id=&quot;20148&quot; value=&quot;5&quot;/&gt;&lt;property id=&quot;20300&quot; value=&quot;Slide 19&quot;/&gt;&lt;property id=&quot;20307&quot; value=&quot;289&quot;/&gt;&lt;/object&gt;&lt;object type=&quot;3&quot; unique_id=&quot;10023&quot;&gt;&lt;property id=&quot;20148&quot; value=&quot;5&quot;/&gt;&lt;property id=&quot;20300&quot; value=&quot;Slide 20&quot;/&gt;&lt;property id=&quot;20307&quot; value=&quot;266&quot;/&gt;&lt;/object&gt;&lt;object type=&quot;3&quot; unique_id=&quot;10024&quot;&gt;&lt;property id=&quot;20148&quot; value=&quot;5&quot;/&gt;&lt;property id=&quot;20300&quot; value=&quot;Slide 21&quot;/&gt;&lt;property id=&quot;20307&quot; value=&quot;290&quot;/&gt;&lt;/object&gt;&lt;object type=&quot;3&quot; unique_id=&quot;10025&quot;&gt;&lt;property id=&quot;20148&quot; value=&quot;5&quot;/&gt;&lt;property id=&quot;20300&quot; value=&quot;Slide 22&quot;/&gt;&lt;property id=&quot;20307&quot; value=&quot;267&quot;/&gt;&lt;/object&gt;&lt;object type=&quot;3&quot; unique_id=&quot;10026&quot;&gt;&lt;property id=&quot;20148&quot; value=&quot;5&quot;/&gt;&lt;property id=&quot;20300&quot; value=&quot;Slide 23&quot;/&gt;&lt;property id=&quot;20307&quot; value=&quot;268&quot;/&gt;&lt;/object&gt;&lt;object type=&quot;3&quot; unique_id=&quot;10027&quot;&gt;&lt;property id=&quot;20148&quot; value=&quot;5&quot;/&gt;&lt;property id=&quot;20300&quot; value=&quot;Slide 24&quot;/&gt;&lt;property id=&quot;20307&quot; value=&quot;291&quot;/&gt;&lt;/object&gt;&lt;object type=&quot;3&quot; unique_id=&quot;10028&quot;&gt;&lt;property id=&quot;20148&quot; value=&quot;5&quot;/&gt;&lt;property id=&quot;20300&quot; value=&quot;Slide 25&quot;/&gt;&lt;property id=&quot;20307&quot; value=&quot;269&quot;/&gt;&lt;/object&gt;&lt;object type=&quot;3&quot; unique_id=&quot;10029&quot;&gt;&lt;property id=&quot;20148&quot; value=&quot;5&quot;/&gt;&lt;property id=&quot;20300&quot; value=&quot;Slide 26&quot;/&gt;&lt;property id=&quot;20307&quot; value=&quot;292&quot;/&gt;&lt;/object&gt;&lt;object type=&quot;3&quot; unique_id=&quot;10030&quot;&gt;&lt;property id=&quot;20148&quot; value=&quot;5&quot;/&gt;&lt;property id=&quot;20300&quot; value=&quot;Slide 27&quot;/&gt;&lt;property id=&quot;20307&quot; value=&quot;270&quot;/&gt;&lt;/object&gt;&lt;object type=&quot;3&quot; unique_id=&quot;10031&quot;&gt;&lt;property id=&quot;20148&quot; value=&quot;5&quot;/&gt;&lt;property id=&quot;20300&quot; value=&quot;Slide 28&quot;/&gt;&lt;property id=&quot;20307&quot; value=&quot;293&quot;/&gt;&lt;/object&gt;&lt;object type=&quot;3&quot; unique_id=&quot;10032&quot;&gt;&lt;property id=&quot;20148&quot; value=&quot;5&quot;/&gt;&lt;property id=&quot;20300&quot; value=&quot;Slide 29&quot;/&gt;&lt;property id=&quot;20307&quot; value=&quot;271&quot;/&gt;&lt;/object&gt;&lt;object type=&quot;3&quot; unique_id=&quot;10033&quot;&gt;&lt;property id=&quot;20148&quot; value=&quot;5&quot;/&gt;&lt;property id=&quot;20300&quot; value=&quot;Slide 30&quot;/&gt;&lt;property id=&quot;20307&quot; value=&quot;294&quot;/&gt;&lt;/object&gt;&lt;object type=&quot;3&quot; unique_id=&quot;10034&quot;&gt;&lt;property id=&quot;20148&quot; value=&quot;5&quot;/&gt;&lt;property id=&quot;20300&quot; value=&quot;Slide 31&quot;/&gt;&lt;property id=&quot;20307&quot; value=&quot;272&quot;/&gt;&lt;/object&gt;&lt;object type=&quot;3&quot; unique_id=&quot;10035&quot;&gt;&lt;property id=&quot;20148&quot; value=&quot;5&quot;/&gt;&lt;property id=&quot;20300&quot; value=&quot;Slide 32&quot;/&gt;&lt;property id=&quot;20307&quot; value=&quot;273&quot;/&gt;&lt;/object&gt;&lt;object type=&quot;3&quot; unique_id=&quot;10036&quot;&gt;&lt;property id=&quot;20148&quot; value=&quot;5&quot;/&gt;&lt;property id=&quot;20300&quot; value=&quot;Slide 33&quot;/&gt;&lt;property id=&quot;20307&quot; value=&quot;295&quot;/&gt;&lt;/object&gt;&lt;object type=&quot;3&quot; unique_id=&quot;10037&quot;&gt;&lt;property id=&quot;20148&quot; value=&quot;5&quot;/&gt;&lt;property id=&quot;20300&quot; value=&quot;Slide 34&quot;/&gt;&lt;property id=&quot;20307&quot; value=&quot;274&quot;/&gt;&lt;/object&gt;&lt;object type=&quot;3&quot; unique_id=&quot;10038&quot;&gt;&lt;property id=&quot;20148&quot; value=&quot;5&quot;/&gt;&lt;property id=&quot;20300&quot; value=&quot;Slide 35&quot;/&gt;&lt;property id=&quot;20307&quot; value=&quot;296&quot;/&gt;&lt;/object&gt;&lt;object type=&quot;3&quot; unique_id=&quot;10039&quot;&gt;&lt;property id=&quot;20148&quot; value=&quot;5&quot;/&gt;&lt;property id=&quot;20300&quot; value=&quot;Slide 36&quot;/&gt;&lt;property id=&quot;20307&quot; value=&quot;275&quot;/&gt;&lt;/object&gt;&lt;object type=&quot;3&quot; unique_id=&quot;10040&quot;&gt;&lt;property id=&quot;20148&quot; value=&quot;5&quot;/&gt;&lt;property id=&quot;20300&quot; value=&quot;Slide 37&quot;/&gt;&lt;property id=&quot;20307&quot; value=&quot;276&quot;/&gt;&lt;/object&gt;&lt;object type=&quot;3&quot; unique_id=&quot;10041&quot;&gt;&lt;property id=&quot;20148&quot; value=&quot;5&quot;/&gt;&lt;property id=&quot;20300&quot; value=&quot;Slide 38&quot;/&gt;&lt;property id=&quot;20307&quot; value=&quot;277&quot;/&gt;&lt;/object&gt;&lt;object type=&quot;3&quot; unique_id=&quot;10042&quot;&gt;&lt;property id=&quot;20148&quot; value=&quot;5&quot;/&gt;&lt;property id=&quot;20300&quot; value=&quot;Slide 39&quot;/&gt;&lt;property id=&quot;20307&quot; value=&quot;278&quot;/&gt;&lt;/object&gt;&lt;object type=&quot;3&quot; unique_id=&quot;10043&quot;&gt;&lt;property id=&quot;20148&quot; value=&quot;5&quot;/&gt;&lt;property id=&quot;20300&quot; value=&quot;Slide 40&quot;/&gt;&lt;property id=&quot;20307&quot; value=&quot;279&quot;/&gt;&lt;/object&gt;&lt;object type=&quot;3&quot; unique_id=&quot;10044&quot;&gt;&lt;property id=&quot;20148&quot; value=&quot;5&quot;/&gt;&lt;property id=&quot;20300&quot; value=&quot;Slide 41&quot;/&gt;&lt;property id=&quot;20307&quot; value=&quot;280&quot;/&gt;&lt;/object&gt;&lt;object type=&quot;3&quot; unique_id=&quot;10045&quot;&gt;&lt;property id=&quot;20148&quot; value=&quot;5&quot;/&gt;&lt;property id=&quot;20300&quot; value=&quot;Slide 42&quot;/&gt;&lt;property id=&quot;20307&quot; value=&quot;281&quot;/&gt;&lt;/object&gt;&lt;object type=&quot;3&quot; unique_id=&quot;10046&quot;&gt;&lt;property id=&quot;20148&quot; value=&quot;5&quot;/&gt;&lt;property id=&quot;20300&quot; value=&quot;Slide 43&quot;/&gt;&lt;property id=&quot;20307&quot; value=&quot;282&quot;/&gt;&lt;/object&gt;&lt;object type=&quot;3&quot; unique_id=&quot;10047&quot;&gt;&lt;property id=&quot;20148&quot; value=&quot;5&quot;/&gt;&lt;property id=&quot;20300&quot; value=&quot;Slide 44&quot;/&gt;&lt;property id=&quot;20307&quot; value=&quot;283&quot;/&gt;&lt;/object&gt;&lt;object type=&quot;3&quot; unique_id=&quot;10048&quot;&gt;&lt;property id=&quot;20148&quot; value=&quot;5&quot;/&gt;&lt;property id=&quot;20300&quot; value=&quot;Slide 45&quot;/&gt;&lt;property id=&quot;20307&quot; value=&quot;284&quot;/&gt;&lt;/object&gt;&lt;object type=&quot;3&quot; unique_id=&quot;10049&quot;&gt;&lt;property id=&quot;20148&quot; value=&quot;5&quot;/&gt;&lt;property id=&quot;20300&quot; value=&quot;Slide 46&quot;/&gt;&lt;property id=&quot;20307&quot; value=&quot;297&quot;/&gt;&lt;/object&gt;&lt;object type=&quot;3&quot; unique_id=&quot;10050&quot;&gt;&lt;property id=&quot;20148&quot; value=&quot;5&quot;/&gt;&lt;property id=&quot;20300&quot; value=&quot;Slide 47&quot;/&gt;&lt;property id=&quot;20307&quot; value=&quot;285&quot;/&gt;&lt;/object&gt;&lt;object type=&quot;3&quot; unique_id=&quot;10051&quot;&gt;&lt;property id=&quot;20148&quot; value=&quot;5&quot;/&gt;&lt;property id=&quot;20300&quot; value=&quot;Slide 48&quot;/&gt;&lt;property id=&quot;20307&quot; value=&quot;286&quot;/&gt;&lt;/object&gt;&lt;object type=&quot;3&quot; unique_id=&quot;10052&quot;&gt;&lt;property id=&quot;20148&quot; value=&quot;5&quot;/&gt;&lt;property id=&quot;20300&quot; value=&quot;Slide 49&quot;/&gt;&lt;property id=&quot;20307&quot; value=&quot;299&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oli">
  <a:themeElements>
    <a:clrScheme name="Angoli">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oli">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oli">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308</TotalTime>
  <Words>3641</Words>
  <Application>Microsoft Office PowerPoint</Application>
  <PresentationFormat>Presentazione su schermo (4:3)</PresentationFormat>
  <Paragraphs>272</Paragraphs>
  <Slides>49</Slides>
  <Notes>4</Notes>
  <HiddenSlides>0</HiddenSlides>
  <MMClips>0</MMClips>
  <ScaleCrop>false</ScaleCrop>
  <HeadingPairs>
    <vt:vector size="4" baseType="variant">
      <vt:variant>
        <vt:lpstr>Tema</vt:lpstr>
      </vt:variant>
      <vt:variant>
        <vt:i4>1</vt:i4>
      </vt:variant>
      <vt:variant>
        <vt:lpstr>Titoli diapositive</vt:lpstr>
      </vt:variant>
      <vt:variant>
        <vt:i4>49</vt:i4>
      </vt:variant>
    </vt:vector>
  </HeadingPairs>
  <TitlesOfParts>
    <vt:vector size="50" baseType="lpstr">
      <vt:lpstr>Angoli</vt:lpstr>
      <vt:lpstr>Presentazione standard di PowerPoint</vt:lpstr>
      <vt:lpstr>Presentazione standard di PowerPoint</vt:lpstr>
      <vt:lpstr>Presentazione standard di PowerPoint</vt:lpstr>
      <vt:lpstr>Inizio operazioni peritali</vt:lpstr>
      <vt:lpstr>Inizio operazioni peritali</vt:lpstr>
      <vt:lpstr>Presentazione standard di PowerPoint</vt:lpstr>
      <vt:lpstr>Inizio operazioni peritali</vt:lpstr>
      <vt:lpstr>Inizio operazioni peritali</vt:lpstr>
      <vt:lpstr>Inizio operazioni peritali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User</dc:creator>
  <cp:lastModifiedBy>utente</cp:lastModifiedBy>
  <cp:revision>16</cp:revision>
  <dcterms:created xsi:type="dcterms:W3CDTF">2016-05-27T08:37:10Z</dcterms:created>
  <dcterms:modified xsi:type="dcterms:W3CDTF">2016-10-25T13:40:02Z</dcterms:modified>
</cp:coreProperties>
</file>