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0"/>
  </p:notesMasterIdLst>
  <p:sldIdLst>
    <p:sldId id="257" r:id="rId2"/>
    <p:sldId id="258" r:id="rId3"/>
    <p:sldId id="300" r:id="rId4"/>
    <p:sldId id="323" r:id="rId5"/>
    <p:sldId id="324" r:id="rId6"/>
    <p:sldId id="325" r:id="rId7"/>
    <p:sldId id="326" r:id="rId8"/>
    <p:sldId id="327" r:id="rId9"/>
    <p:sldId id="328" r:id="rId10"/>
    <p:sldId id="345" r:id="rId11"/>
    <p:sldId id="329" r:id="rId12"/>
    <p:sldId id="330" r:id="rId13"/>
    <p:sldId id="331" r:id="rId14"/>
    <p:sldId id="332" r:id="rId15"/>
    <p:sldId id="333" r:id="rId16"/>
    <p:sldId id="334" r:id="rId17"/>
    <p:sldId id="335" r:id="rId18"/>
    <p:sldId id="336" r:id="rId19"/>
    <p:sldId id="337" r:id="rId20"/>
    <p:sldId id="338" r:id="rId21"/>
    <p:sldId id="339" r:id="rId22"/>
    <p:sldId id="346" r:id="rId23"/>
    <p:sldId id="340" r:id="rId24"/>
    <p:sldId id="341" r:id="rId25"/>
    <p:sldId id="342" r:id="rId26"/>
    <p:sldId id="347" r:id="rId27"/>
    <p:sldId id="343" r:id="rId28"/>
    <p:sldId id="348" r:id="rId29"/>
    <p:sldId id="344" r:id="rId30"/>
    <p:sldId id="349" r:id="rId31"/>
    <p:sldId id="259" r:id="rId32"/>
    <p:sldId id="301" r:id="rId33"/>
    <p:sldId id="260" r:id="rId34"/>
    <p:sldId id="302" r:id="rId35"/>
    <p:sldId id="261" r:id="rId36"/>
    <p:sldId id="303" r:id="rId37"/>
    <p:sldId id="262" r:id="rId38"/>
    <p:sldId id="304" r:id="rId39"/>
    <p:sldId id="263" r:id="rId40"/>
    <p:sldId id="350" r:id="rId41"/>
    <p:sldId id="264" r:id="rId42"/>
    <p:sldId id="305" r:id="rId43"/>
    <p:sldId id="265" r:id="rId44"/>
    <p:sldId id="306" r:id="rId45"/>
    <p:sldId id="266" r:id="rId46"/>
    <p:sldId id="307" r:id="rId47"/>
    <p:sldId id="267" r:id="rId48"/>
    <p:sldId id="268" r:id="rId49"/>
    <p:sldId id="308" r:id="rId50"/>
    <p:sldId id="269" r:id="rId51"/>
    <p:sldId id="271" r:id="rId52"/>
    <p:sldId id="309" r:id="rId53"/>
    <p:sldId id="276" r:id="rId54"/>
    <p:sldId id="277" r:id="rId55"/>
    <p:sldId id="278" r:id="rId56"/>
    <p:sldId id="279" r:id="rId57"/>
    <p:sldId id="310" r:id="rId58"/>
    <p:sldId id="280" r:id="rId59"/>
    <p:sldId id="311" r:id="rId60"/>
    <p:sldId id="281" r:id="rId61"/>
    <p:sldId id="312" r:id="rId62"/>
    <p:sldId id="282" r:id="rId63"/>
    <p:sldId id="283" r:id="rId64"/>
    <p:sldId id="313" r:id="rId65"/>
    <p:sldId id="284" r:id="rId66"/>
    <p:sldId id="351" r:id="rId67"/>
    <p:sldId id="285" r:id="rId68"/>
    <p:sldId id="286" r:id="rId69"/>
    <p:sldId id="314" r:id="rId70"/>
    <p:sldId id="287" r:id="rId71"/>
    <p:sldId id="315" r:id="rId72"/>
    <p:sldId id="288" r:id="rId73"/>
    <p:sldId id="289" r:id="rId74"/>
    <p:sldId id="316" r:id="rId75"/>
    <p:sldId id="290" r:id="rId76"/>
    <p:sldId id="291" r:id="rId77"/>
    <p:sldId id="317" r:id="rId78"/>
    <p:sldId id="292" r:id="rId79"/>
    <p:sldId id="318" r:id="rId80"/>
    <p:sldId id="293" r:id="rId81"/>
    <p:sldId id="319" r:id="rId82"/>
    <p:sldId id="294" r:id="rId83"/>
    <p:sldId id="320" r:id="rId84"/>
    <p:sldId id="295" r:id="rId85"/>
    <p:sldId id="297" r:id="rId86"/>
    <p:sldId id="298" r:id="rId87"/>
    <p:sldId id="299" r:id="rId88"/>
    <p:sldId id="322" r:id="rId89"/>
  </p:sldIdLst>
  <p:sldSz cx="9144000" cy="6858000" type="screen4x3"/>
  <p:notesSz cx="6858000" cy="9144000"/>
  <p:custDataLst>
    <p:tags r:id="rId91"/>
  </p:custData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538" autoAdjust="0"/>
    <p:restoredTop sz="86323" autoAdjust="0"/>
  </p:normalViewPr>
  <p:slideViewPr>
    <p:cSldViewPr>
      <p:cViewPr>
        <p:scale>
          <a:sx n="77" d="100"/>
          <a:sy n="77" d="100"/>
        </p:scale>
        <p:origin x="-1026" y="-72"/>
      </p:cViewPr>
      <p:guideLst>
        <p:guide orient="horz" pos="2160"/>
        <p:guide pos="2880"/>
      </p:guideLst>
    </p:cSldViewPr>
  </p:slideViewPr>
  <p:outlineViewPr>
    <p:cViewPr>
      <p:scale>
        <a:sx n="33" d="100"/>
        <a:sy n="33" d="100"/>
      </p:scale>
      <p:origin x="0" y="317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notesMaster" Target="notesMasters/notesMaster1.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2B0A27-CB2C-4490-8284-A8BE33CC57FC}" type="datetimeFigureOut">
              <a:rPr lang="it-IT" smtClean="0"/>
              <a:t>10/11/2016</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16CCB3-5543-4CE6-810C-9948AF95EA03}" type="slidenum">
              <a:rPr lang="it-IT" smtClean="0"/>
              <a:t>‹N›</a:t>
            </a:fld>
            <a:endParaRPr lang="it-IT"/>
          </a:p>
        </p:txBody>
      </p:sp>
    </p:spTree>
    <p:extLst>
      <p:ext uri="{BB962C8B-B14F-4D97-AF65-F5344CB8AC3E}">
        <p14:creationId xmlns:p14="http://schemas.microsoft.com/office/powerpoint/2010/main" val="8297896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C67C003-D22F-40EB-BBBB-514E8C398300}" type="slidenum">
              <a:rPr lang="it-IT" smtClean="0"/>
              <a:pPr fontAlgn="base">
                <a:spcBef>
                  <a:spcPct val="0"/>
                </a:spcBef>
                <a:spcAft>
                  <a:spcPct val="0"/>
                </a:spcAft>
                <a:defRPr/>
              </a:pPr>
              <a:t>2</a:t>
            </a:fld>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C67C003-D22F-40EB-BBBB-514E8C398300}" type="slidenum">
              <a:rPr lang="it-IT" smtClean="0"/>
              <a:pPr fontAlgn="base">
                <a:spcBef>
                  <a:spcPct val="0"/>
                </a:spcBef>
                <a:spcAft>
                  <a:spcPct val="0"/>
                </a:spcAft>
                <a:defRPr/>
              </a:pPr>
              <a:t>3</a:t>
            </a:fld>
            <a:endParaRPr lang="it-IT"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smtClean="0"/>
          </a:p>
        </p:txBody>
      </p:sp>
      <p:sp>
        <p:nvSpPr>
          <p:cNvPr id="49155"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DDA745-5AA0-47F3-B4CC-1D7200C968A0}" type="slidenum">
              <a:rPr lang="it-IT" smtClean="0"/>
              <a:pPr fontAlgn="base">
                <a:spcBef>
                  <a:spcPct val="0"/>
                </a:spcBef>
                <a:spcAft>
                  <a:spcPct val="0"/>
                </a:spcAft>
                <a:defRPr/>
              </a:pPr>
              <a:t>72</a:t>
            </a:fld>
            <a:endParaRPr lang="it-IT"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smtClean="0"/>
          </a:p>
        </p:txBody>
      </p:sp>
      <p:sp>
        <p:nvSpPr>
          <p:cNvPr id="51203"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2E173AE-9666-4D4C-9A18-58E5C000F50D}" type="slidenum">
              <a:rPr lang="it-IT" smtClean="0"/>
              <a:pPr fontAlgn="base">
                <a:spcBef>
                  <a:spcPct val="0"/>
                </a:spcBef>
                <a:spcAft>
                  <a:spcPct val="0"/>
                </a:spcAft>
                <a:defRPr/>
              </a:pPr>
              <a:t>73</a:t>
            </a:fld>
            <a:endParaRPr lang="it-IT"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smtClean="0"/>
          </a:p>
        </p:txBody>
      </p:sp>
      <p:sp>
        <p:nvSpPr>
          <p:cNvPr id="51203"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2E173AE-9666-4D4C-9A18-58E5C000F50D}" type="slidenum">
              <a:rPr lang="it-IT" smtClean="0"/>
              <a:pPr fontAlgn="base">
                <a:spcBef>
                  <a:spcPct val="0"/>
                </a:spcBef>
                <a:spcAft>
                  <a:spcPct val="0"/>
                </a:spcAft>
                <a:defRPr/>
              </a:pPr>
              <a:t>74</a:t>
            </a:fld>
            <a:endParaRPr lang="it-IT"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noResize="1"/>
          </p:cNvSpPr>
          <p:nvPr>
            <p:ph type="sldImg"/>
          </p:nvPr>
        </p:nvSpPr>
        <p:spPr>
          <a:xfrm>
            <a:off x="1143000" y="695325"/>
            <a:ext cx="4570413" cy="3427413"/>
          </a:xfrm>
          <a:solidFill>
            <a:schemeClr val="accent1"/>
          </a:solidFill>
          <a:ln w="25400">
            <a:solidFill>
              <a:schemeClr val="accent1">
                <a:shade val="50000"/>
              </a:schemeClr>
            </a:solidFill>
            <a:prstDash val="solid"/>
          </a:ln>
        </p:spPr>
      </p:sp>
      <p:sp>
        <p:nvSpPr>
          <p:cNvPr id="3" name="Segnaposto note 2"/>
          <p:cNvSpPr txBox="1">
            <a:spLocks noGrp="1"/>
          </p:cNvSpPr>
          <p:nvPr>
            <p:ph type="body" sz="quarter" idx="1"/>
          </p:nvPr>
        </p:nvSpPr>
        <p:spPr/>
        <p:txBody>
          <a:bodyPr/>
          <a:lstStyle/>
          <a:p>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it-IT" smtClean="0"/>
              <a:t>Fare clic per modificare lo stile del titolo</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A31C6A60-5BB0-4725-9DD1-F27787193D49}" type="datetimeFigureOut">
              <a:rPr lang="it-IT" smtClean="0"/>
              <a:t>10/11/2016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030DD30-40E2-4E74-9BA4-4409E498CFCE}"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A31C6A60-5BB0-4725-9DD1-F27787193D49}" type="datetimeFigureOut">
              <a:rPr lang="it-IT" smtClean="0"/>
              <a:t>10/11/2016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030DD30-40E2-4E74-9BA4-4409E498CFCE}"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A31C6A60-5BB0-4725-9DD1-F27787193D49}" type="datetimeFigureOut">
              <a:rPr lang="it-IT" smtClean="0"/>
              <a:t>10/11/2016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030DD30-40E2-4E74-9BA4-4409E498CFCE}"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A31C6A60-5BB0-4725-9DD1-F27787193D49}" type="datetimeFigureOut">
              <a:rPr lang="it-IT" smtClean="0"/>
              <a:t>10/11/2016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030DD30-40E2-4E74-9BA4-4409E498CFCE}"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it-IT" smtClean="0"/>
              <a:t>Fare clic per modificare lo stile del titolo</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it-IT" smtClean="0"/>
              <a:t>Fare clic per modificare stili del testo dello schema</a:t>
            </a:r>
          </a:p>
        </p:txBody>
      </p:sp>
      <p:sp>
        <p:nvSpPr>
          <p:cNvPr id="4" name="Date Placeholder 3"/>
          <p:cNvSpPr>
            <a:spLocks noGrp="1"/>
          </p:cNvSpPr>
          <p:nvPr>
            <p:ph type="dt" sz="half" idx="10"/>
          </p:nvPr>
        </p:nvSpPr>
        <p:spPr/>
        <p:txBody>
          <a:bodyPr/>
          <a:lstStyle/>
          <a:p>
            <a:fld id="{A31C6A60-5BB0-4725-9DD1-F27787193D49}" type="datetimeFigureOut">
              <a:rPr lang="it-IT" smtClean="0"/>
              <a:t>10/11/2016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030DD30-40E2-4E74-9BA4-4409E498CFCE}"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A31C6A60-5BB0-4725-9DD1-F27787193D49}" type="datetimeFigureOut">
              <a:rPr lang="it-IT" smtClean="0"/>
              <a:t>10/11/2016</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3030DD30-40E2-4E74-9BA4-4409E498CFCE}" type="slidenum">
              <a:rPr lang="it-IT" smtClean="0"/>
              <a:t>‹N›</a:t>
            </a:fld>
            <a:endParaRPr lang="it-IT"/>
          </a:p>
        </p:txBody>
      </p:sp>
      <p:sp>
        <p:nvSpPr>
          <p:cNvPr id="8" name="Title 7"/>
          <p:cNvSpPr>
            <a:spLocks noGrp="1"/>
          </p:cNvSpPr>
          <p:nvPr>
            <p:ph type="title"/>
          </p:nvPr>
        </p:nvSpPr>
        <p:spPr/>
        <p:txBody>
          <a:bodyPr/>
          <a:lstStyle/>
          <a:p>
            <a:r>
              <a:rPr lang="it-IT" smtClean="0"/>
              <a:t>Fare clic per modificare lo stile del titolo</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it-IT" smtClean="0"/>
              <a:t>Fare clic per modificare stili del testo dello schema</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it-IT" smtClean="0"/>
              <a:t>Fare clic per modificare stili del testo dello schema</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A31C6A60-5BB0-4725-9DD1-F27787193D49}" type="datetimeFigureOut">
              <a:rPr lang="it-IT" smtClean="0"/>
              <a:t>10/11/2016</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3030DD30-40E2-4E74-9BA4-4409E498CFCE}"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Date Placeholder 2"/>
          <p:cNvSpPr>
            <a:spLocks noGrp="1"/>
          </p:cNvSpPr>
          <p:nvPr>
            <p:ph type="dt" sz="half" idx="10"/>
          </p:nvPr>
        </p:nvSpPr>
        <p:spPr/>
        <p:txBody>
          <a:bodyPr/>
          <a:lstStyle/>
          <a:p>
            <a:fld id="{A31C6A60-5BB0-4725-9DD1-F27787193D49}" type="datetimeFigureOut">
              <a:rPr lang="it-IT" smtClean="0"/>
              <a:t>10/11/2016</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3030DD30-40E2-4E74-9BA4-4409E498CFCE}"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1C6A60-5BB0-4725-9DD1-F27787193D49}" type="datetimeFigureOut">
              <a:rPr lang="it-IT" smtClean="0"/>
              <a:t>10/11/2016</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3030DD30-40E2-4E74-9BA4-4409E498CFCE}"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it-IT" smtClean="0"/>
              <a:t>Fare clic per modificare lo stile del titolo</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it-IT" smtClean="0"/>
              <a:t>Fare clic per modificare stili del testo dello schema</a:t>
            </a:r>
          </a:p>
        </p:txBody>
      </p:sp>
      <p:sp>
        <p:nvSpPr>
          <p:cNvPr id="5" name="Date Placeholder 4"/>
          <p:cNvSpPr>
            <a:spLocks noGrp="1"/>
          </p:cNvSpPr>
          <p:nvPr>
            <p:ph type="dt" sz="half" idx="10"/>
          </p:nvPr>
        </p:nvSpPr>
        <p:spPr/>
        <p:txBody>
          <a:bodyPr/>
          <a:lstStyle/>
          <a:p>
            <a:fld id="{A31C6A60-5BB0-4725-9DD1-F27787193D49}" type="datetimeFigureOut">
              <a:rPr lang="it-IT" smtClean="0"/>
              <a:t>10/11/2016</a:t>
            </a:fld>
            <a:endParaRPr lang="it-IT"/>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it-IT"/>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3030DD30-40E2-4E74-9BA4-4409E498CFCE}"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it-IT" smtClean="0"/>
              <a:t>Fare clic sull'icona per inserire un'immagine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it-IT" smtClean="0"/>
              <a:t>Fare clic per modificare lo stile del titolo</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A31C6A60-5BB0-4725-9DD1-F27787193D49}" type="datetimeFigureOut">
              <a:rPr lang="it-IT" smtClean="0"/>
              <a:t>10/11/2016</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3030DD30-40E2-4E74-9BA4-4409E498CFCE}"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A31C6A60-5BB0-4725-9DD1-F27787193D49}" type="datetimeFigureOut">
              <a:rPr lang="it-IT" smtClean="0"/>
              <a:t>10/11/2016</a:t>
            </a:fld>
            <a:endParaRPr lang="it-IT"/>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it-IT"/>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3030DD30-40E2-4E74-9BA4-4409E498CFCE}"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asellaDiTesto 6"/>
          <p:cNvSpPr txBox="1">
            <a:spLocks noChangeArrowheads="1"/>
          </p:cNvSpPr>
          <p:nvPr/>
        </p:nvSpPr>
        <p:spPr bwMode="auto">
          <a:xfrm>
            <a:off x="1331640" y="4215264"/>
            <a:ext cx="6408738"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400" b="1" dirty="0">
                <a:solidFill>
                  <a:schemeClr val="tx1">
                    <a:lumMod val="95000"/>
                    <a:lumOff val="5000"/>
                  </a:schemeClr>
                </a:solidFill>
                <a:latin typeface="Arial Black" pitchFamily="34" charset="0"/>
              </a:rPr>
              <a:t>Corso di formazione di </a:t>
            </a:r>
          </a:p>
          <a:p>
            <a:pPr algn="ctr" eaLnBrk="1" hangingPunct="1"/>
            <a:r>
              <a:rPr lang="it-IT" altLang="it-IT" sz="2400" b="1" dirty="0">
                <a:solidFill>
                  <a:schemeClr val="tx1">
                    <a:lumMod val="95000"/>
                    <a:lumOff val="5000"/>
                  </a:schemeClr>
                </a:solidFill>
                <a:latin typeface="Arial Black" pitchFamily="34" charset="0"/>
              </a:rPr>
              <a:t>Consulenza Tecnica  </a:t>
            </a:r>
          </a:p>
          <a:p>
            <a:pPr algn="ctr" eaLnBrk="1" hangingPunct="1"/>
            <a:r>
              <a:rPr lang="it-IT" altLang="it-IT" sz="2400" b="1" dirty="0">
                <a:solidFill>
                  <a:schemeClr val="tx1">
                    <a:lumMod val="95000"/>
                    <a:lumOff val="5000"/>
                  </a:schemeClr>
                </a:solidFill>
                <a:latin typeface="Arial Black" pitchFamily="34" charset="0"/>
              </a:rPr>
              <a:t>(C.T.U. e C.T.P.)</a:t>
            </a:r>
          </a:p>
          <a:p>
            <a:pPr algn="ctr" eaLnBrk="1" hangingPunct="1"/>
            <a:endParaRPr lang="it-IT" altLang="it-IT" sz="2400" b="1" dirty="0">
              <a:solidFill>
                <a:srgbClr val="002060"/>
              </a:solidFill>
              <a:latin typeface="Arial Black" pitchFamily="34" charset="0"/>
            </a:endParaRPr>
          </a:p>
          <a:p>
            <a:pPr algn="ctr" eaLnBrk="1" hangingPunct="1"/>
            <a:endParaRPr lang="it-IT" altLang="it-IT" sz="1600" b="1" dirty="0">
              <a:solidFill>
                <a:srgbClr val="002060"/>
              </a:solidFill>
              <a:latin typeface="Arial Black" pitchFamily="34" charset="0"/>
            </a:endParaRPr>
          </a:p>
          <a:p>
            <a:pPr algn="ctr" eaLnBrk="1" hangingPunct="1"/>
            <a:r>
              <a:rPr lang="it-IT" altLang="it-IT" b="1" dirty="0">
                <a:solidFill>
                  <a:srgbClr val="002060"/>
                </a:solidFill>
                <a:latin typeface="Arial Black" pitchFamily="34" charset="0"/>
              </a:rPr>
              <a:t>Docente: Dott. Vincenzo De Mattia</a:t>
            </a:r>
          </a:p>
        </p:txBody>
      </p:sp>
      <p:sp>
        <p:nvSpPr>
          <p:cNvPr id="6148" name="Text Box 7"/>
          <p:cNvSpPr txBox="1">
            <a:spLocks noChangeArrowheads="1"/>
          </p:cNvSpPr>
          <p:nvPr/>
        </p:nvSpPr>
        <p:spPr bwMode="auto">
          <a:xfrm>
            <a:off x="735013" y="784225"/>
            <a:ext cx="7724775"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3200" b="1" dirty="0">
                <a:solidFill>
                  <a:srgbClr val="002060"/>
                </a:solidFill>
                <a:latin typeface="Arial Black" pitchFamily="34" charset="0"/>
              </a:rPr>
              <a:t>Modulo 01</a:t>
            </a:r>
          </a:p>
          <a:p>
            <a:pPr algn="ctr" eaLnBrk="1" hangingPunct="1"/>
            <a:endParaRPr lang="it-IT" altLang="it-IT" sz="3200" b="1" dirty="0">
              <a:latin typeface="Arial Black" pitchFamily="34" charset="0"/>
            </a:endParaRPr>
          </a:p>
          <a:p>
            <a:pPr algn="ctr" eaLnBrk="1" hangingPunct="1"/>
            <a:r>
              <a:rPr lang="it-IT" altLang="it-IT" sz="3200" b="1" dirty="0">
                <a:latin typeface="Arial Black" pitchFamily="34" charset="0"/>
              </a:rPr>
              <a:t>Il Consulente tecnico d’ufficio</a:t>
            </a:r>
          </a:p>
          <a:p>
            <a:pPr algn="ctr" eaLnBrk="1" hangingPunct="1"/>
            <a:endParaRPr lang="it-IT" altLang="it-IT" sz="3200" b="1" dirty="0">
              <a:latin typeface="Arial Black" pitchFamily="34" charset="0"/>
            </a:endParaRPr>
          </a:p>
        </p:txBody>
      </p:sp>
      <p:pic>
        <p:nvPicPr>
          <p:cNvPr id="3" name="Immagin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51920" y="2708920"/>
            <a:ext cx="1008112" cy="1008112"/>
          </a:xfrm>
          <a:prstGeom prst="rect">
            <a:avLst/>
          </a:prstGeom>
        </p:spPr>
      </p:pic>
    </p:spTree>
    <p:extLst>
      <p:ext uri="{BB962C8B-B14F-4D97-AF65-F5344CB8AC3E}">
        <p14:creationId xmlns:p14="http://schemas.microsoft.com/office/powerpoint/2010/main" val="15087867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672308" y="365760"/>
            <a:ext cx="5788124" cy="548640"/>
          </a:xfrm>
        </p:spPr>
        <p:txBody>
          <a:bodyPr>
            <a:normAutofit/>
          </a:bodyPr>
          <a:lstStyle/>
          <a:p>
            <a:r>
              <a:rPr lang="it-IT" sz="2800" dirty="0" smtClean="0">
                <a:solidFill>
                  <a:srgbClr val="002060"/>
                </a:solidFill>
                <a:latin typeface="Arial Black" panose="020B0A04020102020204" pitchFamily="34" charset="0"/>
              </a:rPr>
              <a:t>Il Quesito</a:t>
            </a:r>
            <a:endParaRPr lang="it-IT" sz="2800" dirty="0">
              <a:solidFill>
                <a:srgbClr val="002060"/>
              </a:solidFill>
              <a:latin typeface="Arial Black" panose="020B0A04020102020204" pitchFamily="34" charset="0"/>
            </a:endParaRPr>
          </a:p>
        </p:txBody>
      </p:sp>
      <p:sp>
        <p:nvSpPr>
          <p:cNvPr id="4" name="Rettangolo 3"/>
          <p:cNvSpPr/>
          <p:nvPr/>
        </p:nvSpPr>
        <p:spPr>
          <a:xfrm>
            <a:off x="827584" y="980728"/>
            <a:ext cx="7200800" cy="3785652"/>
          </a:xfrm>
          <a:prstGeom prst="rect">
            <a:avLst/>
          </a:prstGeom>
        </p:spPr>
        <p:txBody>
          <a:bodyPr wrap="square">
            <a:spAutoFit/>
          </a:bodyPr>
          <a:lstStyle/>
          <a:p>
            <a:endParaRPr lang="it-IT" sz="2400" dirty="0" smtClean="0">
              <a:latin typeface="Arial Black" panose="020B0A04020102020204" pitchFamily="34" charset="0"/>
            </a:endParaRPr>
          </a:p>
          <a:p>
            <a:pPr algn="just"/>
            <a:r>
              <a:rPr lang="it-IT" sz="2400" dirty="0" smtClean="0">
                <a:latin typeface="Andalus" panose="02020603050405020304" pitchFamily="18" charset="-78"/>
                <a:cs typeface="Andalus" panose="02020603050405020304" pitchFamily="18" charset="-78"/>
              </a:rPr>
              <a:t>Sempre </a:t>
            </a:r>
            <a:r>
              <a:rPr lang="it-IT" sz="2400" dirty="0">
                <a:latin typeface="Andalus" panose="02020603050405020304" pitchFamily="18" charset="-78"/>
                <a:cs typeface="Andalus" panose="02020603050405020304" pitchFamily="18" charset="-78"/>
              </a:rPr>
              <a:t>di più </a:t>
            </a:r>
            <a:r>
              <a:rPr lang="it-IT" sz="2400" dirty="0" smtClean="0">
                <a:latin typeface="Andalus" panose="02020603050405020304" pitchFamily="18" charset="-78"/>
                <a:cs typeface="Andalus" panose="02020603050405020304" pitchFamily="18" charset="-78"/>
              </a:rPr>
              <a:t>nell’odierno processo </a:t>
            </a:r>
            <a:r>
              <a:rPr lang="it-IT" sz="2400" dirty="0">
                <a:latin typeface="Andalus" panose="02020603050405020304" pitchFamily="18" charset="-78"/>
                <a:cs typeface="Andalus" panose="02020603050405020304" pitchFamily="18" charset="-78"/>
              </a:rPr>
              <a:t>civile, quando </a:t>
            </a:r>
            <a:r>
              <a:rPr lang="it-IT" sz="2400" dirty="0" smtClean="0">
                <a:latin typeface="Andalus" panose="02020603050405020304" pitchFamily="18" charset="-78"/>
                <a:cs typeface="Andalus" panose="02020603050405020304" pitchFamily="18" charset="-78"/>
              </a:rPr>
              <a:t>le questioni </a:t>
            </a:r>
            <a:r>
              <a:rPr lang="it-IT" sz="2400" dirty="0">
                <a:latin typeface="Andalus" panose="02020603050405020304" pitchFamily="18" charset="-78"/>
                <a:cs typeface="Andalus" panose="02020603050405020304" pitchFamily="18" charset="-78"/>
              </a:rPr>
              <a:t>controverse si </a:t>
            </a:r>
            <a:r>
              <a:rPr lang="it-IT" sz="2400" dirty="0" smtClean="0">
                <a:latin typeface="Andalus" panose="02020603050405020304" pitchFamily="18" charset="-78"/>
                <a:cs typeface="Andalus" panose="02020603050405020304" pitchFamily="18" charset="-78"/>
              </a:rPr>
              <a:t>risolvono in </a:t>
            </a:r>
            <a:r>
              <a:rPr lang="it-IT" sz="2400" dirty="0">
                <a:latin typeface="Andalus" panose="02020603050405020304" pitchFamily="18" charset="-78"/>
                <a:cs typeface="Andalus" panose="02020603050405020304" pitchFamily="18" charset="-78"/>
              </a:rPr>
              <a:t>aspetti di natura tecnica, il </a:t>
            </a:r>
            <a:r>
              <a:rPr lang="it-IT" sz="2400" dirty="0" smtClean="0">
                <a:latin typeface="Andalus" panose="02020603050405020304" pitchFamily="18" charset="-78"/>
                <a:cs typeface="Andalus" panose="02020603050405020304" pitchFamily="18" charset="-78"/>
              </a:rPr>
              <a:t>CTU decide </a:t>
            </a:r>
            <a:r>
              <a:rPr lang="it-IT" sz="2400" dirty="0">
                <a:latin typeface="Andalus" panose="02020603050405020304" pitchFamily="18" charset="-78"/>
                <a:cs typeface="Andalus" panose="02020603050405020304" pitchFamily="18" charset="-78"/>
              </a:rPr>
              <a:t>l’esito della causa. Pertanto il contenuto e la finalità del quesito diventano essenziali per il perseguimento degli obiettivi delle parti.</a:t>
            </a:r>
          </a:p>
          <a:p>
            <a:pPr algn="just"/>
            <a:endParaRPr lang="it-IT" sz="2400" dirty="0" smtClean="0">
              <a:latin typeface="Andalus" panose="02020603050405020304" pitchFamily="18" charset="-78"/>
              <a:cs typeface="Andalus" panose="02020603050405020304" pitchFamily="18" charset="-78"/>
            </a:endParaRPr>
          </a:p>
          <a:p>
            <a:pPr algn="just"/>
            <a:r>
              <a:rPr lang="it-IT" sz="2400" dirty="0" smtClean="0">
                <a:latin typeface="Andalus" panose="02020603050405020304" pitchFamily="18" charset="-78"/>
                <a:cs typeface="Andalus" panose="02020603050405020304" pitchFamily="18" charset="-78"/>
              </a:rPr>
              <a:t>Con </a:t>
            </a:r>
            <a:r>
              <a:rPr lang="it-IT" sz="2400" dirty="0">
                <a:latin typeface="Andalus" panose="02020603050405020304" pitchFamily="18" charset="-78"/>
                <a:cs typeface="Andalus" panose="02020603050405020304" pitchFamily="18" charset="-78"/>
              </a:rPr>
              <a:t>la legge 69 del 18 giugno 2009 di riforma del processo civile, l’art. 191 </a:t>
            </a:r>
            <a:r>
              <a:rPr lang="it-IT" sz="2400" dirty="0" smtClean="0">
                <a:latin typeface="Andalus" panose="02020603050405020304" pitchFamily="18" charset="-78"/>
                <a:cs typeface="Andalus" panose="02020603050405020304" pitchFamily="18" charset="-78"/>
              </a:rPr>
              <a:t>cod. </a:t>
            </a:r>
            <a:r>
              <a:rPr lang="it-IT" sz="2400" dirty="0" err="1" smtClean="0">
                <a:latin typeface="Andalus" panose="02020603050405020304" pitchFamily="18" charset="-78"/>
                <a:cs typeface="Andalus" panose="02020603050405020304" pitchFamily="18" charset="-78"/>
              </a:rPr>
              <a:t>proc</a:t>
            </a:r>
            <a:r>
              <a:rPr lang="it-IT" sz="2400" dirty="0">
                <a:latin typeface="Andalus" panose="02020603050405020304" pitchFamily="18" charset="-78"/>
                <a:cs typeface="Andalus" panose="02020603050405020304" pitchFamily="18" charset="-78"/>
              </a:rPr>
              <a:t>. civ. è stato così sostituito dall’art. 46, comma 4.</a:t>
            </a:r>
          </a:p>
        </p:txBody>
      </p:sp>
      <p:sp>
        <p:nvSpPr>
          <p:cNvPr id="5" name="Rettangolo 4"/>
          <p:cNvSpPr/>
          <p:nvPr/>
        </p:nvSpPr>
        <p:spPr>
          <a:xfrm>
            <a:off x="323528"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0847855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987824" y="365760"/>
            <a:ext cx="5356076" cy="548640"/>
          </a:xfrm>
        </p:spPr>
        <p:txBody>
          <a:bodyPr>
            <a:normAutofit/>
          </a:bodyPr>
          <a:lstStyle/>
          <a:p>
            <a:r>
              <a:rPr lang="it-IT" sz="2800" dirty="0" smtClean="0">
                <a:solidFill>
                  <a:srgbClr val="002060"/>
                </a:solidFill>
                <a:latin typeface="Arial Black" panose="020B0A04020102020204" pitchFamily="34" charset="0"/>
              </a:rPr>
              <a:t>Il Quesito</a:t>
            </a:r>
            <a:endParaRPr lang="it-IT" sz="2800" dirty="0">
              <a:solidFill>
                <a:srgbClr val="002060"/>
              </a:solidFill>
              <a:latin typeface="Arial Black" panose="020B0A04020102020204" pitchFamily="34" charset="0"/>
            </a:endParaRPr>
          </a:p>
        </p:txBody>
      </p:sp>
      <p:sp>
        <p:nvSpPr>
          <p:cNvPr id="4" name="Rettangolo 3"/>
          <p:cNvSpPr/>
          <p:nvPr/>
        </p:nvSpPr>
        <p:spPr>
          <a:xfrm>
            <a:off x="1043608" y="1412776"/>
            <a:ext cx="7056784" cy="3046988"/>
          </a:xfrm>
          <a:prstGeom prst="rect">
            <a:avLst/>
          </a:prstGeom>
        </p:spPr>
        <p:txBody>
          <a:bodyPr wrap="square">
            <a:spAutoFit/>
          </a:bodyPr>
          <a:lstStyle/>
          <a:p>
            <a:pPr algn="just"/>
            <a:r>
              <a:rPr lang="it-IT" sz="2400" dirty="0">
                <a:latin typeface="Andalus" panose="02020603050405020304" pitchFamily="18" charset="-78"/>
                <a:cs typeface="Andalus" panose="02020603050405020304" pitchFamily="18" charset="-78"/>
              </a:rPr>
              <a:t>La riforma ha introdotto la </a:t>
            </a:r>
            <a:r>
              <a:rPr lang="it-IT" sz="2400" dirty="0" smtClean="0">
                <a:latin typeface="Andalus" panose="02020603050405020304" pitchFamily="18" charset="-78"/>
                <a:cs typeface="Andalus" panose="02020603050405020304" pitchFamily="18" charset="-78"/>
              </a:rPr>
              <a:t>formulazione del </a:t>
            </a:r>
            <a:r>
              <a:rPr lang="it-IT" sz="2400" dirty="0">
                <a:latin typeface="Andalus" panose="02020603050405020304" pitchFamily="18" charset="-78"/>
                <a:cs typeface="Andalus" panose="02020603050405020304" pitchFamily="18" charset="-78"/>
              </a:rPr>
              <a:t>quesito già all’atto della nomina </a:t>
            </a:r>
            <a:r>
              <a:rPr lang="it-IT" sz="2400" dirty="0" smtClean="0">
                <a:latin typeface="Andalus" panose="02020603050405020304" pitchFamily="18" charset="-78"/>
                <a:cs typeface="Andalus" panose="02020603050405020304" pitchFamily="18" charset="-78"/>
              </a:rPr>
              <a:t>mediante apposita </a:t>
            </a:r>
            <a:r>
              <a:rPr lang="it-IT" sz="2400" dirty="0">
                <a:latin typeface="Andalus" panose="02020603050405020304" pitchFamily="18" charset="-78"/>
                <a:cs typeface="Andalus" panose="02020603050405020304" pitchFamily="18" charset="-78"/>
              </a:rPr>
              <a:t>ordinanza.</a:t>
            </a:r>
          </a:p>
          <a:p>
            <a:pPr algn="just"/>
            <a:endParaRPr lang="it-IT" sz="2400" dirty="0" smtClean="0">
              <a:latin typeface="Andalus" panose="02020603050405020304" pitchFamily="18" charset="-78"/>
              <a:cs typeface="Andalus" panose="02020603050405020304" pitchFamily="18" charset="-78"/>
            </a:endParaRPr>
          </a:p>
          <a:p>
            <a:pPr algn="just"/>
            <a:r>
              <a:rPr lang="it-IT" sz="2400" dirty="0" smtClean="0">
                <a:latin typeface="Andalus" panose="02020603050405020304" pitchFamily="18" charset="-78"/>
                <a:cs typeface="Andalus" panose="02020603050405020304" pitchFamily="18" charset="-78"/>
              </a:rPr>
              <a:t>Il </a:t>
            </a:r>
            <a:r>
              <a:rPr lang="it-IT" sz="2400" dirty="0">
                <a:latin typeface="Andalus" panose="02020603050405020304" pitchFamily="18" charset="-78"/>
                <a:cs typeface="Andalus" panose="02020603050405020304" pitchFamily="18" charset="-78"/>
              </a:rPr>
              <a:t>consulente, pertanto, all’atto della </a:t>
            </a:r>
            <a:r>
              <a:rPr lang="it-IT" sz="2400" dirty="0" smtClean="0">
                <a:latin typeface="Andalus" panose="02020603050405020304" pitchFamily="18" charset="-78"/>
                <a:cs typeface="Andalus" panose="02020603050405020304" pitchFamily="18" charset="-78"/>
              </a:rPr>
              <a:t>notifica del </a:t>
            </a:r>
            <a:r>
              <a:rPr lang="it-IT" sz="2400" dirty="0">
                <a:latin typeface="Andalus" panose="02020603050405020304" pitchFamily="18" charset="-78"/>
                <a:cs typeface="Andalus" panose="02020603050405020304" pitchFamily="18" charset="-78"/>
              </a:rPr>
              <a:t>provvedimento non solo potrà </a:t>
            </a:r>
            <a:r>
              <a:rPr lang="it-IT" sz="2400" dirty="0" smtClean="0">
                <a:latin typeface="Andalus" panose="02020603050405020304" pitchFamily="18" charset="-78"/>
                <a:cs typeface="Andalus" panose="02020603050405020304" pitchFamily="18" charset="-78"/>
              </a:rPr>
              <a:t>assumere cognizione </a:t>
            </a:r>
            <a:r>
              <a:rPr lang="it-IT" sz="2400" dirty="0">
                <a:latin typeface="Andalus" panose="02020603050405020304" pitchFamily="18" charset="-78"/>
                <a:cs typeface="Andalus" panose="02020603050405020304" pitchFamily="18" charset="-78"/>
              </a:rPr>
              <a:t>di essere stato </a:t>
            </a:r>
            <a:r>
              <a:rPr lang="it-IT" sz="2400" dirty="0" smtClean="0">
                <a:latin typeface="Andalus" panose="02020603050405020304" pitchFamily="18" charset="-78"/>
                <a:cs typeface="Andalus" panose="02020603050405020304" pitchFamily="18" charset="-78"/>
              </a:rPr>
              <a:t>prescelto dal </a:t>
            </a:r>
            <a:r>
              <a:rPr lang="it-IT" sz="2400" dirty="0">
                <a:latin typeface="Andalus" panose="02020603050405020304" pitchFamily="18" charset="-78"/>
                <a:cs typeface="Andalus" panose="02020603050405020304" pitchFamily="18" charset="-78"/>
              </a:rPr>
              <a:t>magistrato ma anche quali </a:t>
            </a:r>
            <a:r>
              <a:rPr lang="it-IT" sz="2400" dirty="0" smtClean="0">
                <a:latin typeface="Andalus" panose="02020603050405020304" pitchFamily="18" charset="-78"/>
                <a:cs typeface="Andalus" panose="02020603050405020304" pitchFamily="18" charset="-78"/>
              </a:rPr>
              <a:t>sono le </a:t>
            </a:r>
            <a:r>
              <a:rPr lang="it-IT" sz="2400" dirty="0">
                <a:latin typeface="Andalus" panose="02020603050405020304" pitchFamily="18" charset="-78"/>
                <a:cs typeface="Andalus" panose="02020603050405020304" pitchFamily="18" charset="-78"/>
              </a:rPr>
              <a:t>finalità e le richieste poste a </a:t>
            </a:r>
            <a:r>
              <a:rPr lang="it-IT" sz="2400" dirty="0" smtClean="0">
                <a:latin typeface="Andalus" panose="02020603050405020304" pitchFamily="18" charset="-78"/>
                <a:cs typeface="Andalus" panose="02020603050405020304" pitchFamily="18" charset="-78"/>
              </a:rPr>
              <a:t>fondamento dell’incarico </a:t>
            </a:r>
            <a:r>
              <a:rPr lang="it-IT" sz="2400" dirty="0">
                <a:latin typeface="Andalus" panose="02020603050405020304" pitchFamily="18" charset="-78"/>
                <a:cs typeface="Andalus" panose="02020603050405020304" pitchFamily="18" charset="-78"/>
              </a:rPr>
              <a:t>che andrà ad </a:t>
            </a:r>
            <a:r>
              <a:rPr lang="it-IT" sz="2400" dirty="0" smtClean="0">
                <a:latin typeface="Andalus" panose="02020603050405020304" pitchFamily="18" charset="-78"/>
                <a:cs typeface="Andalus" panose="02020603050405020304" pitchFamily="18" charset="-78"/>
              </a:rPr>
              <a:t>assumere</a:t>
            </a:r>
            <a:endParaRPr lang="it-IT" sz="2400" dirty="0">
              <a:latin typeface="Andalus" panose="02020603050405020304" pitchFamily="18" charset="-78"/>
              <a:cs typeface="Andalus" panose="02020603050405020304" pitchFamily="18" charset="-78"/>
            </a:endParaRPr>
          </a:p>
        </p:txBody>
      </p:sp>
      <p:sp>
        <p:nvSpPr>
          <p:cNvPr id="5" name="Rettangolo 4"/>
          <p:cNvSpPr/>
          <p:nvPr/>
        </p:nvSpPr>
        <p:spPr>
          <a:xfrm>
            <a:off x="467544"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849461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187624" y="476672"/>
            <a:ext cx="6696744" cy="4401205"/>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A questo punto il giudice chiede al </a:t>
            </a:r>
            <a:r>
              <a:rPr lang="it-IT" sz="2800" dirty="0" smtClean="0">
                <a:latin typeface="Andalus" panose="02020603050405020304" pitchFamily="18" charset="-78"/>
                <a:cs typeface="Andalus" panose="02020603050405020304" pitchFamily="18" charset="-78"/>
              </a:rPr>
              <a:t>consulente incaricato </a:t>
            </a:r>
            <a:r>
              <a:rPr lang="it-IT" sz="2800" dirty="0">
                <a:latin typeface="Andalus" panose="02020603050405020304" pitchFamily="18" charset="-78"/>
                <a:cs typeface="Andalus" panose="02020603050405020304" pitchFamily="18" charset="-78"/>
              </a:rPr>
              <a:t>se desidera sin </a:t>
            </a:r>
            <a:r>
              <a:rPr lang="it-IT" sz="2800" dirty="0" smtClean="0">
                <a:latin typeface="Andalus" panose="02020603050405020304" pitchFamily="18" charset="-78"/>
                <a:cs typeface="Andalus" panose="02020603050405020304" pitchFamily="18" charset="-78"/>
              </a:rPr>
              <a:t>d’adesso indicare </a:t>
            </a:r>
            <a:r>
              <a:rPr lang="it-IT" sz="2800" dirty="0">
                <a:latin typeface="Andalus" panose="02020603050405020304" pitchFamily="18" charset="-78"/>
                <a:cs typeface="Andalus" panose="02020603050405020304" pitchFamily="18" charset="-78"/>
              </a:rPr>
              <a:t>la data d’inizio delle operazioni.</a:t>
            </a:r>
          </a:p>
          <a:p>
            <a:pPr algn="just"/>
            <a:endParaRPr lang="it-IT" sz="2800" dirty="0" smtClean="0">
              <a:latin typeface="Andalus" panose="02020603050405020304" pitchFamily="18" charset="-78"/>
              <a:cs typeface="Andalus" panose="02020603050405020304" pitchFamily="18" charset="-78"/>
            </a:endParaRPr>
          </a:p>
          <a:p>
            <a:pPr algn="just"/>
            <a:r>
              <a:rPr lang="it-IT" sz="2800" dirty="0" smtClean="0">
                <a:latin typeface="Andalus" panose="02020603050405020304" pitchFamily="18" charset="-78"/>
                <a:cs typeface="Andalus" panose="02020603050405020304" pitchFamily="18" charset="-78"/>
              </a:rPr>
              <a:t>Il </a:t>
            </a:r>
            <a:r>
              <a:rPr lang="it-IT" sz="2800" dirty="0">
                <a:latin typeface="Andalus" panose="02020603050405020304" pitchFamily="18" charset="-78"/>
                <a:cs typeface="Andalus" panose="02020603050405020304" pitchFamily="18" charset="-78"/>
              </a:rPr>
              <a:t>consulente, infatti, può scegliere </a:t>
            </a:r>
            <a:r>
              <a:rPr lang="it-IT" sz="2800" dirty="0" smtClean="0">
                <a:latin typeface="Andalus" panose="02020603050405020304" pitchFamily="18" charset="-78"/>
                <a:cs typeface="Andalus" panose="02020603050405020304" pitchFamily="18" charset="-78"/>
              </a:rPr>
              <a:t>due soluzioni</a:t>
            </a:r>
            <a:r>
              <a:rPr lang="it-IT" sz="2800" dirty="0">
                <a:latin typeface="Andalus" panose="02020603050405020304" pitchFamily="18" charset="-78"/>
                <a:cs typeface="Andalus" panose="02020603050405020304" pitchFamily="18" charset="-78"/>
              </a:rPr>
              <a:t>: indicare la data in sede </a:t>
            </a:r>
            <a:r>
              <a:rPr lang="it-IT" sz="2800" dirty="0" smtClean="0">
                <a:latin typeface="Andalus" panose="02020603050405020304" pitchFamily="18" charset="-78"/>
                <a:cs typeface="Andalus" panose="02020603050405020304" pitchFamily="18" charset="-78"/>
              </a:rPr>
              <a:t>di udienza </a:t>
            </a:r>
            <a:r>
              <a:rPr lang="it-IT" sz="2800" dirty="0">
                <a:latin typeface="Andalus" panose="02020603050405020304" pitchFamily="18" charset="-78"/>
                <a:cs typeface="Andalus" panose="02020603050405020304" pitchFamily="18" charset="-78"/>
              </a:rPr>
              <a:t>facendo quindi riportare a </a:t>
            </a:r>
            <a:r>
              <a:rPr lang="it-IT" sz="2800" dirty="0" smtClean="0">
                <a:latin typeface="Andalus" panose="02020603050405020304" pitchFamily="18" charset="-78"/>
                <a:cs typeface="Andalus" panose="02020603050405020304" pitchFamily="18" charset="-78"/>
              </a:rPr>
              <a:t>verbale ora</a:t>
            </a:r>
            <a:r>
              <a:rPr lang="it-IT" sz="2800" dirty="0">
                <a:latin typeface="Andalus" panose="02020603050405020304" pitchFamily="18" charset="-78"/>
                <a:cs typeface="Andalus" panose="02020603050405020304" pitchFamily="18" charset="-78"/>
              </a:rPr>
              <a:t>, data e luogo, ovvero riservarsi </a:t>
            </a:r>
            <a:r>
              <a:rPr lang="it-IT" sz="2800" dirty="0" smtClean="0">
                <a:latin typeface="Andalus" panose="02020603050405020304" pitchFamily="18" charset="-78"/>
                <a:cs typeface="Andalus" panose="02020603050405020304" pitchFamily="18" charset="-78"/>
              </a:rPr>
              <a:t>e indicarla </a:t>
            </a:r>
            <a:r>
              <a:rPr lang="it-IT" sz="2800" dirty="0">
                <a:latin typeface="Andalus" panose="02020603050405020304" pitchFamily="18" charset="-78"/>
                <a:cs typeface="Andalus" panose="02020603050405020304" pitchFamily="18" charset="-78"/>
              </a:rPr>
              <a:t>in un momento </a:t>
            </a:r>
            <a:r>
              <a:rPr lang="it-IT" sz="2800" dirty="0" smtClean="0">
                <a:latin typeface="Andalus" panose="02020603050405020304" pitchFamily="18" charset="-78"/>
                <a:cs typeface="Andalus" panose="02020603050405020304" pitchFamily="18" charset="-78"/>
              </a:rPr>
              <a:t>successivo</a:t>
            </a:r>
            <a:endParaRPr lang="it-IT" sz="2800" dirty="0">
              <a:latin typeface="Andalus" panose="02020603050405020304" pitchFamily="18" charset="-78"/>
              <a:cs typeface="Andalus" panose="02020603050405020304" pitchFamily="18" charset="-78"/>
            </a:endParaRPr>
          </a:p>
        </p:txBody>
      </p:sp>
      <p:sp>
        <p:nvSpPr>
          <p:cNvPr id="5" name="Rettangolo 4"/>
          <p:cNvSpPr/>
          <p:nvPr/>
        </p:nvSpPr>
        <p:spPr>
          <a:xfrm>
            <a:off x="323528"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5044199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971600" y="395947"/>
            <a:ext cx="7200800" cy="4401205"/>
          </a:xfrm>
          <a:prstGeom prst="rect">
            <a:avLst/>
          </a:prstGeom>
        </p:spPr>
        <p:txBody>
          <a:bodyPr wrap="square">
            <a:spAutoFit/>
          </a:bodyPr>
          <a:lstStyle/>
          <a:p>
            <a:pPr algn="just"/>
            <a:r>
              <a:rPr lang="it-IT" sz="2800" dirty="0" smtClean="0">
                <a:latin typeface="Andalus" panose="02020603050405020304" pitchFamily="18" charset="-78"/>
                <a:cs typeface="Andalus" panose="02020603050405020304" pitchFamily="18" charset="-78"/>
              </a:rPr>
              <a:t>alla </a:t>
            </a:r>
            <a:r>
              <a:rPr lang="it-IT" sz="2800" dirty="0">
                <a:latin typeface="Andalus" panose="02020603050405020304" pitchFamily="18" charset="-78"/>
                <a:cs typeface="Andalus" panose="02020603050405020304" pitchFamily="18" charset="-78"/>
              </a:rPr>
              <a:t>udienza di conferimento </a:t>
            </a:r>
            <a:r>
              <a:rPr lang="it-IT" sz="2800" dirty="0" smtClean="0">
                <a:latin typeface="Andalus" panose="02020603050405020304" pitchFamily="18" charset="-78"/>
                <a:cs typeface="Andalus" panose="02020603050405020304" pitchFamily="18" charset="-78"/>
              </a:rPr>
              <a:t>d’incarico oltre </a:t>
            </a:r>
            <a:r>
              <a:rPr lang="it-IT" sz="2800" dirty="0">
                <a:latin typeface="Andalus" panose="02020603050405020304" pitchFamily="18" charset="-78"/>
                <a:cs typeface="Andalus" panose="02020603050405020304" pitchFamily="18" charset="-78"/>
              </a:rPr>
              <a:t>al giuramento e alla formulazione </a:t>
            </a:r>
            <a:r>
              <a:rPr lang="it-IT" sz="2800" dirty="0" smtClean="0">
                <a:latin typeface="Andalus" panose="02020603050405020304" pitchFamily="18" charset="-78"/>
                <a:cs typeface="Andalus" panose="02020603050405020304" pitchFamily="18" charset="-78"/>
              </a:rPr>
              <a:t>del quesito </a:t>
            </a:r>
            <a:r>
              <a:rPr lang="it-IT" sz="2800" dirty="0">
                <a:latin typeface="Andalus" panose="02020603050405020304" pitchFamily="18" charset="-78"/>
                <a:cs typeface="Andalus" panose="02020603050405020304" pitchFamily="18" charset="-78"/>
              </a:rPr>
              <a:t>e alla </a:t>
            </a:r>
            <a:r>
              <a:rPr lang="it-IT" sz="2800" dirty="0" smtClean="0">
                <a:latin typeface="Andalus" panose="02020603050405020304" pitchFamily="18" charset="-78"/>
                <a:cs typeface="Andalus" panose="02020603050405020304" pitchFamily="18" charset="-78"/>
              </a:rPr>
              <a:t>eventuale comunicazione d’inizio delle </a:t>
            </a:r>
            <a:r>
              <a:rPr lang="it-IT" sz="2800" dirty="0">
                <a:latin typeface="Andalus" panose="02020603050405020304" pitchFamily="18" charset="-78"/>
                <a:cs typeface="Andalus" panose="02020603050405020304" pitchFamily="18" charset="-78"/>
              </a:rPr>
              <a:t>operazioni peritali trovano </a:t>
            </a:r>
            <a:r>
              <a:rPr lang="it-IT" sz="2800" dirty="0" smtClean="0">
                <a:latin typeface="Andalus" panose="02020603050405020304" pitchFamily="18" charset="-78"/>
                <a:cs typeface="Andalus" panose="02020603050405020304" pitchFamily="18" charset="-78"/>
              </a:rPr>
              <a:t>spazio altre incombenze </a:t>
            </a:r>
            <a:r>
              <a:rPr lang="it-IT" sz="2800" dirty="0">
                <a:latin typeface="Andalus" panose="02020603050405020304" pitchFamily="18" charset="-78"/>
                <a:cs typeface="Andalus" panose="02020603050405020304" pitchFamily="18" charset="-78"/>
              </a:rPr>
              <a:t>formali che </a:t>
            </a:r>
            <a:r>
              <a:rPr lang="it-IT" sz="2800" dirty="0" smtClean="0">
                <a:latin typeface="Andalus" panose="02020603050405020304" pitchFamily="18" charset="-78"/>
                <a:cs typeface="Andalus" panose="02020603050405020304" pitchFamily="18" charset="-78"/>
              </a:rPr>
              <a:t>sostanziano l’attività </a:t>
            </a:r>
            <a:r>
              <a:rPr lang="it-IT" sz="2800" dirty="0">
                <a:latin typeface="Andalus" panose="02020603050405020304" pitchFamily="18" charset="-78"/>
                <a:cs typeface="Andalus" panose="02020603050405020304" pitchFamily="18" charset="-78"/>
              </a:rPr>
              <a:t>del consulente. </a:t>
            </a:r>
            <a:endParaRPr lang="it-IT" sz="2800" dirty="0" smtClean="0">
              <a:latin typeface="Andalus" panose="02020603050405020304" pitchFamily="18" charset="-78"/>
              <a:cs typeface="Andalus" panose="02020603050405020304" pitchFamily="18" charset="-78"/>
            </a:endParaRPr>
          </a:p>
          <a:p>
            <a:pPr algn="just"/>
            <a:endParaRPr lang="it-IT" sz="2800" dirty="0">
              <a:latin typeface="Andalus" panose="02020603050405020304" pitchFamily="18" charset="-78"/>
              <a:cs typeface="Andalus" panose="02020603050405020304" pitchFamily="18" charset="-78"/>
            </a:endParaRPr>
          </a:p>
          <a:p>
            <a:pPr algn="just"/>
            <a:r>
              <a:rPr lang="it-IT" sz="2800" dirty="0" smtClean="0">
                <a:latin typeface="Andalus" panose="02020603050405020304" pitchFamily="18" charset="-78"/>
                <a:cs typeface="Andalus" panose="02020603050405020304" pitchFamily="18" charset="-78"/>
              </a:rPr>
              <a:t>Tali incombenze non </a:t>
            </a:r>
            <a:r>
              <a:rPr lang="it-IT" sz="2800" dirty="0">
                <a:latin typeface="Andalus" panose="02020603050405020304" pitchFamily="18" charset="-78"/>
                <a:cs typeface="Andalus" panose="02020603050405020304" pitchFamily="18" charset="-78"/>
              </a:rPr>
              <a:t>sono meno rilevanti per </a:t>
            </a:r>
            <a:r>
              <a:rPr lang="it-IT" sz="2800" dirty="0" smtClean="0">
                <a:latin typeface="Andalus" panose="02020603050405020304" pitchFamily="18" charset="-78"/>
                <a:cs typeface="Andalus" panose="02020603050405020304" pitchFamily="18" charset="-78"/>
              </a:rPr>
              <a:t>l’attività a </a:t>
            </a:r>
            <a:r>
              <a:rPr lang="it-IT" sz="2800" dirty="0">
                <a:latin typeface="Andalus" panose="02020603050405020304" pitchFamily="18" charset="-78"/>
                <a:cs typeface="Andalus" panose="02020603050405020304" pitchFamily="18" charset="-78"/>
              </a:rPr>
              <a:t>cui è chiamato l’esperto giudiziario.</a:t>
            </a:r>
          </a:p>
          <a:p>
            <a:pPr algn="just"/>
            <a:r>
              <a:rPr lang="it-IT" sz="2800" dirty="0">
                <a:latin typeface="Andalus" panose="02020603050405020304" pitchFamily="18" charset="-78"/>
                <a:cs typeface="Andalus" panose="02020603050405020304" pitchFamily="18" charset="-78"/>
              </a:rPr>
              <a:t>Queste sono:</a:t>
            </a:r>
          </a:p>
        </p:txBody>
      </p:sp>
      <p:sp>
        <p:nvSpPr>
          <p:cNvPr id="5" name="Rettangolo 4"/>
          <p:cNvSpPr/>
          <p:nvPr/>
        </p:nvSpPr>
        <p:spPr>
          <a:xfrm>
            <a:off x="323528"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757554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683568" y="188640"/>
            <a:ext cx="7704856" cy="4431983"/>
          </a:xfrm>
          <a:prstGeom prst="rect">
            <a:avLst/>
          </a:prstGeom>
        </p:spPr>
        <p:txBody>
          <a:bodyPr wrap="square">
            <a:spAutoFit/>
          </a:bodyPr>
          <a:lstStyle/>
          <a:p>
            <a:endParaRPr lang="it-IT" dirty="0" smtClean="0">
              <a:latin typeface="Arial Black" panose="020B0A04020102020204" pitchFamily="34" charset="0"/>
            </a:endParaRPr>
          </a:p>
          <a:p>
            <a:pPr algn="just"/>
            <a:r>
              <a:rPr lang="it-IT" sz="2400" dirty="0" smtClean="0">
                <a:latin typeface="Andalus" panose="02020603050405020304" pitchFamily="18" charset="-78"/>
                <a:cs typeface="Andalus" panose="02020603050405020304" pitchFamily="18" charset="-78"/>
              </a:rPr>
              <a:t>autorizzazione </a:t>
            </a:r>
            <a:r>
              <a:rPr lang="it-IT" sz="2400" dirty="0">
                <a:latin typeface="Andalus" panose="02020603050405020304" pitchFamily="18" charset="-78"/>
                <a:cs typeface="Andalus" panose="02020603050405020304" pitchFamily="18" charset="-78"/>
              </a:rPr>
              <a:t>accesso ai pubblici </a:t>
            </a:r>
            <a:r>
              <a:rPr lang="it-IT" sz="2400" dirty="0" smtClean="0">
                <a:latin typeface="Andalus" panose="02020603050405020304" pitchFamily="18" charset="-78"/>
                <a:cs typeface="Andalus" panose="02020603050405020304" pitchFamily="18" charset="-78"/>
              </a:rPr>
              <a:t>uffici (eventuale</a:t>
            </a:r>
            <a:r>
              <a:rPr lang="it-IT" sz="2400" dirty="0">
                <a:latin typeface="Andalus" panose="02020603050405020304" pitchFamily="18" charset="-78"/>
                <a:cs typeface="Andalus" panose="02020603050405020304" pitchFamily="18" charset="-78"/>
              </a:rPr>
              <a:t>);</a:t>
            </a:r>
          </a:p>
          <a:p>
            <a:pPr algn="just"/>
            <a:r>
              <a:rPr lang="it-IT" sz="2400" dirty="0">
                <a:latin typeface="Andalus" panose="02020603050405020304" pitchFamily="18" charset="-78"/>
                <a:cs typeface="Andalus" panose="02020603050405020304" pitchFamily="18" charset="-78"/>
              </a:rPr>
              <a:t>– autorizzazione all’uso del mezzo </a:t>
            </a:r>
            <a:r>
              <a:rPr lang="it-IT" sz="2400" dirty="0" smtClean="0">
                <a:latin typeface="Andalus" panose="02020603050405020304" pitchFamily="18" charset="-78"/>
                <a:cs typeface="Andalus" panose="02020603050405020304" pitchFamily="18" charset="-78"/>
              </a:rPr>
              <a:t>proprio e/o </a:t>
            </a:r>
            <a:r>
              <a:rPr lang="it-IT" sz="2400" dirty="0">
                <a:latin typeface="Andalus" panose="02020603050405020304" pitchFamily="18" charset="-78"/>
                <a:cs typeface="Andalus" panose="02020603050405020304" pitchFamily="18" charset="-78"/>
              </a:rPr>
              <a:t>di viaggio;</a:t>
            </a:r>
          </a:p>
          <a:p>
            <a:pPr algn="just"/>
            <a:r>
              <a:rPr lang="it-IT" sz="2400" dirty="0">
                <a:latin typeface="Andalus" panose="02020603050405020304" pitchFamily="18" charset="-78"/>
                <a:cs typeface="Andalus" panose="02020603050405020304" pitchFamily="18" charset="-78"/>
              </a:rPr>
              <a:t>– autorizzazione accesso ai </a:t>
            </a:r>
            <a:r>
              <a:rPr lang="it-IT" sz="2400" dirty="0" smtClean="0">
                <a:latin typeface="Andalus" panose="02020603050405020304" pitchFamily="18" charset="-78"/>
                <a:cs typeface="Andalus" panose="02020603050405020304" pitchFamily="18" charset="-78"/>
              </a:rPr>
              <a:t>luoghi (eventuale</a:t>
            </a:r>
            <a:r>
              <a:rPr lang="it-IT" sz="2400" dirty="0">
                <a:latin typeface="Andalus" panose="02020603050405020304" pitchFamily="18" charset="-78"/>
                <a:cs typeface="Andalus" panose="02020603050405020304" pitchFamily="18" charset="-78"/>
              </a:rPr>
              <a:t>);</a:t>
            </a:r>
          </a:p>
          <a:p>
            <a:pPr algn="just"/>
            <a:r>
              <a:rPr lang="it-IT" sz="2400" dirty="0">
                <a:latin typeface="Andalus" panose="02020603050405020304" pitchFamily="18" charset="-78"/>
                <a:cs typeface="Andalus" panose="02020603050405020304" pitchFamily="18" charset="-78"/>
              </a:rPr>
              <a:t>– autorizzazione ad avvalersi di </a:t>
            </a:r>
            <a:r>
              <a:rPr lang="it-IT" sz="2400" dirty="0" smtClean="0">
                <a:latin typeface="Andalus" panose="02020603050405020304" pitchFamily="18" charset="-78"/>
                <a:cs typeface="Andalus" panose="02020603050405020304" pitchFamily="18" charset="-78"/>
              </a:rPr>
              <a:t>esperti ausiliari </a:t>
            </a:r>
            <a:r>
              <a:rPr lang="it-IT" sz="2400" dirty="0">
                <a:latin typeface="Andalus" panose="02020603050405020304" pitchFamily="18" charset="-78"/>
                <a:cs typeface="Andalus" panose="02020603050405020304" pitchFamily="18" charset="-78"/>
              </a:rPr>
              <a:t>(eventuale);</a:t>
            </a:r>
          </a:p>
          <a:p>
            <a:pPr algn="just"/>
            <a:r>
              <a:rPr lang="it-IT" sz="2400" dirty="0">
                <a:latin typeface="Andalus" panose="02020603050405020304" pitchFamily="18" charset="-78"/>
                <a:cs typeface="Andalus" panose="02020603050405020304" pitchFamily="18" charset="-78"/>
              </a:rPr>
              <a:t>– nomina dei consulenti tecnici di </a:t>
            </a:r>
            <a:r>
              <a:rPr lang="it-IT" sz="2400" dirty="0" smtClean="0">
                <a:latin typeface="Andalus" panose="02020603050405020304" pitchFamily="18" charset="-78"/>
                <a:cs typeface="Andalus" panose="02020603050405020304" pitchFamily="18" charset="-78"/>
              </a:rPr>
              <a:t>parte o </a:t>
            </a:r>
            <a:r>
              <a:rPr lang="it-IT" sz="2400" dirty="0">
                <a:latin typeface="Andalus" panose="02020603050405020304" pitchFamily="18" charset="-78"/>
                <a:cs typeface="Andalus" panose="02020603050405020304" pitchFamily="18" charset="-78"/>
              </a:rPr>
              <a:t>rinvio;</a:t>
            </a:r>
          </a:p>
          <a:p>
            <a:pPr algn="just"/>
            <a:r>
              <a:rPr lang="it-IT" sz="2400" dirty="0">
                <a:latin typeface="Andalus" panose="02020603050405020304" pitchFamily="18" charset="-78"/>
                <a:cs typeface="Andalus" panose="02020603050405020304" pitchFamily="18" charset="-78"/>
              </a:rPr>
              <a:t>– termine di invio della relazione alle parti;</a:t>
            </a:r>
          </a:p>
          <a:p>
            <a:pPr algn="just"/>
            <a:r>
              <a:rPr lang="it-IT" sz="2400" dirty="0">
                <a:latin typeface="Andalus" panose="02020603050405020304" pitchFamily="18" charset="-78"/>
                <a:cs typeface="Andalus" panose="02020603050405020304" pitchFamily="18" charset="-78"/>
              </a:rPr>
              <a:t>– termine alle parti per proporre le </a:t>
            </a:r>
            <a:r>
              <a:rPr lang="it-IT" sz="2400" dirty="0" smtClean="0">
                <a:latin typeface="Andalus" panose="02020603050405020304" pitchFamily="18" charset="-78"/>
                <a:cs typeface="Andalus" panose="02020603050405020304" pitchFamily="18" charset="-78"/>
              </a:rPr>
              <a:t>loro osservazioni </a:t>
            </a:r>
            <a:r>
              <a:rPr lang="it-IT" sz="2400" dirty="0">
                <a:latin typeface="Andalus" panose="02020603050405020304" pitchFamily="18" charset="-78"/>
                <a:cs typeface="Andalus" panose="02020603050405020304" pitchFamily="18" charset="-78"/>
              </a:rPr>
              <a:t>alla relazione del CTU;</a:t>
            </a:r>
          </a:p>
          <a:p>
            <a:pPr algn="just"/>
            <a:r>
              <a:rPr lang="it-IT" sz="2400" dirty="0">
                <a:latin typeface="Andalus" panose="02020603050405020304" pitchFamily="18" charset="-78"/>
                <a:cs typeface="Andalus" panose="02020603050405020304" pitchFamily="18" charset="-78"/>
              </a:rPr>
              <a:t>– termine di deposito della relazione;</a:t>
            </a:r>
          </a:p>
          <a:p>
            <a:pPr algn="just"/>
            <a:r>
              <a:rPr lang="it-IT" sz="2400" dirty="0">
                <a:latin typeface="Andalus" panose="02020603050405020304" pitchFamily="18" charset="-78"/>
                <a:cs typeface="Andalus" panose="02020603050405020304" pitchFamily="18" charset="-78"/>
              </a:rPr>
              <a:t>– termine di rinvio del procedimento;</a:t>
            </a:r>
          </a:p>
          <a:p>
            <a:pPr algn="just"/>
            <a:r>
              <a:rPr lang="it-IT" sz="2400" dirty="0">
                <a:latin typeface="Andalus" panose="02020603050405020304" pitchFamily="18" charset="-78"/>
                <a:cs typeface="Andalus" panose="02020603050405020304" pitchFamily="18" charset="-78"/>
              </a:rPr>
              <a:t>– disposizione del fondo spese.</a:t>
            </a:r>
          </a:p>
        </p:txBody>
      </p:sp>
      <p:sp>
        <p:nvSpPr>
          <p:cNvPr id="4" name="Rettangolo 3"/>
          <p:cNvSpPr/>
          <p:nvPr/>
        </p:nvSpPr>
        <p:spPr>
          <a:xfrm>
            <a:off x="323528"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6619751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22960" y="332656"/>
            <a:ext cx="7520940" cy="548640"/>
          </a:xfrm>
        </p:spPr>
        <p:txBody>
          <a:bodyPr>
            <a:normAutofit fontScale="90000"/>
          </a:bodyPr>
          <a:lstStyle/>
          <a:p>
            <a:r>
              <a:rPr lang="it-IT" sz="2800" dirty="0" smtClean="0">
                <a:solidFill>
                  <a:srgbClr val="002060"/>
                </a:solidFill>
                <a:latin typeface="Arial Black" panose="020B0A04020102020204" pitchFamily="34" charset="0"/>
              </a:rPr>
              <a:t>Nomina consulenti tecnici di parte</a:t>
            </a:r>
            <a:endParaRPr lang="it-IT" sz="2800" dirty="0">
              <a:solidFill>
                <a:srgbClr val="002060"/>
              </a:solidFill>
              <a:latin typeface="Arial Black" panose="020B0A04020102020204" pitchFamily="34" charset="0"/>
            </a:endParaRPr>
          </a:p>
        </p:txBody>
      </p:sp>
      <p:sp>
        <p:nvSpPr>
          <p:cNvPr id="4" name="Rettangolo 3"/>
          <p:cNvSpPr/>
          <p:nvPr/>
        </p:nvSpPr>
        <p:spPr>
          <a:xfrm>
            <a:off x="899592" y="1052736"/>
            <a:ext cx="7200800" cy="3970318"/>
          </a:xfrm>
          <a:prstGeom prst="rect">
            <a:avLst/>
          </a:prstGeom>
        </p:spPr>
        <p:txBody>
          <a:bodyPr wrap="square">
            <a:spAutoFit/>
          </a:bodyPr>
          <a:lstStyle/>
          <a:p>
            <a:pPr algn="just"/>
            <a:r>
              <a:rPr lang="it-IT" sz="2800" dirty="0" smtClean="0">
                <a:latin typeface="Andalus" panose="02020603050405020304" pitchFamily="18" charset="-78"/>
                <a:cs typeface="Andalus" panose="02020603050405020304" pitchFamily="18" charset="-78"/>
              </a:rPr>
              <a:t>È </a:t>
            </a:r>
            <a:r>
              <a:rPr lang="it-IT" sz="2800" dirty="0">
                <a:latin typeface="Andalus" panose="02020603050405020304" pitchFamily="18" charset="-78"/>
                <a:cs typeface="Andalus" panose="02020603050405020304" pitchFamily="18" charset="-78"/>
              </a:rPr>
              <a:t>facoltà delle parti in causa farsi </a:t>
            </a:r>
            <a:r>
              <a:rPr lang="it-IT" sz="2800" dirty="0" smtClean="0">
                <a:latin typeface="Andalus" panose="02020603050405020304" pitchFamily="18" charset="-78"/>
                <a:cs typeface="Andalus" panose="02020603050405020304" pitchFamily="18" charset="-78"/>
              </a:rPr>
              <a:t>assistere nel </a:t>
            </a:r>
            <a:r>
              <a:rPr lang="it-IT" sz="2800" dirty="0">
                <a:latin typeface="Andalus" panose="02020603050405020304" pitchFamily="18" charset="-78"/>
                <a:cs typeface="Andalus" panose="02020603050405020304" pitchFamily="18" charset="-78"/>
              </a:rPr>
              <a:t>corso della consulenza tecnica di </a:t>
            </a:r>
            <a:r>
              <a:rPr lang="it-IT" sz="2800" dirty="0" smtClean="0">
                <a:latin typeface="Andalus" panose="02020603050405020304" pitchFamily="18" charset="-78"/>
                <a:cs typeface="Andalus" panose="02020603050405020304" pitchFamily="18" charset="-78"/>
              </a:rPr>
              <a:t>ufficio da </a:t>
            </a:r>
            <a:r>
              <a:rPr lang="it-IT" sz="2800" dirty="0">
                <a:latin typeface="Andalus" panose="02020603050405020304" pitchFamily="18" charset="-78"/>
                <a:cs typeface="Andalus" panose="02020603050405020304" pitchFamily="18" charset="-78"/>
              </a:rPr>
              <a:t>propri consulenti tecnici di parte. Il </a:t>
            </a:r>
            <a:r>
              <a:rPr lang="it-IT" sz="2800" dirty="0" smtClean="0">
                <a:latin typeface="Andalus" panose="02020603050405020304" pitchFamily="18" charset="-78"/>
                <a:cs typeface="Andalus" panose="02020603050405020304" pitchFamily="18" charset="-78"/>
              </a:rPr>
              <a:t>numero di </a:t>
            </a:r>
            <a:r>
              <a:rPr lang="it-IT" sz="2800" dirty="0">
                <a:latin typeface="Andalus" panose="02020603050405020304" pitchFamily="18" charset="-78"/>
                <a:cs typeface="Andalus" panose="02020603050405020304" pitchFamily="18" charset="-78"/>
              </a:rPr>
              <a:t>questi è da taluni ritenuto </a:t>
            </a:r>
            <a:r>
              <a:rPr lang="it-IT" sz="2800" dirty="0" smtClean="0">
                <a:latin typeface="Andalus" panose="02020603050405020304" pitchFamily="18" charset="-78"/>
                <a:cs typeface="Andalus" panose="02020603050405020304" pitchFamily="18" charset="-78"/>
              </a:rPr>
              <a:t>limitato a </a:t>
            </a:r>
            <a:r>
              <a:rPr lang="it-IT" sz="2800" dirty="0">
                <a:latin typeface="Andalus" panose="02020603050405020304" pitchFamily="18" charset="-78"/>
                <a:cs typeface="Andalus" panose="02020603050405020304" pitchFamily="18" charset="-78"/>
              </a:rPr>
              <a:t>uno solo interpretando in senso </a:t>
            </a:r>
            <a:r>
              <a:rPr lang="it-IT" sz="2800" dirty="0" smtClean="0">
                <a:latin typeface="Andalus" panose="02020603050405020304" pitchFamily="18" charset="-78"/>
                <a:cs typeface="Andalus" panose="02020603050405020304" pitchFamily="18" charset="-78"/>
              </a:rPr>
              <a:t>restrittivo la </a:t>
            </a:r>
            <a:r>
              <a:rPr lang="it-IT" sz="2800" dirty="0">
                <a:latin typeface="Andalus" panose="02020603050405020304" pitchFamily="18" charset="-78"/>
                <a:cs typeface="Andalus" panose="02020603050405020304" pitchFamily="18" charset="-78"/>
              </a:rPr>
              <a:t>previsione </a:t>
            </a:r>
            <a:r>
              <a:rPr lang="it-IT" sz="2800" dirty="0" err="1">
                <a:latin typeface="Andalus" panose="02020603050405020304" pitchFamily="18" charset="-78"/>
                <a:cs typeface="Andalus" panose="02020603050405020304" pitchFamily="18" charset="-78"/>
              </a:rPr>
              <a:t>codicistica</a:t>
            </a:r>
            <a:r>
              <a:rPr lang="it-IT" sz="2800" dirty="0">
                <a:latin typeface="Andalus" panose="02020603050405020304" pitchFamily="18" charset="-78"/>
                <a:cs typeface="Andalus" panose="02020603050405020304" pitchFamily="18" charset="-78"/>
              </a:rPr>
              <a:t> dell’art. 201 </a:t>
            </a:r>
            <a:r>
              <a:rPr lang="it-IT" sz="2800" dirty="0" smtClean="0">
                <a:latin typeface="Andalus" panose="02020603050405020304" pitchFamily="18" charset="-78"/>
                <a:cs typeface="Andalus" panose="02020603050405020304" pitchFamily="18" charset="-78"/>
              </a:rPr>
              <a:t>cod. </a:t>
            </a:r>
            <a:r>
              <a:rPr lang="it-IT" sz="2800" dirty="0" err="1" smtClean="0">
                <a:latin typeface="Andalus" panose="02020603050405020304" pitchFamily="18" charset="-78"/>
                <a:cs typeface="Andalus" panose="02020603050405020304" pitchFamily="18" charset="-78"/>
              </a:rPr>
              <a:t>proc</a:t>
            </a:r>
            <a:r>
              <a:rPr lang="it-IT" sz="2800" dirty="0">
                <a:latin typeface="Andalus" panose="02020603050405020304" pitchFamily="18" charset="-78"/>
                <a:cs typeface="Andalus" panose="02020603050405020304" pitchFamily="18" charset="-78"/>
              </a:rPr>
              <a:t>. civ. che cita «…un loro consulente</a:t>
            </a:r>
            <a:r>
              <a:rPr lang="it-IT" sz="2800" dirty="0" smtClean="0">
                <a:latin typeface="Andalus" panose="02020603050405020304" pitchFamily="18" charset="-78"/>
                <a:cs typeface="Andalus" panose="02020603050405020304" pitchFamily="18" charset="-78"/>
              </a:rPr>
              <a:t>...» mentre </a:t>
            </a:r>
            <a:r>
              <a:rPr lang="it-IT" sz="2800" dirty="0">
                <a:latin typeface="Andalus" panose="02020603050405020304" pitchFamily="18" charset="-78"/>
                <a:cs typeface="Andalus" panose="02020603050405020304" pitchFamily="18" charset="-78"/>
              </a:rPr>
              <a:t>in altri casi la scelta del numero è </a:t>
            </a:r>
            <a:r>
              <a:rPr lang="it-IT" sz="2800" dirty="0" smtClean="0">
                <a:latin typeface="Andalus" panose="02020603050405020304" pitchFamily="18" charset="-78"/>
                <a:cs typeface="Andalus" panose="02020603050405020304" pitchFamily="18" charset="-78"/>
              </a:rPr>
              <a:t>rimessa alla </a:t>
            </a:r>
            <a:r>
              <a:rPr lang="it-IT" sz="2800" dirty="0">
                <a:latin typeface="Andalus" panose="02020603050405020304" pitchFamily="18" charset="-78"/>
                <a:cs typeface="Andalus" panose="02020603050405020304" pitchFamily="18" charset="-78"/>
              </a:rPr>
              <a:t>discrezionalità della </a:t>
            </a:r>
            <a:r>
              <a:rPr lang="it-IT" sz="2800" dirty="0" smtClean="0">
                <a:latin typeface="Andalus" panose="02020603050405020304" pitchFamily="18" charset="-78"/>
                <a:cs typeface="Andalus" panose="02020603050405020304" pitchFamily="18" charset="-78"/>
              </a:rPr>
              <a:t>parte</a:t>
            </a:r>
            <a:endParaRPr lang="it-IT" sz="2800" dirty="0">
              <a:latin typeface="Andalus" panose="02020603050405020304" pitchFamily="18" charset="-78"/>
              <a:cs typeface="Andalus" panose="02020603050405020304" pitchFamily="18" charset="-78"/>
            </a:endParaRPr>
          </a:p>
        </p:txBody>
      </p:sp>
      <p:sp>
        <p:nvSpPr>
          <p:cNvPr id="5" name="Rettangolo 4"/>
          <p:cNvSpPr/>
          <p:nvPr/>
        </p:nvSpPr>
        <p:spPr>
          <a:xfrm>
            <a:off x="323528"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4087694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539552" y="221153"/>
            <a:ext cx="7920880" cy="4431983"/>
          </a:xfrm>
          <a:prstGeom prst="rect">
            <a:avLst/>
          </a:prstGeom>
        </p:spPr>
        <p:txBody>
          <a:bodyPr wrap="square">
            <a:spAutoFit/>
          </a:bodyPr>
          <a:lstStyle/>
          <a:p>
            <a:endParaRPr lang="it-IT" b="1" i="1" dirty="0" smtClean="0"/>
          </a:p>
          <a:p>
            <a:pPr algn="just"/>
            <a:r>
              <a:rPr lang="it-IT" sz="2400" dirty="0" smtClean="0">
                <a:latin typeface="Andalus" panose="02020603050405020304" pitchFamily="18" charset="-78"/>
                <a:cs typeface="Andalus" panose="02020603050405020304" pitchFamily="18" charset="-78"/>
              </a:rPr>
              <a:t>Art</a:t>
            </a:r>
            <a:r>
              <a:rPr lang="it-IT" sz="2400" dirty="0">
                <a:latin typeface="Andalus" panose="02020603050405020304" pitchFamily="18" charset="-78"/>
                <a:cs typeface="Andalus" panose="02020603050405020304" pitchFamily="18" charset="-78"/>
              </a:rPr>
              <a:t>. 201 – Consulente tecnico di parte</a:t>
            </a:r>
            <a:r>
              <a:rPr lang="it-IT" sz="2400" b="1" dirty="0">
                <a:latin typeface="Andalus" panose="02020603050405020304" pitchFamily="18" charset="-78"/>
                <a:cs typeface="Andalus" panose="02020603050405020304" pitchFamily="18" charset="-78"/>
              </a:rPr>
              <a:t>: </a:t>
            </a:r>
            <a:r>
              <a:rPr lang="it-IT" sz="2400" dirty="0" smtClean="0">
                <a:latin typeface="Andalus" panose="02020603050405020304" pitchFamily="18" charset="-78"/>
                <a:cs typeface="Andalus" panose="02020603050405020304" pitchFamily="18" charset="-78"/>
              </a:rPr>
              <a:t>Il giudice </a:t>
            </a:r>
            <a:r>
              <a:rPr lang="it-IT" sz="2400" dirty="0">
                <a:latin typeface="Andalus" panose="02020603050405020304" pitchFamily="18" charset="-78"/>
                <a:cs typeface="Andalus" panose="02020603050405020304" pitchFamily="18" charset="-78"/>
              </a:rPr>
              <a:t>istruttore, con l’ordinanza di nomina </a:t>
            </a:r>
            <a:r>
              <a:rPr lang="it-IT" sz="2400" dirty="0" smtClean="0">
                <a:latin typeface="Andalus" panose="02020603050405020304" pitchFamily="18" charset="-78"/>
                <a:cs typeface="Andalus" panose="02020603050405020304" pitchFamily="18" charset="-78"/>
              </a:rPr>
              <a:t>del consulente</a:t>
            </a:r>
            <a:r>
              <a:rPr lang="it-IT" sz="2400" dirty="0">
                <a:latin typeface="Andalus" panose="02020603050405020304" pitchFamily="18" charset="-78"/>
                <a:cs typeface="Andalus" panose="02020603050405020304" pitchFamily="18" charset="-78"/>
              </a:rPr>
              <a:t>, assegna alle parti un termine </a:t>
            </a:r>
            <a:r>
              <a:rPr lang="it-IT" sz="2400" dirty="0" smtClean="0">
                <a:latin typeface="Andalus" panose="02020603050405020304" pitchFamily="18" charset="-78"/>
                <a:cs typeface="Andalus" panose="02020603050405020304" pitchFamily="18" charset="-78"/>
              </a:rPr>
              <a:t>entro il </a:t>
            </a:r>
            <a:r>
              <a:rPr lang="it-IT" sz="2400" dirty="0">
                <a:latin typeface="Andalus" panose="02020603050405020304" pitchFamily="18" charset="-78"/>
                <a:cs typeface="Andalus" panose="02020603050405020304" pitchFamily="18" charset="-78"/>
              </a:rPr>
              <a:t>quale possono nominare, con </a:t>
            </a:r>
            <a:r>
              <a:rPr lang="it-IT" sz="2400" dirty="0" smtClean="0">
                <a:latin typeface="Andalus" panose="02020603050405020304" pitchFamily="18" charset="-78"/>
                <a:cs typeface="Andalus" panose="02020603050405020304" pitchFamily="18" charset="-78"/>
              </a:rPr>
              <a:t>dichiarazione ricevuta </a:t>
            </a:r>
            <a:r>
              <a:rPr lang="it-IT" sz="2400" dirty="0">
                <a:latin typeface="Andalus" panose="02020603050405020304" pitchFamily="18" charset="-78"/>
                <a:cs typeface="Andalus" panose="02020603050405020304" pitchFamily="18" charset="-78"/>
              </a:rPr>
              <a:t>dal cancelliere, un loro consulente tecnico.</a:t>
            </a:r>
          </a:p>
          <a:p>
            <a:pPr algn="just"/>
            <a:r>
              <a:rPr lang="it-IT" sz="2400" dirty="0">
                <a:latin typeface="Andalus" panose="02020603050405020304" pitchFamily="18" charset="-78"/>
                <a:cs typeface="Andalus" panose="02020603050405020304" pitchFamily="18" charset="-78"/>
              </a:rPr>
              <a:t>Il consulente della parte, oltre ad </a:t>
            </a:r>
            <a:r>
              <a:rPr lang="it-IT" sz="2400" dirty="0" smtClean="0">
                <a:latin typeface="Andalus" panose="02020603050405020304" pitchFamily="18" charset="-78"/>
                <a:cs typeface="Andalus" panose="02020603050405020304" pitchFamily="18" charset="-78"/>
              </a:rPr>
              <a:t>assistere a </a:t>
            </a:r>
            <a:r>
              <a:rPr lang="it-IT" sz="2400" dirty="0">
                <a:latin typeface="Andalus" panose="02020603050405020304" pitchFamily="18" charset="-78"/>
                <a:cs typeface="Andalus" panose="02020603050405020304" pitchFamily="18" charset="-78"/>
              </a:rPr>
              <a:t>norma dell’art. 194 alle operazioni del </a:t>
            </a:r>
            <a:r>
              <a:rPr lang="it-IT" sz="2400" dirty="0" smtClean="0">
                <a:latin typeface="Andalus" panose="02020603050405020304" pitchFamily="18" charset="-78"/>
                <a:cs typeface="Andalus" panose="02020603050405020304" pitchFamily="18" charset="-78"/>
              </a:rPr>
              <a:t>consulente del </a:t>
            </a:r>
            <a:r>
              <a:rPr lang="it-IT" sz="2400" dirty="0">
                <a:latin typeface="Andalus" panose="02020603050405020304" pitchFamily="18" charset="-78"/>
                <a:cs typeface="Andalus" panose="02020603050405020304" pitchFamily="18" charset="-78"/>
              </a:rPr>
              <a:t>giudice, partecipa all’udienza e </a:t>
            </a:r>
            <a:r>
              <a:rPr lang="it-IT" sz="2400" dirty="0" smtClean="0">
                <a:latin typeface="Andalus" panose="02020603050405020304" pitchFamily="18" charset="-78"/>
                <a:cs typeface="Andalus" panose="02020603050405020304" pitchFamily="18" charset="-78"/>
              </a:rPr>
              <a:t>alla camera </a:t>
            </a:r>
            <a:r>
              <a:rPr lang="it-IT" sz="2400" dirty="0">
                <a:latin typeface="Andalus" panose="02020603050405020304" pitchFamily="18" charset="-78"/>
                <a:cs typeface="Andalus" panose="02020603050405020304" pitchFamily="18" charset="-78"/>
              </a:rPr>
              <a:t>di consiglio ogni volta che interviene </a:t>
            </a:r>
            <a:r>
              <a:rPr lang="it-IT" sz="2400" dirty="0" smtClean="0">
                <a:latin typeface="Andalus" panose="02020603050405020304" pitchFamily="18" charset="-78"/>
                <a:cs typeface="Andalus" panose="02020603050405020304" pitchFamily="18" charset="-78"/>
              </a:rPr>
              <a:t>il consulente </a:t>
            </a:r>
            <a:r>
              <a:rPr lang="it-IT" sz="2400" dirty="0">
                <a:latin typeface="Andalus" panose="02020603050405020304" pitchFamily="18" charset="-78"/>
                <a:cs typeface="Andalus" panose="02020603050405020304" pitchFamily="18" charset="-78"/>
              </a:rPr>
              <a:t>del giudice, per chiarire e </a:t>
            </a:r>
            <a:r>
              <a:rPr lang="it-IT" sz="2400" dirty="0" smtClean="0">
                <a:latin typeface="Andalus" panose="02020603050405020304" pitchFamily="18" charset="-78"/>
                <a:cs typeface="Andalus" panose="02020603050405020304" pitchFamily="18" charset="-78"/>
              </a:rPr>
              <a:t>svolgere, con </a:t>
            </a:r>
            <a:r>
              <a:rPr lang="it-IT" sz="2400" dirty="0">
                <a:latin typeface="Andalus" panose="02020603050405020304" pitchFamily="18" charset="-78"/>
                <a:cs typeface="Andalus" panose="02020603050405020304" pitchFamily="18" charset="-78"/>
              </a:rPr>
              <a:t>l’autorizzazione del presidente, le sue </a:t>
            </a:r>
            <a:r>
              <a:rPr lang="it-IT" sz="2400" dirty="0" smtClean="0">
                <a:latin typeface="Andalus" panose="02020603050405020304" pitchFamily="18" charset="-78"/>
                <a:cs typeface="Andalus" panose="02020603050405020304" pitchFamily="18" charset="-78"/>
              </a:rPr>
              <a:t>osservazioni sui </a:t>
            </a:r>
            <a:r>
              <a:rPr lang="it-IT" sz="2400" dirty="0">
                <a:latin typeface="Andalus" panose="02020603050405020304" pitchFamily="18" charset="-78"/>
                <a:cs typeface="Andalus" panose="02020603050405020304" pitchFamily="18" charset="-78"/>
              </a:rPr>
              <a:t>risultati dell’indagine </a:t>
            </a:r>
            <a:r>
              <a:rPr lang="it-IT" sz="2400" dirty="0" smtClean="0">
                <a:latin typeface="Andalus" panose="02020603050405020304" pitchFamily="18" charset="-78"/>
                <a:cs typeface="Andalus" panose="02020603050405020304" pitchFamily="18" charset="-78"/>
              </a:rPr>
              <a:t>tecnica</a:t>
            </a:r>
            <a:endParaRPr lang="it-IT" sz="2400" dirty="0">
              <a:latin typeface="Andalus" panose="02020603050405020304" pitchFamily="18" charset="-78"/>
              <a:cs typeface="Andalus" panose="02020603050405020304" pitchFamily="18" charset="-78"/>
            </a:endParaRPr>
          </a:p>
        </p:txBody>
      </p:sp>
      <p:sp>
        <p:nvSpPr>
          <p:cNvPr id="5" name="Rettangolo 4"/>
          <p:cNvSpPr/>
          <p:nvPr/>
        </p:nvSpPr>
        <p:spPr>
          <a:xfrm>
            <a:off x="323528"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5163733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115616" y="1471424"/>
            <a:ext cx="6768752" cy="2677656"/>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Termini di invio della relazione </a:t>
            </a:r>
            <a:r>
              <a:rPr lang="it-IT" sz="2800" dirty="0" smtClean="0">
                <a:latin typeface="Andalus" panose="02020603050405020304" pitchFamily="18" charset="-78"/>
                <a:cs typeface="Andalus" panose="02020603050405020304" pitchFamily="18" charset="-78"/>
              </a:rPr>
              <a:t>alle parti</a:t>
            </a:r>
            <a:r>
              <a:rPr lang="it-IT" sz="2800" dirty="0">
                <a:latin typeface="Andalus" panose="02020603050405020304" pitchFamily="18" charset="-78"/>
                <a:cs typeface="Andalus" panose="02020603050405020304" pitchFamily="18" charset="-78"/>
              </a:rPr>
              <a:t>, successivo termine </a:t>
            </a:r>
            <a:r>
              <a:rPr lang="it-IT" sz="2800" dirty="0" smtClean="0">
                <a:latin typeface="Andalus" panose="02020603050405020304" pitchFamily="18" charset="-78"/>
                <a:cs typeface="Andalus" panose="02020603050405020304" pitchFamily="18" charset="-78"/>
              </a:rPr>
              <a:t>alle stesse </a:t>
            </a:r>
            <a:r>
              <a:rPr lang="it-IT" sz="2800" dirty="0">
                <a:latin typeface="Andalus" panose="02020603050405020304" pitchFamily="18" charset="-78"/>
                <a:cs typeface="Andalus" panose="02020603050405020304" pitchFamily="18" charset="-78"/>
              </a:rPr>
              <a:t>per proporre le loro </a:t>
            </a:r>
            <a:r>
              <a:rPr lang="it-IT" sz="2800" dirty="0" smtClean="0">
                <a:latin typeface="Andalus" panose="02020603050405020304" pitchFamily="18" charset="-78"/>
                <a:cs typeface="Andalus" panose="02020603050405020304" pitchFamily="18" charset="-78"/>
              </a:rPr>
              <a:t>osservazioni alla </a:t>
            </a:r>
            <a:r>
              <a:rPr lang="it-IT" sz="2800" dirty="0">
                <a:latin typeface="Andalus" panose="02020603050405020304" pitchFamily="18" charset="-78"/>
                <a:cs typeface="Andalus" panose="02020603050405020304" pitchFamily="18" charset="-78"/>
              </a:rPr>
              <a:t>relazione del CTU </a:t>
            </a:r>
            <a:r>
              <a:rPr lang="it-IT" sz="2800" dirty="0" smtClean="0">
                <a:latin typeface="Andalus" panose="02020603050405020304" pitchFamily="18" charset="-78"/>
                <a:cs typeface="Andalus" panose="02020603050405020304" pitchFamily="18" charset="-78"/>
              </a:rPr>
              <a:t>e termine </a:t>
            </a:r>
            <a:r>
              <a:rPr lang="it-IT" sz="2800" dirty="0">
                <a:latin typeface="Andalus" panose="02020603050405020304" pitchFamily="18" charset="-78"/>
                <a:cs typeface="Andalus" panose="02020603050405020304" pitchFamily="18" charset="-78"/>
              </a:rPr>
              <a:t>a quest’ultimo per </a:t>
            </a:r>
            <a:r>
              <a:rPr lang="it-IT" sz="2800" dirty="0" smtClean="0">
                <a:latin typeface="Andalus" panose="02020603050405020304" pitchFamily="18" charset="-78"/>
                <a:cs typeface="Andalus" panose="02020603050405020304" pitchFamily="18" charset="-78"/>
              </a:rPr>
              <a:t>depositare la </a:t>
            </a:r>
            <a:r>
              <a:rPr lang="it-IT" sz="2800" dirty="0">
                <a:latin typeface="Andalus" panose="02020603050405020304" pitchFamily="18" charset="-78"/>
                <a:cs typeface="Andalus" panose="02020603050405020304" pitchFamily="18" charset="-78"/>
              </a:rPr>
              <a:t>relazione. Questa </a:t>
            </a:r>
            <a:r>
              <a:rPr lang="it-IT" sz="2800" dirty="0" smtClean="0">
                <a:latin typeface="Andalus" panose="02020603050405020304" pitchFamily="18" charset="-78"/>
                <a:cs typeface="Andalus" panose="02020603050405020304" pitchFamily="18" charset="-78"/>
              </a:rPr>
              <a:t>disposizione è </a:t>
            </a:r>
            <a:r>
              <a:rPr lang="it-IT" sz="2800" dirty="0">
                <a:latin typeface="Andalus" panose="02020603050405020304" pitchFamily="18" charset="-78"/>
                <a:cs typeface="Andalus" panose="02020603050405020304" pitchFamily="18" charset="-78"/>
              </a:rPr>
              <a:t>una novella introdotta dalla </a:t>
            </a:r>
            <a:r>
              <a:rPr lang="it-IT" sz="2800" dirty="0" smtClean="0">
                <a:latin typeface="Andalus" panose="02020603050405020304" pitchFamily="18" charset="-78"/>
                <a:cs typeface="Andalus" panose="02020603050405020304" pitchFamily="18" charset="-78"/>
              </a:rPr>
              <a:t>legge 69/2009</a:t>
            </a:r>
            <a:r>
              <a:rPr lang="it-IT" sz="2800" dirty="0">
                <a:latin typeface="Andalus" panose="02020603050405020304" pitchFamily="18" charset="-78"/>
                <a:cs typeface="Andalus" panose="02020603050405020304" pitchFamily="18" charset="-78"/>
              </a:rPr>
              <a:t>;</a:t>
            </a:r>
          </a:p>
        </p:txBody>
      </p:sp>
      <p:sp>
        <p:nvSpPr>
          <p:cNvPr id="5" name="Rettangolo 4"/>
          <p:cNvSpPr/>
          <p:nvPr/>
        </p:nvSpPr>
        <p:spPr>
          <a:xfrm>
            <a:off x="323528"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9646329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043608" y="692696"/>
            <a:ext cx="7416824" cy="3416320"/>
          </a:xfrm>
          <a:prstGeom prst="rect">
            <a:avLst/>
          </a:prstGeom>
        </p:spPr>
        <p:txBody>
          <a:bodyPr wrap="square">
            <a:spAutoFit/>
          </a:bodyPr>
          <a:lstStyle/>
          <a:p>
            <a:pPr algn="just"/>
            <a:r>
              <a:rPr lang="it-IT" sz="2400" dirty="0">
                <a:latin typeface="Andalus" panose="02020603050405020304" pitchFamily="18" charset="-78"/>
                <a:cs typeface="Andalus" panose="02020603050405020304" pitchFamily="18" charset="-78"/>
              </a:rPr>
              <a:t>Questa è senza dubbio tra le novità </a:t>
            </a:r>
            <a:r>
              <a:rPr lang="it-IT" sz="2400" dirty="0" smtClean="0">
                <a:latin typeface="Andalus" panose="02020603050405020304" pitchFamily="18" charset="-78"/>
                <a:cs typeface="Andalus" panose="02020603050405020304" pitchFamily="18" charset="-78"/>
              </a:rPr>
              <a:t>più importanti </a:t>
            </a:r>
            <a:r>
              <a:rPr lang="it-IT" sz="2400" dirty="0">
                <a:latin typeface="Andalus" panose="02020603050405020304" pitchFamily="18" charset="-78"/>
                <a:cs typeface="Andalus" panose="02020603050405020304" pitchFamily="18" charset="-78"/>
              </a:rPr>
              <a:t>introdotte dalla riforma </a:t>
            </a:r>
            <a:r>
              <a:rPr lang="it-IT" sz="2400" dirty="0" smtClean="0">
                <a:latin typeface="Andalus" panose="02020603050405020304" pitchFamily="18" charset="-78"/>
                <a:cs typeface="Andalus" panose="02020603050405020304" pitchFamily="18" charset="-78"/>
              </a:rPr>
              <a:t>del processo </a:t>
            </a:r>
            <a:r>
              <a:rPr lang="it-IT" sz="2400" dirty="0">
                <a:latin typeface="Andalus" panose="02020603050405020304" pitchFamily="18" charset="-78"/>
                <a:cs typeface="Andalus" panose="02020603050405020304" pitchFamily="18" charset="-78"/>
              </a:rPr>
              <a:t>per quanto concerne le </a:t>
            </a:r>
            <a:r>
              <a:rPr lang="it-IT" sz="2400" dirty="0" smtClean="0">
                <a:latin typeface="Andalus" panose="02020603050405020304" pitchFamily="18" charset="-78"/>
                <a:cs typeface="Andalus" panose="02020603050405020304" pitchFamily="18" charset="-78"/>
              </a:rPr>
              <a:t>attività del </a:t>
            </a:r>
            <a:r>
              <a:rPr lang="it-IT" sz="2400" dirty="0">
                <a:latin typeface="Andalus" panose="02020603050405020304" pitchFamily="18" charset="-78"/>
                <a:cs typeface="Andalus" panose="02020603050405020304" pitchFamily="18" charset="-78"/>
              </a:rPr>
              <a:t>consulente.</a:t>
            </a:r>
          </a:p>
          <a:p>
            <a:pPr algn="just"/>
            <a:endParaRPr lang="it-IT" sz="2400" dirty="0" smtClean="0">
              <a:latin typeface="Andalus" panose="02020603050405020304" pitchFamily="18" charset="-78"/>
              <a:cs typeface="Andalus" panose="02020603050405020304" pitchFamily="18" charset="-78"/>
            </a:endParaRPr>
          </a:p>
          <a:p>
            <a:pPr algn="just"/>
            <a:r>
              <a:rPr lang="it-IT" sz="2400" dirty="0" smtClean="0">
                <a:latin typeface="Andalus" panose="02020603050405020304" pitchFamily="18" charset="-78"/>
                <a:cs typeface="Andalus" panose="02020603050405020304" pitchFamily="18" charset="-78"/>
              </a:rPr>
              <a:t>Essa </a:t>
            </a:r>
            <a:r>
              <a:rPr lang="it-IT" sz="2400" dirty="0">
                <a:latin typeface="Andalus" panose="02020603050405020304" pitchFamily="18" charset="-78"/>
                <a:cs typeface="Andalus" panose="02020603050405020304" pitchFamily="18" charset="-78"/>
              </a:rPr>
              <a:t>costituisce un vero e proprio “</a:t>
            </a:r>
            <a:r>
              <a:rPr lang="it-IT" sz="2400" dirty="0" smtClean="0">
                <a:latin typeface="Andalus" panose="02020603050405020304" pitchFamily="18" charset="-78"/>
                <a:cs typeface="Andalus" panose="02020603050405020304" pitchFamily="18" charset="-78"/>
              </a:rPr>
              <a:t>nuovo regime</a:t>
            </a:r>
            <a:r>
              <a:rPr lang="it-IT" sz="2400" dirty="0">
                <a:latin typeface="Andalus" panose="02020603050405020304" pitchFamily="18" charset="-78"/>
                <a:cs typeface="Andalus" panose="02020603050405020304" pitchFamily="18" charset="-78"/>
              </a:rPr>
              <a:t>” dello svolgimento della </a:t>
            </a:r>
            <a:r>
              <a:rPr lang="it-IT" sz="2400" dirty="0" smtClean="0">
                <a:latin typeface="Andalus" panose="02020603050405020304" pitchFamily="18" charset="-78"/>
                <a:cs typeface="Andalus" panose="02020603050405020304" pitchFamily="18" charset="-78"/>
              </a:rPr>
              <a:t>consulenza tecnica </a:t>
            </a:r>
            <a:r>
              <a:rPr lang="it-IT" sz="2400" dirty="0">
                <a:latin typeface="Andalus" panose="02020603050405020304" pitchFamily="18" charset="-78"/>
                <a:cs typeface="Andalus" panose="02020603050405020304" pitchFamily="18" charset="-78"/>
              </a:rPr>
              <a:t>di ufficio introducendo </a:t>
            </a:r>
            <a:r>
              <a:rPr lang="it-IT" sz="2400" dirty="0" smtClean="0">
                <a:latin typeface="Andalus" panose="02020603050405020304" pitchFamily="18" charset="-78"/>
                <a:cs typeface="Andalus" panose="02020603050405020304" pitchFamily="18" charset="-78"/>
              </a:rPr>
              <a:t>formalmente il </a:t>
            </a:r>
            <a:r>
              <a:rPr lang="it-IT" sz="2400" dirty="0">
                <a:latin typeface="Andalus" panose="02020603050405020304" pitchFamily="18" charset="-78"/>
                <a:cs typeface="Andalus" panose="02020603050405020304" pitchFamily="18" charset="-78"/>
              </a:rPr>
              <a:t>potere per le parti </a:t>
            </a:r>
            <a:r>
              <a:rPr lang="it-IT" sz="2400" dirty="0" smtClean="0">
                <a:latin typeface="Andalus" panose="02020603050405020304" pitchFamily="18" charset="-78"/>
                <a:cs typeface="Andalus" panose="02020603050405020304" pitchFamily="18" charset="-78"/>
              </a:rPr>
              <a:t>di produrre osservazioni </a:t>
            </a:r>
            <a:r>
              <a:rPr lang="it-IT" sz="2400" dirty="0">
                <a:latin typeface="Andalus" panose="02020603050405020304" pitchFamily="18" charset="-78"/>
                <a:cs typeface="Andalus" panose="02020603050405020304" pitchFamily="18" charset="-78"/>
              </a:rPr>
              <a:t>alla relazione </a:t>
            </a:r>
            <a:r>
              <a:rPr lang="it-IT" sz="2400" dirty="0" smtClean="0">
                <a:latin typeface="Andalus" panose="02020603050405020304" pitchFamily="18" charset="-78"/>
                <a:cs typeface="Andalus" panose="02020603050405020304" pitchFamily="18" charset="-78"/>
              </a:rPr>
              <a:t>peritale prima </a:t>
            </a:r>
            <a:r>
              <a:rPr lang="it-IT" sz="2400" dirty="0">
                <a:latin typeface="Andalus" panose="02020603050405020304" pitchFamily="18" charset="-78"/>
                <a:cs typeface="Andalus" panose="02020603050405020304" pitchFamily="18" charset="-78"/>
              </a:rPr>
              <a:t>che questa sia depositata in </a:t>
            </a:r>
            <a:r>
              <a:rPr lang="it-IT" sz="2400" dirty="0" smtClean="0">
                <a:latin typeface="Andalus" panose="02020603050405020304" pitchFamily="18" charset="-78"/>
                <a:cs typeface="Andalus" panose="02020603050405020304" pitchFamily="18" charset="-78"/>
              </a:rPr>
              <a:t>cancelleria dal consulente</a:t>
            </a:r>
            <a:endParaRPr lang="it-IT" sz="2400" dirty="0">
              <a:latin typeface="Andalus" panose="02020603050405020304" pitchFamily="18" charset="-78"/>
              <a:cs typeface="Andalus" panose="02020603050405020304" pitchFamily="18" charset="-78"/>
            </a:endParaRPr>
          </a:p>
        </p:txBody>
      </p:sp>
      <p:sp>
        <p:nvSpPr>
          <p:cNvPr id="5" name="Rettangolo 4"/>
          <p:cNvSpPr/>
          <p:nvPr/>
        </p:nvSpPr>
        <p:spPr>
          <a:xfrm>
            <a:off x="323528"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1430947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611560" y="620688"/>
            <a:ext cx="7776864" cy="3970318"/>
          </a:xfrm>
          <a:prstGeom prst="rect">
            <a:avLst/>
          </a:prstGeom>
        </p:spPr>
        <p:txBody>
          <a:bodyPr wrap="square">
            <a:spAutoFit/>
          </a:bodyPr>
          <a:lstStyle/>
          <a:p>
            <a:r>
              <a:rPr lang="it-IT" sz="2800" dirty="0">
                <a:latin typeface="Andalus" panose="02020603050405020304" pitchFamily="18" charset="-78"/>
                <a:cs typeface="Andalus" panose="02020603050405020304" pitchFamily="18" charset="-78"/>
              </a:rPr>
              <a:t>Con le nuove modalità lo svolgimento </a:t>
            </a:r>
            <a:r>
              <a:rPr lang="it-IT" sz="2800" dirty="0" smtClean="0">
                <a:latin typeface="Andalus" panose="02020603050405020304" pitchFamily="18" charset="-78"/>
                <a:cs typeface="Andalus" panose="02020603050405020304" pitchFamily="18" charset="-78"/>
              </a:rPr>
              <a:t>della consulenza </a:t>
            </a:r>
            <a:r>
              <a:rPr lang="it-IT" sz="2800" dirty="0">
                <a:latin typeface="Andalus" panose="02020603050405020304" pitchFamily="18" charset="-78"/>
                <a:cs typeface="Andalus" panose="02020603050405020304" pitchFamily="18" charset="-78"/>
              </a:rPr>
              <a:t>si articola in queste fasi</a:t>
            </a:r>
            <a:r>
              <a:rPr lang="it-IT" sz="2800" dirty="0" smtClean="0">
                <a:latin typeface="Andalus" panose="02020603050405020304" pitchFamily="18" charset="-78"/>
                <a:cs typeface="Andalus" panose="02020603050405020304" pitchFamily="18" charset="-78"/>
              </a:rPr>
              <a:t>:</a:t>
            </a:r>
          </a:p>
          <a:p>
            <a:endParaRPr lang="it-IT" sz="2800" dirty="0">
              <a:latin typeface="Andalus" panose="02020603050405020304" pitchFamily="18" charset="-78"/>
              <a:cs typeface="Andalus" panose="02020603050405020304" pitchFamily="18" charset="-78"/>
            </a:endParaRPr>
          </a:p>
          <a:p>
            <a:pPr algn="just"/>
            <a:r>
              <a:rPr lang="it-IT" sz="2800" b="1" dirty="0">
                <a:latin typeface="Andalus" panose="02020603050405020304" pitchFamily="18" charset="-78"/>
                <a:cs typeface="Andalus" panose="02020603050405020304" pitchFamily="18" charset="-78"/>
              </a:rPr>
              <a:t>1. </a:t>
            </a:r>
            <a:r>
              <a:rPr lang="it-IT" sz="2800" dirty="0">
                <a:latin typeface="Andalus" panose="02020603050405020304" pitchFamily="18" charset="-78"/>
                <a:cs typeface="Andalus" panose="02020603050405020304" pitchFamily="18" charset="-78"/>
              </a:rPr>
              <a:t>la relazione – diremmo in “bozza” </a:t>
            </a:r>
            <a:r>
              <a:rPr lang="it-IT" sz="2800" dirty="0" smtClean="0">
                <a:latin typeface="Andalus" panose="02020603050405020304" pitchFamily="18" charset="-78"/>
                <a:cs typeface="Andalus" panose="02020603050405020304" pitchFamily="18" charset="-78"/>
              </a:rPr>
              <a:t>ma completa </a:t>
            </a:r>
            <a:r>
              <a:rPr lang="it-IT" sz="2800" dirty="0">
                <a:latin typeface="Andalus" panose="02020603050405020304" pitchFamily="18" charset="-78"/>
                <a:cs typeface="Andalus" panose="02020603050405020304" pitchFamily="18" charset="-78"/>
              </a:rPr>
              <a:t>in tutte le sue parti – nel </a:t>
            </a:r>
            <a:r>
              <a:rPr lang="it-IT" sz="2800" dirty="0" smtClean="0">
                <a:latin typeface="Andalus" panose="02020603050405020304" pitchFamily="18" charset="-78"/>
                <a:cs typeface="Andalus" panose="02020603050405020304" pitchFamily="18" charset="-78"/>
              </a:rPr>
              <a:t>termine disposto </a:t>
            </a:r>
            <a:r>
              <a:rPr lang="it-IT" sz="2800" dirty="0">
                <a:latin typeface="Andalus" panose="02020603050405020304" pitchFamily="18" charset="-78"/>
                <a:cs typeface="Andalus" panose="02020603050405020304" pitchFamily="18" charset="-78"/>
              </a:rPr>
              <a:t>dal giudice </a:t>
            </a:r>
            <a:r>
              <a:rPr lang="it-IT" sz="2800" dirty="0" smtClean="0">
                <a:latin typeface="Andalus" panose="02020603050405020304" pitchFamily="18" charset="-78"/>
                <a:cs typeface="Andalus" panose="02020603050405020304" pitchFamily="18" charset="-78"/>
              </a:rPr>
              <a:t>nella ordinanza in esito </a:t>
            </a:r>
            <a:r>
              <a:rPr lang="it-IT" sz="2800" dirty="0">
                <a:latin typeface="Andalus" panose="02020603050405020304" pitchFamily="18" charset="-78"/>
                <a:cs typeface="Andalus" panose="02020603050405020304" pitchFamily="18" charset="-78"/>
              </a:rPr>
              <a:t>all’udienza di </a:t>
            </a:r>
            <a:r>
              <a:rPr lang="it-IT" sz="2800" dirty="0" smtClean="0">
                <a:latin typeface="Andalus" panose="02020603050405020304" pitchFamily="18" charset="-78"/>
                <a:cs typeface="Andalus" panose="02020603050405020304" pitchFamily="18" charset="-78"/>
              </a:rPr>
              <a:t>affidamento dell’incarico, viene </a:t>
            </a:r>
            <a:r>
              <a:rPr lang="it-IT" sz="2800" dirty="0">
                <a:latin typeface="Andalus" panose="02020603050405020304" pitchFamily="18" charset="-78"/>
                <a:cs typeface="Andalus" panose="02020603050405020304" pitchFamily="18" charset="-78"/>
              </a:rPr>
              <a:t>inviata alle parti (da intendersi </a:t>
            </a:r>
            <a:r>
              <a:rPr lang="it-IT" sz="2800" dirty="0" smtClean="0">
                <a:latin typeface="Andalus" panose="02020603050405020304" pitchFamily="18" charset="-78"/>
                <a:cs typeface="Andalus" panose="02020603050405020304" pitchFamily="18" charset="-78"/>
              </a:rPr>
              <a:t>i legali </a:t>
            </a:r>
            <a:r>
              <a:rPr lang="it-IT" sz="2800" dirty="0">
                <a:latin typeface="Andalus" panose="02020603050405020304" pitchFamily="18" charset="-78"/>
                <a:cs typeface="Andalus" panose="02020603050405020304" pitchFamily="18" charset="-78"/>
              </a:rPr>
              <a:t>che rappresentano le parti e </a:t>
            </a:r>
            <a:r>
              <a:rPr lang="it-IT" sz="2800" dirty="0" smtClean="0">
                <a:latin typeface="Andalus" panose="02020603050405020304" pitchFamily="18" charset="-78"/>
                <a:cs typeface="Andalus" panose="02020603050405020304" pitchFamily="18" charset="-78"/>
              </a:rPr>
              <a:t>presso i </a:t>
            </a:r>
            <a:r>
              <a:rPr lang="it-IT" sz="2800" dirty="0">
                <a:latin typeface="Andalus" panose="02020603050405020304" pitchFamily="18" charset="-78"/>
                <a:cs typeface="Andalus" panose="02020603050405020304" pitchFamily="18" charset="-78"/>
              </a:rPr>
              <a:t>quali le stesse hanno eletto domicilio);</a:t>
            </a:r>
          </a:p>
        </p:txBody>
      </p:sp>
      <p:sp>
        <p:nvSpPr>
          <p:cNvPr id="5" name="Rettangolo 4"/>
          <p:cNvSpPr/>
          <p:nvPr/>
        </p:nvSpPr>
        <p:spPr>
          <a:xfrm>
            <a:off x="323528"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046765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1187129" y="1124744"/>
            <a:ext cx="6841255"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endParaRPr lang="it-IT" altLang="it-IT" dirty="0" smtClean="0">
              <a:latin typeface="Arial Black" pitchFamily="34" charset="0"/>
            </a:endParaRPr>
          </a:p>
          <a:p>
            <a:pPr algn="just" eaLnBrk="1" hangingPunct="1"/>
            <a:r>
              <a:rPr lang="it-IT" altLang="it-IT" sz="2400" dirty="0" smtClean="0">
                <a:latin typeface="Andalus" panose="02020603050405020304" pitchFamily="18" charset="-78"/>
                <a:cs typeface="Andalus" panose="02020603050405020304" pitchFamily="18" charset="-78"/>
              </a:rPr>
              <a:t>Artt</a:t>
            </a:r>
            <a:r>
              <a:rPr lang="it-IT" altLang="it-IT" sz="2400" dirty="0">
                <a:latin typeface="Andalus" panose="02020603050405020304" pitchFamily="18" charset="-78"/>
                <a:cs typeface="Andalus" panose="02020603050405020304" pitchFamily="18" charset="-78"/>
              </a:rPr>
              <a:t>. 191 e 194 </a:t>
            </a:r>
            <a:r>
              <a:rPr lang="it-IT" altLang="it-IT" sz="2400" dirty="0" err="1">
                <a:latin typeface="Andalus" panose="02020603050405020304" pitchFamily="18" charset="-78"/>
                <a:cs typeface="Andalus" panose="02020603050405020304" pitchFamily="18" charset="-78"/>
              </a:rPr>
              <a:t>c.p.c</a:t>
            </a:r>
            <a:r>
              <a:rPr lang="it-IT" altLang="it-IT" sz="2400" dirty="0" err="1" smtClean="0">
                <a:latin typeface="Andalus" panose="02020603050405020304" pitchFamily="18" charset="-78"/>
                <a:cs typeface="Andalus" panose="02020603050405020304" pitchFamily="18" charset="-78"/>
              </a:rPr>
              <a:t>.</a:t>
            </a:r>
            <a:r>
              <a:rPr lang="it-IT" altLang="it-IT" sz="2400" dirty="0">
                <a:latin typeface="Andalus" panose="02020603050405020304" pitchFamily="18" charset="-78"/>
                <a:cs typeface="Andalus" panose="02020603050405020304" pitchFamily="18" charset="-78"/>
              </a:rPr>
              <a:t> </a:t>
            </a:r>
            <a:endParaRPr lang="it-IT" altLang="it-IT" sz="2400" dirty="0" smtClean="0">
              <a:latin typeface="Andalus" panose="02020603050405020304" pitchFamily="18" charset="-78"/>
              <a:cs typeface="Andalus" panose="02020603050405020304" pitchFamily="18" charset="-78"/>
            </a:endParaRPr>
          </a:p>
          <a:p>
            <a:pPr algn="just" eaLnBrk="1" hangingPunct="1"/>
            <a:endParaRPr lang="it-IT" altLang="it-IT" sz="2400" dirty="0">
              <a:latin typeface="Andalus" panose="02020603050405020304" pitchFamily="18" charset="-78"/>
              <a:cs typeface="Andalus" panose="02020603050405020304" pitchFamily="18" charset="-78"/>
            </a:endParaRPr>
          </a:p>
          <a:p>
            <a:pPr algn="just" eaLnBrk="1" hangingPunct="1"/>
            <a:r>
              <a:rPr lang="it-IT" altLang="it-IT" sz="2400" dirty="0" smtClean="0">
                <a:latin typeface="Andalus" panose="02020603050405020304" pitchFamily="18" charset="-78"/>
                <a:cs typeface="Andalus" panose="02020603050405020304" pitchFamily="18" charset="-78"/>
              </a:rPr>
              <a:t>Quando </a:t>
            </a:r>
            <a:r>
              <a:rPr lang="it-IT" altLang="it-IT" sz="2400" dirty="0">
                <a:latin typeface="Andalus" panose="02020603050405020304" pitchFamily="18" charset="-78"/>
                <a:cs typeface="Andalus" panose="02020603050405020304" pitchFamily="18" charset="-78"/>
              </a:rPr>
              <a:t>il Giudice intende avvalersi della collaborazione del Consulente tecnico d’ufficio, provvede lui stesso alla sua nomina.</a:t>
            </a:r>
          </a:p>
          <a:p>
            <a:pPr algn="just" eaLnBrk="1" hangingPunct="1"/>
            <a:endParaRPr lang="it-IT" altLang="it-IT" sz="2400" dirty="0" smtClean="0">
              <a:latin typeface="Andalus" panose="02020603050405020304" pitchFamily="18" charset="-78"/>
              <a:cs typeface="Andalus" panose="02020603050405020304" pitchFamily="18" charset="-78"/>
            </a:endParaRPr>
          </a:p>
          <a:p>
            <a:pPr algn="just" eaLnBrk="1" hangingPunct="1"/>
            <a:r>
              <a:rPr lang="it-IT" altLang="it-IT" sz="2400" dirty="0" smtClean="0">
                <a:latin typeface="Andalus" panose="02020603050405020304" pitchFamily="18" charset="-78"/>
                <a:cs typeface="Andalus" panose="02020603050405020304" pitchFamily="18" charset="-78"/>
              </a:rPr>
              <a:t> </a:t>
            </a:r>
            <a:r>
              <a:rPr lang="it-IT" altLang="it-IT" sz="2400" dirty="0">
                <a:latin typeface="Andalus" panose="02020603050405020304" pitchFamily="18" charset="-78"/>
                <a:cs typeface="Andalus" panose="02020603050405020304" pitchFamily="18" charset="-78"/>
              </a:rPr>
              <a:t>Il Giudice istruttore procede quindi ad un’apposita ordinanza (ordinanza di nomina), fissando l’udienza nella quale il consulente tecnico </a:t>
            </a:r>
            <a:r>
              <a:rPr lang="it-IT" altLang="it-IT" sz="2400" dirty="0" err="1">
                <a:latin typeface="Andalus" panose="02020603050405020304" pitchFamily="18" charset="-78"/>
                <a:cs typeface="Andalus" panose="02020603050405020304" pitchFamily="18" charset="-78"/>
              </a:rPr>
              <a:t>dovra’</a:t>
            </a:r>
            <a:r>
              <a:rPr lang="it-IT" altLang="it-IT" sz="2400" dirty="0">
                <a:latin typeface="Andalus" panose="02020603050405020304" pitchFamily="18" charset="-78"/>
                <a:cs typeface="Andalus" panose="02020603050405020304" pitchFamily="18" charset="-78"/>
              </a:rPr>
              <a:t> </a:t>
            </a:r>
            <a:r>
              <a:rPr lang="it-IT" altLang="it-IT" sz="2400" dirty="0" smtClean="0">
                <a:latin typeface="Andalus" panose="02020603050405020304" pitchFamily="18" charset="-78"/>
                <a:cs typeface="Andalus" panose="02020603050405020304" pitchFamily="18" charset="-78"/>
              </a:rPr>
              <a:t>comparire</a:t>
            </a:r>
            <a:endParaRPr lang="it-IT" altLang="it-IT" sz="2400" dirty="0">
              <a:latin typeface="Andalus" panose="02020603050405020304" pitchFamily="18" charset="-78"/>
              <a:cs typeface="Andalus" panose="02020603050405020304" pitchFamily="18" charset="-78"/>
            </a:endParaRPr>
          </a:p>
        </p:txBody>
      </p:sp>
      <p:sp>
        <p:nvSpPr>
          <p:cNvPr id="7172"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
        <p:nvSpPr>
          <p:cNvPr id="7173" name="CasellaDiTesto 7"/>
          <p:cNvSpPr txBox="1">
            <a:spLocks noChangeArrowheads="1"/>
          </p:cNvSpPr>
          <p:nvPr/>
        </p:nvSpPr>
        <p:spPr bwMode="auto">
          <a:xfrm>
            <a:off x="684609" y="460675"/>
            <a:ext cx="7343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dirty="0">
                <a:solidFill>
                  <a:srgbClr val="002060"/>
                </a:solidFill>
                <a:latin typeface="Arial Black" pitchFamily="34" charset="0"/>
              </a:rPr>
              <a:t>Nomina e formulazione dei quesiti</a:t>
            </a:r>
          </a:p>
        </p:txBody>
      </p:sp>
    </p:spTree>
    <p:extLst>
      <p:ext uri="{BB962C8B-B14F-4D97-AF65-F5344CB8AC3E}">
        <p14:creationId xmlns:p14="http://schemas.microsoft.com/office/powerpoint/2010/main" val="24350844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611560" y="732760"/>
            <a:ext cx="7992888" cy="3416320"/>
          </a:xfrm>
          <a:prstGeom prst="rect">
            <a:avLst/>
          </a:prstGeom>
        </p:spPr>
        <p:txBody>
          <a:bodyPr wrap="square">
            <a:spAutoFit/>
          </a:bodyPr>
          <a:lstStyle/>
          <a:p>
            <a:r>
              <a:rPr lang="it-IT" sz="2400" b="1" dirty="0">
                <a:latin typeface="Andalus" panose="02020603050405020304" pitchFamily="18" charset="-78"/>
                <a:cs typeface="Andalus" panose="02020603050405020304" pitchFamily="18" charset="-78"/>
              </a:rPr>
              <a:t>2. </a:t>
            </a:r>
            <a:r>
              <a:rPr lang="it-IT" sz="2400" dirty="0">
                <a:latin typeface="Andalus" panose="02020603050405020304" pitchFamily="18" charset="-78"/>
                <a:cs typeface="Andalus" panose="02020603050405020304" pitchFamily="18" charset="-78"/>
              </a:rPr>
              <a:t>le parti (evidentemente a mezzo </a:t>
            </a:r>
            <a:r>
              <a:rPr lang="it-IT" sz="2400" dirty="0" smtClean="0">
                <a:latin typeface="Andalus" panose="02020603050405020304" pitchFamily="18" charset="-78"/>
                <a:cs typeface="Andalus" panose="02020603050405020304" pitchFamily="18" charset="-78"/>
              </a:rPr>
              <a:t>del consulente </a:t>
            </a:r>
            <a:r>
              <a:rPr lang="it-IT" sz="2400" dirty="0">
                <a:latin typeface="Andalus" panose="02020603050405020304" pitchFamily="18" charset="-78"/>
                <a:cs typeface="Andalus" panose="02020603050405020304" pitchFamily="18" charset="-78"/>
              </a:rPr>
              <a:t>e, ove non nominato, </a:t>
            </a:r>
            <a:r>
              <a:rPr lang="it-IT" sz="2400" dirty="0" smtClean="0">
                <a:latin typeface="Andalus" panose="02020603050405020304" pitchFamily="18" charset="-78"/>
                <a:cs typeface="Andalus" panose="02020603050405020304" pitchFamily="18" charset="-78"/>
              </a:rPr>
              <a:t>del difensore</a:t>
            </a:r>
            <a:r>
              <a:rPr lang="it-IT" sz="2400" dirty="0">
                <a:latin typeface="Andalus" panose="02020603050405020304" pitchFamily="18" charset="-78"/>
                <a:cs typeface="Andalus" panose="02020603050405020304" pitchFamily="18" charset="-78"/>
              </a:rPr>
              <a:t>)</a:t>
            </a:r>
          </a:p>
          <a:p>
            <a:r>
              <a:rPr lang="it-IT" sz="2400" dirty="0">
                <a:latin typeface="Andalus" panose="02020603050405020304" pitchFamily="18" charset="-78"/>
                <a:cs typeface="Andalus" panose="02020603050405020304" pitchFamily="18" charset="-78"/>
              </a:rPr>
              <a:t>nell’ulteriore termine fissato </a:t>
            </a:r>
            <a:r>
              <a:rPr lang="it-IT" sz="2400" dirty="0" smtClean="0">
                <a:latin typeface="Andalus" panose="02020603050405020304" pitchFamily="18" charset="-78"/>
                <a:cs typeface="Andalus" panose="02020603050405020304" pitchFamily="18" charset="-78"/>
              </a:rPr>
              <a:t>dal giudice </a:t>
            </a:r>
            <a:r>
              <a:rPr lang="it-IT" sz="2400" dirty="0">
                <a:latin typeface="Andalus" panose="02020603050405020304" pitchFamily="18" charset="-78"/>
                <a:cs typeface="Andalus" panose="02020603050405020304" pitchFamily="18" charset="-78"/>
              </a:rPr>
              <a:t>nella citata ordinanza, </a:t>
            </a:r>
            <a:r>
              <a:rPr lang="it-IT" sz="2400" dirty="0" smtClean="0">
                <a:latin typeface="Andalus" panose="02020603050405020304" pitchFamily="18" charset="-78"/>
                <a:cs typeface="Andalus" panose="02020603050405020304" pitchFamily="18" charset="-78"/>
              </a:rPr>
              <a:t>trasmettono al consulente </a:t>
            </a:r>
            <a:r>
              <a:rPr lang="it-IT" sz="2400" dirty="0">
                <a:latin typeface="Andalus" panose="02020603050405020304" pitchFamily="18" charset="-78"/>
                <a:cs typeface="Andalus" panose="02020603050405020304" pitchFamily="18" charset="-78"/>
              </a:rPr>
              <a:t>le </a:t>
            </a:r>
            <a:r>
              <a:rPr lang="it-IT" sz="2400" dirty="0" smtClean="0">
                <a:latin typeface="Andalus" panose="02020603050405020304" pitchFamily="18" charset="-78"/>
                <a:cs typeface="Andalus" panose="02020603050405020304" pitchFamily="18" charset="-78"/>
              </a:rPr>
              <a:t>proprie osservazioni</a:t>
            </a:r>
            <a:r>
              <a:rPr lang="it-IT" sz="2400" dirty="0">
                <a:latin typeface="Andalus" panose="02020603050405020304" pitchFamily="18" charset="-78"/>
                <a:cs typeface="Andalus" panose="02020603050405020304" pitchFamily="18" charset="-78"/>
              </a:rPr>
              <a:t> </a:t>
            </a:r>
            <a:r>
              <a:rPr lang="it-IT" sz="2400" dirty="0" smtClean="0">
                <a:latin typeface="Andalus" panose="02020603050405020304" pitchFamily="18" charset="-78"/>
                <a:cs typeface="Andalus" panose="02020603050405020304" pitchFamily="18" charset="-78"/>
              </a:rPr>
              <a:t>sulla </a:t>
            </a:r>
            <a:r>
              <a:rPr lang="it-IT" sz="2400" dirty="0">
                <a:latin typeface="Andalus" panose="02020603050405020304" pitchFamily="18" charset="-78"/>
                <a:cs typeface="Andalus" panose="02020603050405020304" pitchFamily="18" charset="-78"/>
              </a:rPr>
              <a:t>relazione </a:t>
            </a:r>
            <a:r>
              <a:rPr lang="it-IT" sz="2400" dirty="0" smtClean="0">
                <a:latin typeface="Andalus" panose="02020603050405020304" pitchFamily="18" charset="-78"/>
                <a:cs typeface="Andalus" panose="02020603050405020304" pitchFamily="18" charset="-78"/>
              </a:rPr>
              <a:t>peritale</a:t>
            </a:r>
          </a:p>
          <a:p>
            <a:endParaRPr lang="it-IT" sz="2400" dirty="0">
              <a:latin typeface="Andalus" panose="02020603050405020304" pitchFamily="18" charset="-78"/>
              <a:cs typeface="Andalus" panose="02020603050405020304" pitchFamily="18" charset="-78"/>
            </a:endParaRPr>
          </a:p>
          <a:p>
            <a:r>
              <a:rPr lang="it-IT" sz="2400" dirty="0" smtClean="0">
                <a:latin typeface="Andalus" panose="02020603050405020304" pitchFamily="18" charset="-78"/>
                <a:cs typeface="Andalus" panose="02020603050405020304" pitchFamily="18" charset="-78"/>
              </a:rPr>
              <a:t>Per </a:t>
            </a:r>
            <a:r>
              <a:rPr lang="it-IT" sz="2400" dirty="0">
                <a:latin typeface="Andalus" panose="02020603050405020304" pitchFamily="18" charset="-78"/>
                <a:cs typeface="Andalus" panose="02020603050405020304" pitchFamily="18" charset="-78"/>
              </a:rPr>
              <a:t>il </a:t>
            </a:r>
            <a:r>
              <a:rPr lang="it-IT" sz="2400" dirty="0" smtClean="0">
                <a:latin typeface="Andalus" panose="02020603050405020304" pitchFamily="18" charset="-78"/>
                <a:cs typeface="Andalus" panose="02020603050405020304" pitchFamily="18" charset="-78"/>
              </a:rPr>
              <a:t>principio del </a:t>
            </a:r>
            <a:r>
              <a:rPr lang="it-IT" sz="2400" dirty="0">
                <a:latin typeface="Andalus" panose="02020603050405020304" pitchFamily="18" charset="-78"/>
                <a:cs typeface="Andalus" panose="02020603050405020304" pitchFamily="18" charset="-78"/>
              </a:rPr>
              <a:t>contraddittorio è bene ricordare </a:t>
            </a:r>
            <a:r>
              <a:rPr lang="it-IT" sz="2400" dirty="0" smtClean="0">
                <a:latin typeface="Andalus" panose="02020603050405020304" pitchFamily="18" charset="-78"/>
                <a:cs typeface="Andalus" panose="02020603050405020304" pitchFamily="18" charset="-78"/>
              </a:rPr>
              <a:t>che le dette osservazioni </a:t>
            </a:r>
            <a:r>
              <a:rPr lang="it-IT" sz="2400" dirty="0">
                <a:latin typeface="Andalus" panose="02020603050405020304" pitchFamily="18" charset="-78"/>
                <a:cs typeface="Andalus" panose="02020603050405020304" pitchFamily="18" charset="-78"/>
              </a:rPr>
              <a:t>debbono </a:t>
            </a:r>
            <a:r>
              <a:rPr lang="it-IT" sz="2400" dirty="0" smtClean="0">
                <a:latin typeface="Andalus" panose="02020603050405020304" pitchFamily="18" charset="-78"/>
                <a:cs typeface="Andalus" panose="02020603050405020304" pitchFamily="18" charset="-78"/>
              </a:rPr>
              <a:t>essere scambiate </a:t>
            </a:r>
            <a:r>
              <a:rPr lang="it-IT" sz="2400" dirty="0">
                <a:latin typeface="Andalus" panose="02020603050405020304" pitchFamily="18" charset="-78"/>
                <a:cs typeface="Andalus" panose="02020603050405020304" pitchFamily="18" charset="-78"/>
              </a:rPr>
              <a:t>tra i difensori delle parti;</a:t>
            </a:r>
          </a:p>
        </p:txBody>
      </p:sp>
      <p:sp>
        <p:nvSpPr>
          <p:cNvPr id="5" name="Rettangolo 4"/>
          <p:cNvSpPr/>
          <p:nvPr/>
        </p:nvSpPr>
        <p:spPr>
          <a:xfrm>
            <a:off x="323528"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42276118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751809" y="1340768"/>
            <a:ext cx="7336226" cy="3539430"/>
          </a:xfrm>
          <a:prstGeom prst="rect">
            <a:avLst/>
          </a:prstGeom>
        </p:spPr>
        <p:txBody>
          <a:bodyPr wrap="square">
            <a:spAutoFit/>
          </a:bodyPr>
          <a:lstStyle/>
          <a:p>
            <a:pPr algn="just"/>
            <a:r>
              <a:rPr lang="it-IT" sz="2800" dirty="0" smtClean="0">
                <a:latin typeface="Andalus" panose="02020603050405020304" pitchFamily="18" charset="-78"/>
                <a:cs typeface="Andalus" panose="02020603050405020304" pitchFamily="18" charset="-78"/>
              </a:rPr>
              <a:t>nell’ulteriore </a:t>
            </a:r>
            <a:r>
              <a:rPr lang="it-IT" sz="2800" dirty="0">
                <a:latin typeface="Andalus" panose="02020603050405020304" pitchFamily="18" charset="-78"/>
                <a:cs typeface="Andalus" panose="02020603050405020304" pitchFamily="18" charset="-78"/>
              </a:rPr>
              <a:t>termine assegnato </a:t>
            </a:r>
            <a:r>
              <a:rPr lang="it-IT" sz="2800" dirty="0" smtClean="0">
                <a:latin typeface="Andalus" panose="02020603050405020304" pitchFamily="18" charset="-78"/>
                <a:cs typeface="Andalus" panose="02020603050405020304" pitchFamily="18" charset="-78"/>
              </a:rPr>
              <a:t>dal giudice </a:t>
            </a:r>
            <a:r>
              <a:rPr lang="it-IT" sz="2800" dirty="0">
                <a:latin typeface="Andalus" panose="02020603050405020304" pitchFamily="18" charset="-78"/>
                <a:cs typeface="Andalus" panose="02020603050405020304" pitchFamily="18" charset="-78"/>
              </a:rPr>
              <a:t>il consulente completa la </a:t>
            </a:r>
            <a:r>
              <a:rPr lang="it-IT" sz="2800" dirty="0" smtClean="0">
                <a:latin typeface="Andalus" panose="02020603050405020304" pitchFamily="18" charset="-78"/>
                <a:cs typeface="Andalus" panose="02020603050405020304" pitchFamily="18" charset="-78"/>
              </a:rPr>
              <a:t>propria relazione </a:t>
            </a:r>
            <a:r>
              <a:rPr lang="it-IT" sz="2800" dirty="0">
                <a:latin typeface="Andalus" panose="02020603050405020304" pitchFamily="18" charset="-78"/>
                <a:cs typeface="Andalus" panose="02020603050405020304" pitchFamily="18" charset="-78"/>
              </a:rPr>
              <a:t>tenendo conto, quindi </a:t>
            </a:r>
            <a:r>
              <a:rPr lang="it-IT" sz="2800" dirty="0" smtClean="0">
                <a:latin typeface="Andalus" panose="02020603050405020304" pitchFamily="18" charset="-78"/>
                <a:cs typeface="Andalus" panose="02020603050405020304" pitchFamily="18" charset="-78"/>
              </a:rPr>
              <a:t>accogliendole o </a:t>
            </a:r>
            <a:r>
              <a:rPr lang="it-IT" sz="2800" dirty="0">
                <a:latin typeface="Andalus" panose="02020603050405020304" pitchFamily="18" charset="-78"/>
                <a:cs typeface="Andalus" panose="02020603050405020304" pitchFamily="18" charset="-78"/>
              </a:rPr>
              <a:t>respingendole </a:t>
            </a:r>
            <a:r>
              <a:rPr lang="it-IT" sz="2800" dirty="0" smtClean="0">
                <a:latin typeface="Andalus" panose="02020603050405020304" pitchFamily="18" charset="-78"/>
                <a:cs typeface="Andalus" panose="02020603050405020304" pitchFamily="18" charset="-78"/>
              </a:rPr>
              <a:t>motivatamente, delle </a:t>
            </a:r>
            <a:r>
              <a:rPr lang="it-IT" sz="2800" dirty="0">
                <a:latin typeface="Andalus" panose="02020603050405020304" pitchFamily="18" charset="-78"/>
                <a:cs typeface="Andalus" panose="02020603050405020304" pitchFamily="18" charset="-78"/>
              </a:rPr>
              <a:t>deduzioni proposte dalle parti.</a:t>
            </a:r>
          </a:p>
          <a:p>
            <a:pPr algn="just"/>
            <a:r>
              <a:rPr lang="it-IT" sz="2800" dirty="0">
                <a:latin typeface="Andalus" panose="02020603050405020304" pitchFamily="18" charset="-78"/>
                <a:cs typeface="Andalus" panose="02020603050405020304" pitchFamily="18" charset="-78"/>
              </a:rPr>
              <a:t>La relazione peritale deve essere poi </a:t>
            </a:r>
            <a:r>
              <a:rPr lang="it-IT" sz="2800" dirty="0" smtClean="0">
                <a:latin typeface="Andalus" panose="02020603050405020304" pitchFamily="18" charset="-78"/>
                <a:cs typeface="Andalus" panose="02020603050405020304" pitchFamily="18" charset="-78"/>
              </a:rPr>
              <a:t>depositata in </a:t>
            </a:r>
            <a:r>
              <a:rPr lang="it-IT" sz="2800" dirty="0">
                <a:latin typeface="Andalus" panose="02020603050405020304" pitchFamily="18" charset="-78"/>
                <a:cs typeface="Andalus" panose="02020603050405020304" pitchFamily="18" charset="-78"/>
              </a:rPr>
              <a:t>cancelleria con allegate le </a:t>
            </a:r>
            <a:r>
              <a:rPr lang="it-IT" sz="2800" dirty="0" smtClean="0">
                <a:latin typeface="Andalus" panose="02020603050405020304" pitchFamily="18" charset="-78"/>
                <a:cs typeface="Andalus" panose="02020603050405020304" pitchFamily="18" charset="-78"/>
              </a:rPr>
              <a:t>osservazioni delle </a:t>
            </a:r>
            <a:r>
              <a:rPr lang="it-IT" sz="2800" dirty="0">
                <a:latin typeface="Andalus" panose="02020603050405020304" pitchFamily="18" charset="-78"/>
                <a:cs typeface="Andalus" panose="02020603050405020304" pitchFamily="18" charset="-78"/>
              </a:rPr>
              <a:t>parti. </a:t>
            </a:r>
          </a:p>
        </p:txBody>
      </p:sp>
      <p:sp>
        <p:nvSpPr>
          <p:cNvPr id="5" name="Rettangolo 4"/>
          <p:cNvSpPr/>
          <p:nvPr/>
        </p:nvSpPr>
        <p:spPr>
          <a:xfrm>
            <a:off x="395536" y="5890179"/>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8709596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755576" y="1196752"/>
            <a:ext cx="7488832" cy="3108543"/>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Il detto termine è variabile e dipende fondamentalmente dall’urgenza con cui viene commesso l’incarico (ciò discende anche dal tipo di processo in cui la consulenza viene operata</a:t>
            </a:r>
            <a:r>
              <a:rPr lang="it-IT" sz="2800" dirty="0" smtClean="0">
                <a:latin typeface="Andalus" panose="02020603050405020304" pitchFamily="18" charset="-78"/>
                <a:cs typeface="Andalus" panose="02020603050405020304" pitchFamily="18" charset="-78"/>
              </a:rPr>
              <a:t>), dalle </a:t>
            </a:r>
            <a:r>
              <a:rPr lang="it-IT" sz="2800" dirty="0">
                <a:latin typeface="Andalus" panose="02020603050405020304" pitchFamily="18" charset="-78"/>
                <a:cs typeface="Andalus" panose="02020603050405020304" pitchFamily="18" charset="-78"/>
              </a:rPr>
              <a:t>diverse fasi istruttorie che dovranno seguire e dalla complessità delle indagini che dovrà compiere l’esperto.</a:t>
            </a:r>
          </a:p>
        </p:txBody>
      </p:sp>
      <p:sp>
        <p:nvSpPr>
          <p:cNvPr id="5" name="Rettangolo 4"/>
          <p:cNvSpPr/>
          <p:nvPr/>
        </p:nvSpPr>
        <p:spPr>
          <a:xfrm>
            <a:off x="467544"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5095882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711730" y="1268760"/>
            <a:ext cx="7704856" cy="3108543"/>
          </a:xfrm>
          <a:prstGeom prst="rect">
            <a:avLst/>
          </a:prstGeom>
        </p:spPr>
        <p:txBody>
          <a:bodyPr wrap="square">
            <a:spAutoFit/>
          </a:bodyPr>
          <a:lstStyle/>
          <a:p>
            <a:pPr algn="just"/>
            <a:r>
              <a:rPr lang="it-IT" sz="2800" dirty="0" smtClean="0">
                <a:latin typeface="Andalus" panose="02020603050405020304" pitchFamily="18" charset="-78"/>
                <a:cs typeface="Andalus" panose="02020603050405020304" pitchFamily="18" charset="-78"/>
              </a:rPr>
              <a:t>È da segnalare </a:t>
            </a:r>
            <a:r>
              <a:rPr lang="it-IT" sz="2800" dirty="0">
                <a:latin typeface="Andalus" panose="02020603050405020304" pitchFamily="18" charset="-78"/>
                <a:cs typeface="Andalus" panose="02020603050405020304" pitchFamily="18" charset="-78"/>
              </a:rPr>
              <a:t>che il termine di deposito </a:t>
            </a:r>
            <a:r>
              <a:rPr lang="it-IT" sz="2800" dirty="0" smtClean="0">
                <a:latin typeface="Andalus" panose="02020603050405020304" pitchFamily="18" charset="-78"/>
                <a:cs typeface="Andalus" panose="02020603050405020304" pitchFamily="18" charset="-78"/>
              </a:rPr>
              <a:t>è esclusivamente </a:t>
            </a:r>
            <a:r>
              <a:rPr lang="it-IT" sz="2800" dirty="0">
                <a:latin typeface="Andalus" panose="02020603050405020304" pitchFamily="18" charset="-78"/>
                <a:cs typeface="Andalus" panose="02020603050405020304" pitchFamily="18" charset="-78"/>
              </a:rPr>
              <a:t>ordinatorio e non </a:t>
            </a:r>
            <a:r>
              <a:rPr lang="it-IT" sz="2800" dirty="0" smtClean="0">
                <a:latin typeface="Andalus" panose="02020603050405020304" pitchFamily="18" charset="-78"/>
                <a:cs typeface="Andalus" panose="02020603050405020304" pitchFamily="18" charset="-78"/>
              </a:rPr>
              <a:t>perentorio non </a:t>
            </a:r>
            <a:r>
              <a:rPr lang="it-IT" sz="2800" dirty="0">
                <a:latin typeface="Andalus" panose="02020603050405020304" pitchFamily="18" charset="-78"/>
                <a:cs typeface="Andalus" panose="02020603050405020304" pitchFamily="18" charset="-78"/>
              </a:rPr>
              <a:t>avendo effetti sulla nullità </a:t>
            </a:r>
            <a:r>
              <a:rPr lang="it-IT" sz="2800" dirty="0" smtClean="0">
                <a:latin typeface="Andalus" panose="02020603050405020304" pitchFamily="18" charset="-78"/>
                <a:cs typeface="Andalus" panose="02020603050405020304" pitchFamily="18" charset="-78"/>
              </a:rPr>
              <a:t>della consulenza </a:t>
            </a:r>
            <a:r>
              <a:rPr lang="it-IT" sz="2800" dirty="0">
                <a:latin typeface="Andalus" panose="02020603050405020304" pitchFamily="18" charset="-78"/>
                <a:cs typeface="Andalus" panose="02020603050405020304" pitchFamily="18" charset="-78"/>
              </a:rPr>
              <a:t>tecnica ma, come vedremo </a:t>
            </a:r>
            <a:r>
              <a:rPr lang="it-IT" sz="2800" dirty="0" smtClean="0">
                <a:latin typeface="Andalus" panose="02020603050405020304" pitchFamily="18" charset="-78"/>
                <a:cs typeface="Andalus" panose="02020603050405020304" pitchFamily="18" charset="-78"/>
              </a:rPr>
              <a:t>– in </a:t>
            </a:r>
            <a:r>
              <a:rPr lang="it-IT" sz="2800" dirty="0">
                <a:latin typeface="Andalus" panose="02020603050405020304" pitchFamily="18" charset="-78"/>
                <a:cs typeface="Andalus" panose="02020603050405020304" pitchFamily="18" charset="-78"/>
              </a:rPr>
              <a:t>modo non meno poco simpatico – </a:t>
            </a:r>
            <a:r>
              <a:rPr lang="it-IT" sz="2800" dirty="0" smtClean="0">
                <a:latin typeface="Andalus" panose="02020603050405020304" pitchFamily="18" charset="-78"/>
                <a:cs typeface="Andalus" panose="02020603050405020304" pitchFamily="18" charset="-78"/>
              </a:rPr>
              <a:t>sul compenso </a:t>
            </a:r>
            <a:r>
              <a:rPr lang="it-IT" sz="2800" dirty="0">
                <a:latin typeface="Andalus" panose="02020603050405020304" pitchFamily="18" charset="-78"/>
                <a:cs typeface="Andalus" panose="02020603050405020304" pitchFamily="18" charset="-78"/>
              </a:rPr>
              <a:t>del consulente e può </a:t>
            </a:r>
            <a:r>
              <a:rPr lang="it-IT" sz="2800" dirty="0" smtClean="0">
                <a:latin typeface="Andalus" panose="02020603050405020304" pitchFamily="18" charset="-78"/>
                <a:cs typeface="Andalus" panose="02020603050405020304" pitchFamily="18" charset="-78"/>
              </a:rPr>
              <a:t>essere prorogato </a:t>
            </a:r>
            <a:r>
              <a:rPr lang="it-IT" sz="2800" dirty="0">
                <a:latin typeface="Andalus" panose="02020603050405020304" pitchFamily="18" charset="-78"/>
                <a:cs typeface="Andalus" panose="02020603050405020304" pitchFamily="18" charset="-78"/>
              </a:rPr>
              <a:t>dal consulente tecnico di </a:t>
            </a:r>
            <a:r>
              <a:rPr lang="it-IT" sz="2800" dirty="0" smtClean="0">
                <a:latin typeface="Andalus" panose="02020603050405020304" pitchFamily="18" charset="-78"/>
                <a:cs typeface="Andalus" panose="02020603050405020304" pitchFamily="18" charset="-78"/>
              </a:rPr>
              <a:t>ufficio, previa </a:t>
            </a:r>
            <a:r>
              <a:rPr lang="it-IT" sz="2800" dirty="0">
                <a:latin typeface="Andalus" panose="02020603050405020304" pitchFamily="18" charset="-78"/>
                <a:cs typeface="Andalus" panose="02020603050405020304" pitchFamily="18" charset="-78"/>
              </a:rPr>
              <a:t>richiesta autorizzata da </a:t>
            </a:r>
            <a:r>
              <a:rPr lang="it-IT" sz="2800" dirty="0" smtClean="0">
                <a:latin typeface="Andalus" panose="02020603050405020304" pitchFamily="18" charset="-78"/>
                <a:cs typeface="Andalus" panose="02020603050405020304" pitchFamily="18" charset="-78"/>
              </a:rPr>
              <a:t>parte del </a:t>
            </a:r>
            <a:r>
              <a:rPr lang="it-IT" sz="2800" dirty="0">
                <a:latin typeface="Andalus" panose="02020603050405020304" pitchFamily="18" charset="-78"/>
                <a:cs typeface="Andalus" panose="02020603050405020304" pitchFamily="18" charset="-78"/>
              </a:rPr>
              <a:t>giudice.</a:t>
            </a:r>
          </a:p>
        </p:txBody>
      </p:sp>
      <p:sp>
        <p:nvSpPr>
          <p:cNvPr id="5" name="Rettangolo 4"/>
          <p:cNvSpPr/>
          <p:nvPr/>
        </p:nvSpPr>
        <p:spPr>
          <a:xfrm>
            <a:off x="539552"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7099355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755576" y="908720"/>
            <a:ext cx="7632848" cy="3970318"/>
          </a:xfrm>
          <a:prstGeom prst="rect">
            <a:avLst/>
          </a:prstGeom>
        </p:spPr>
        <p:txBody>
          <a:bodyPr wrap="square">
            <a:spAutoFit/>
          </a:bodyPr>
          <a:lstStyle/>
          <a:p>
            <a:pPr algn="just"/>
            <a:r>
              <a:rPr lang="it-IT" sz="2800" dirty="0" smtClean="0">
                <a:latin typeface="Andalus" panose="02020603050405020304" pitchFamily="18" charset="-78"/>
                <a:cs typeface="Andalus" panose="02020603050405020304" pitchFamily="18" charset="-78"/>
              </a:rPr>
              <a:t>Il </a:t>
            </a:r>
            <a:r>
              <a:rPr lang="it-IT" sz="2800" dirty="0">
                <a:latin typeface="Andalus" panose="02020603050405020304" pitchFamily="18" charset="-78"/>
                <a:cs typeface="Andalus" panose="02020603050405020304" pitchFamily="18" charset="-78"/>
              </a:rPr>
              <a:t>termine di rinvio </a:t>
            </a:r>
            <a:r>
              <a:rPr lang="it-IT" sz="2800" dirty="0" smtClean="0">
                <a:latin typeface="Andalus" panose="02020603050405020304" pitchFamily="18" charset="-78"/>
                <a:cs typeface="Andalus" panose="02020603050405020304" pitchFamily="18" charset="-78"/>
              </a:rPr>
              <a:t>è fissato </a:t>
            </a:r>
            <a:r>
              <a:rPr lang="it-IT" sz="2800" dirty="0">
                <a:latin typeface="Andalus" panose="02020603050405020304" pitchFamily="18" charset="-78"/>
                <a:cs typeface="Andalus" panose="02020603050405020304" pitchFamily="18" charset="-78"/>
              </a:rPr>
              <a:t>unicamente dal giudice ed è la </a:t>
            </a:r>
            <a:r>
              <a:rPr lang="it-IT" sz="2800" dirty="0" smtClean="0">
                <a:latin typeface="Andalus" panose="02020603050405020304" pitchFamily="18" charset="-78"/>
                <a:cs typeface="Andalus" panose="02020603050405020304" pitchFamily="18" charset="-78"/>
              </a:rPr>
              <a:t>data nella </a:t>
            </a:r>
            <a:r>
              <a:rPr lang="it-IT" sz="2800" dirty="0">
                <a:latin typeface="Andalus" panose="02020603050405020304" pitchFamily="18" charset="-78"/>
                <a:cs typeface="Andalus" panose="02020603050405020304" pitchFamily="18" charset="-78"/>
              </a:rPr>
              <a:t>quale quello stesso procedimento </a:t>
            </a:r>
            <a:r>
              <a:rPr lang="it-IT" sz="2800" dirty="0" smtClean="0">
                <a:latin typeface="Andalus" panose="02020603050405020304" pitchFamily="18" charset="-78"/>
                <a:cs typeface="Andalus" panose="02020603050405020304" pitchFamily="18" charset="-78"/>
              </a:rPr>
              <a:t>avrà trattazione</a:t>
            </a:r>
            <a:r>
              <a:rPr lang="it-IT" sz="2800" dirty="0">
                <a:latin typeface="Andalus" panose="02020603050405020304" pitchFamily="18" charset="-78"/>
                <a:cs typeface="Andalus" panose="02020603050405020304" pitchFamily="18" charset="-78"/>
              </a:rPr>
              <a:t>. </a:t>
            </a:r>
            <a:endParaRPr lang="it-IT" sz="2800" dirty="0" smtClean="0">
              <a:latin typeface="Andalus" panose="02020603050405020304" pitchFamily="18" charset="-78"/>
              <a:cs typeface="Andalus" panose="02020603050405020304" pitchFamily="18" charset="-78"/>
            </a:endParaRPr>
          </a:p>
          <a:p>
            <a:pPr algn="just"/>
            <a:r>
              <a:rPr lang="it-IT" sz="2800" dirty="0" smtClean="0">
                <a:latin typeface="Andalus" panose="02020603050405020304" pitchFamily="18" charset="-78"/>
                <a:cs typeface="Andalus" panose="02020603050405020304" pitchFamily="18" charset="-78"/>
              </a:rPr>
              <a:t>Rappresenta </a:t>
            </a:r>
            <a:r>
              <a:rPr lang="it-IT" sz="2800" dirty="0">
                <a:latin typeface="Andalus" panose="02020603050405020304" pitchFamily="18" charset="-78"/>
                <a:cs typeface="Andalus" panose="02020603050405020304" pitchFamily="18" charset="-78"/>
              </a:rPr>
              <a:t>il termine entro </a:t>
            </a:r>
            <a:r>
              <a:rPr lang="it-IT" sz="2800" dirty="0" smtClean="0">
                <a:latin typeface="Andalus" panose="02020603050405020304" pitchFamily="18" charset="-78"/>
                <a:cs typeface="Andalus" panose="02020603050405020304" pitchFamily="18" charset="-78"/>
              </a:rPr>
              <a:t>il quale </a:t>
            </a:r>
            <a:r>
              <a:rPr lang="it-IT" sz="2800" dirty="0">
                <a:latin typeface="Andalus" panose="02020603050405020304" pitchFamily="18" charset="-78"/>
                <a:cs typeface="Andalus" panose="02020603050405020304" pitchFamily="18" charset="-78"/>
              </a:rPr>
              <a:t>le parti, attraverso i propri </a:t>
            </a:r>
            <a:r>
              <a:rPr lang="it-IT" sz="2800" dirty="0" smtClean="0">
                <a:latin typeface="Andalus" panose="02020603050405020304" pitchFamily="18" charset="-78"/>
                <a:cs typeface="Andalus" panose="02020603050405020304" pitchFamily="18" charset="-78"/>
              </a:rPr>
              <a:t>consulenti tecnici </a:t>
            </a:r>
            <a:r>
              <a:rPr lang="it-IT" sz="2800" dirty="0">
                <a:latin typeface="Andalus" panose="02020603050405020304" pitchFamily="18" charset="-78"/>
                <a:cs typeface="Andalus" panose="02020603050405020304" pitchFamily="18" charset="-78"/>
              </a:rPr>
              <a:t>e difensori, possono </a:t>
            </a:r>
            <a:r>
              <a:rPr lang="it-IT" sz="2800" dirty="0" smtClean="0">
                <a:latin typeface="Andalus" panose="02020603050405020304" pitchFamily="18" charset="-78"/>
                <a:cs typeface="Andalus" panose="02020603050405020304" pitchFamily="18" charset="-78"/>
              </a:rPr>
              <a:t>presentare osservazioni </a:t>
            </a:r>
            <a:r>
              <a:rPr lang="it-IT" sz="2800" dirty="0">
                <a:latin typeface="Andalus" panose="02020603050405020304" pitchFamily="18" charset="-78"/>
                <a:cs typeface="Andalus" panose="02020603050405020304" pitchFamily="18" charset="-78"/>
              </a:rPr>
              <a:t>critiche alla </a:t>
            </a:r>
            <a:r>
              <a:rPr lang="it-IT" sz="2800" dirty="0" smtClean="0">
                <a:latin typeface="Andalus" panose="02020603050405020304" pitchFamily="18" charset="-78"/>
                <a:cs typeface="Andalus" panose="02020603050405020304" pitchFamily="18" charset="-78"/>
              </a:rPr>
              <a:t>relazione dell’esperto</a:t>
            </a:r>
            <a:r>
              <a:rPr lang="it-IT" sz="2800" dirty="0">
                <a:latin typeface="Andalus" panose="02020603050405020304" pitchFamily="18" charset="-78"/>
                <a:cs typeface="Andalus" panose="02020603050405020304" pitchFamily="18" charset="-78"/>
              </a:rPr>
              <a:t> </a:t>
            </a:r>
            <a:r>
              <a:rPr lang="it-IT" sz="2800" dirty="0" smtClean="0">
                <a:latin typeface="Andalus" panose="02020603050405020304" pitchFamily="18" charset="-78"/>
                <a:cs typeface="Andalus" panose="02020603050405020304" pitchFamily="18" charset="-78"/>
              </a:rPr>
              <a:t>anche </a:t>
            </a:r>
            <a:r>
              <a:rPr lang="it-IT" sz="2800" dirty="0">
                <a:latin typeface="Andalus" panose="02020603050405020304" pitchFamily="18" charset="-78"/>
                <a:cs typeface="Andalus" panose="02020603050405020304" pitchFamily="18" charset="-78"/>
              </a:rPr>
              <a:t>se è oramai sempre più </a:t>
            </a:r>
            <a:r>
              <a:rPr lang="it-IT" sz="2800" dirty="0" smtClean="0">
                <a:latin typeface="Andalus" panose="02020603050405020304" pitchFamily="18" charset="-78"/>
                <a:cs typeface="Andalus" panose="02020603050405020304" pitchFamily="18" charset="-78"/>
              </a:rPr>
              <a:t>spesso invalsa </a:t>
            </a:r>
            <a:r>
              <a:rPr lang="it-IT" sz="2800" dirty="0">
                <a:latin typeface="Andalus" panose="02020603050405020304" pitchFamily="18" charset="-78"/>
                <a:cs typeface="Andalus" panose="02020603050405020304" pitchFamily="18" charset="-78"/>
              </a:rPr>
              <a:t>l’abitudine di chiedere </a:t>
            </a:r>
            <a:r>
              <a:rPr lang="it-IT" sz="2800" dirty="0" smtClean="0">
                <a:latin typeface="Andalus" panose="02020603050405020304" pitchFamily="18" charset="-78"/>
                <a:cs typeface="Andalus" panose="02020603050405020304" pitchFamily="18" charset="-78"/>
              </a:rPr>
              <a:t>ulteriore termine </a:t>
            </a:r>
            <a:r>
              <a:rPr lang="it-IT" sz="2800" dirty="0">
                <a:latin typeface="Andalus" panose="02020603050405020304" pitchFamily="18" charset="-78"/>
                <a:cs typeface="Andalus" panose="02020603050405020304" pitchFamily="18" charset="-78"/>
              </a:rPr>
              <a:t>per l’esame dell’elaborato peritale.</a:t>
            </a:r>
          </a:p>
        </p:txBody>
      </p:sp>
      <p:sp>
        <p:nvSpPr>
          <p:cNvPr id="5" name="Rettangolo 4"/>
          <p:cNvSpPr/>
          <p:nvPr/>
        </p:nvSpPr>
        <p:spPr>
          <a:xfrm>
            <a:off x="323528"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
        <p:nvSpPr>
          <p:cNvPr id="3" name="Rettangolo 2"/>
          <p:cNvSpPr/>
          <p:nvPr/>
        </p:nvSpPr>
        <p:spPr>
          <a:xfrm>
            <a:off x="2555776" y="260648"/>
            <a:ext cx="3960440" cy="584775"/>
          </a:xfrm>
          <a:prstGeom prst="rect">
            <a:avLst/>
          </a:prstGeom>
        </p:spPr>
        <p:txBody>
          <a:bodyPr wrap="square">
            <a:spAutoFit/>
          </a:bodyPr>
          <a:lstStyle/>
          <a:p>
            <a:r>
              <a:rPr lang="it-IT" sz="3200" b="1" dirty="0">
                <a:solidFill>
                  <a:srgbClr val="002060"/>
                </a:solidFill>
                <a:latin typeface="Andalus" panose="02020603050405020304" pitchFamily="18" charset="-78"/>
                <a:cs typeface="Andalus" panose="02020603050405020304" pitchFamily="18" charset="-78"/>
              </a:rPr>
              <a:t>Termine di </a:t>
            </a:r>
            <a:r>
              <a:rPr lang="it-IT" sz="3200" b="1" dirty="0" smtClean="0">
                <a:solidFill>
                  <a:srgbClr val="002060"/>
                </a:solidFill>
                <a:latin typeface="Andalus" panose="02020603050405020304" pitchFamily="18" charset="-78"/>
                <a:cs typeface="Andalus" panose="02020603050405020304" pitchFamily="18" charset="-78"/>
              </a:rPr>
              <a:t>rinvio </a:t>
            </a:r>
            <a:endParaRPr lang="it-IT" sz="3200" dirty="0">
              <a:solidFill>
                <a:srgbClr val="002060"/>
              </a:solidFill>
            </a:endParaRPr>
          </a:p>
        </p:txBody>
      </p:sp>
    </p:spTree>
    <p:extLst>
      <p:ext uri="{BB962C8B-B14F-4D97-AF65-F5344CB8AC3E}">
        <p14:creationId xmlns:p14="http://schemas.microsoft.com/office/powerpoint/2010/main" val="3496825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99592" y="404664"/>
            <a:ext cx="7416824" cy="548640"/>
          </a:xfrm>
        </p:spPr>
        <p:txBody>
          <a:bodyPr>
            <a:noAutofit/>
          </a:bodyPr>
          <a:lstStyle/>
          <a:p>
            <a:r>
              <a:rPr lang="it-IT" sz="2000" b="1" dirty="0">
                <a:solidFill>
                  <a:srgbClr val="002060"/>
                </a:solidFill>
                <a:latin typeface="Arial Black" panose="020B0A04020102020204" pitchFamily="34" charset="0"/>
              </a:rPr>
              <a:t>Autorizzazione al ritiro dei fascicoli</a:t>
            </a:r>
            <a:br>
              <a:rPr lang="it-IT" sz="2000" b="1" dirty="0">
                <a:solidFill>
                  <a:srgbClr val="002060"/>
                </a:solidFill>
                <a:latin typeface="Arial Black" panose="020B0A04020102020204" pitchFamily="34" charset="0"/>
              </a:rPr>
            </a:br>
            <a:r>
              <a:rPr lang="it-IT" sz="2000" b="1" dirty="0">
                <a:solidFill>
                  <a:srgbClr val="002060"/>
                </a:solidFill>
                <a:latin typeface="Arial Black" panose="020B0A04020102020204" pitchFamily="34" charset="0"/>
              </a:rPr>
              <a:t>delle parti</a:t>
            </a:r>
            <a:endParaRPr lang="it-IT" sz="2000" dirty="0">
              <a:solidFill>
                <a:srgbClr val="002060"/>
              </a:solidFill>
              <a:latin typeface="Arial Black" panose="020B0A04020102020204" pitchFamily="34" charset="0"/>
            </a:endParaRPr>
          </a:p>
        </p:txBody>
      </p:sp>
      <p:sp>
        <p:nvSpPr>
          <p:cNvPr id="4" name="Rettangolo 3"/>
          <p:cNvSpPr/>
          <p:nvPr/>
        </p:nvSpPr>
        <p:spPr>
          <a:xfrm>
            <a:off x="683568" y="1124744"/>
            <a:ext cx="7416824" cy="3970318"/>
          </a:xfrm>
          <a:prstGeom prst="rect">
            <a:avLst/>
          </a:prstGeom>
        </p:spPr>
        <p:txBody>
          <a:bodyPr wrap="square">
            <a:spAutoFit/>
          </a:bodyPr>
          <a:lstStyle/>
          <a:p>
            <a:pPr algn="just"/>
            <a:r>
              <a:rPr lang="it-IT" sz="2800" dirty="0" smtClean="0">
                <a:latin typeface="Andalus" panose="02020603050405020304" pitchFamily="18" charset="-78"/>
                <a:cs typeface="Andalus" panose="02020603050405020304" pitchFamily="18" charset="-78"/>
              </a:rPr>
              <a:t>Il </a:t>
            </a:r>
            <a:r>
              <a:rPr lang="it-IT" sz="2800" dirty="0">
                <a:latin typeface="Andalus" panose="02020603050405020304" pitchFamily="18" charset="-78"/>
                <a:cs typeface="Andalus" panose="02020603050405020304" pitchFamily="18" charset="-78"/>
              </a:rPr>
              <a:t>giudice, una volta </a:t>
            </a:r>
            <a:r>
              <a:rPr lang="it-IT" sz="2800" dirty="0" smtClean="0">
                <a:latin typeface="Andalus" panose="02020603050405020304" pitchFamily="18" charset="-78"/>
                <a:cs typeface="Andalus" panose="02020603050405020304" pitchFamily="18" charset="-78"/>
              </a:rPr>
              <a:t>completata l’udienza </a:t>
            </a:r>
            <a:r>
              <a:rPr lang="it-IT" sz="2800" dirty="0">
                <a:latin typeface="Andalus" panose="02020603050405020304" pitchFamily="18" charset="-78"/>
                <a:cs typeface="Andalus" panose="02020603050405020304" pitchFamily="18" charset="-78"/>
              </a:rPr>
              <a:t>di conferimento </a:t>
            </a:r>
            <a:r>
              <a:rPr lang="it-IT" sz="2800" dirty="0" smtClean="0">
                <a:latin typeface="Andalus" panose="02020603050405020304" pitchFamily="18" charset="-78"/>
                <a:cs typeface="Andalus" panose="02020603050405020304" pitchFamily="18" charset="-78"/>
              </a:rPr>
              <a:t>d’incarico e </a:t>
            </a:r>
            <a:r>
              <a:rPr lang="it-IT" sz="2800" dirty="0">
                <a:latin typeface="Andalus" panose="02020603050405020304" pitchFamily="18" charset="-78"/>
                <a:cs typeface="Andalus" panose="02020603050405020304" pitchFamily="18" charset="-78"/>
              </a:rPr>
              <a:t>in calce al verbale di udienza, autorizza </a:t>
            </a:r>
            <a:r>
              <a:rPr lang="it-IT" sz="2800" dirty="0" smtClean="0">
                <a:latin typeface="Andalus" panose="02020603050405020304" pitchFamily="18" charset="-78"/>
                <a:cs typeface="Andalus" panose="02020603050405020304" pitchFamily="18" charset="-78"/>
              </a:rPr>
              <a:t>il consulente </a:t>
            </a:r>
            <a:r>
              <a:rPr lang="it-IT" sz="2800" dirty="0">
                <a:latin typeface="Andalus" panose="02020603050405020304" pitchFamily="18" charset="-78"/>
                <a:cs typeface="Andalus" panose="02020603050405020304" pitchFamily="18" charset="-78"/>
              </a:rPr>
              <a:t>tecnico nominato a ritirare i </a:t>
            </a:r>
            <a:r>
              <a:rPr lang="it-IT" sz="2800" dirty="0" smtClean="0">
                <a:latin typeface="Andalus" panose="02020603050405020304" pitchFamily="18" charset="-78"/>
                <a:cs typeface="Andalus" panose="02020603050405020304" pitchFamily="18" charset="-78"/>
              </a:rPr>
              <a:t>fascicoli delle </a:t>
            </a:r>
            <a:r>
              <a:rPr lang="it-IT" sz="2800" dirty="0">
                <a:latin typeface="Andalus" panose="02020603050405020304" pitchFamily="18" charset="-78"/>
                <a:cs typeface="Andalus" panose="02020603050405020304" pitchFamily="18" charset="-78"/>
              </a:rPr>
              <a:t>parti conservato all’interno </a:t>
            </a:r>
            <a:r>
              <a:rPr lang="it-IT" sz="2800" dirty="0" smtClean="0">
                <a:latin typeface="Andalus" panose="02020603050405020304" pitchFamily="18" charset="-78"/>
                <a:cs typeface="Andalus" panose="02020603050405020304" pitchFamily="18" charset="-78"/>
              </a:rPr>
              <a:t>del fascicolo </a:t>
            </a:r>
            <a:r>
              <a:rPr lang="it-IT" sz="2800" dirty="0">
                <a:latin typeface="Andalus" panose="02020603050405020304" pitchFamily="18" charset="-78"/>
                <a:cs typeface="Andalus" panose="02020603050405020304" pitchFamily="18" charset="-78"/>
              </a:rPr>
              <a:t>di ufficio</a:t>
            </a:r>
            <a:r>
              <a:rPr lang="it-IT" sz="2800" dirty="0" smtClean="0">
                <a:latin typeface="Andalus" panose="02020603050405020304" pitchFamily="18" charset="-78"/>
                <a:cs typeface="Andalus" panose="02020603050405020304" pitchFamily="18" charset="-78"/>
              </a:rPr>
              <a:t>.</a:t>
            </a:r>
          </a:p>
          <a:p>
            <a:pPr algn="just"/>
            <a:r>
              <a:rPr lang="it-IT" sz="2800" dirty="0" smtClean="0">
                <a:latin typeface="Andalus" panose="02020603050405020304" pitchFamily="18" charset="-78"/>
                <a:cs typeface="Andalus" panose="02020603050405020304" pitchFamily="18" charset="-78"/>
              </a:rPr>
              <a:t>I </a:t>
            </a:r>
            <a:r>
              <a:rPr lang="it-IT" sz="2800" dirty="0">
                <a:latin typeface="Andalus" panose="02020603050405020304" pitchFamily="18" charset="-78"/>
                <a:cs typeface="Andalus" panose="02020603050405020304" pitchFamily="18" charset="-78"/>
              </a:rPr>
              <a:t>fascicoli sono un </a:t>
            </a:r>
            <a:r>
              <a:rPr lang="it-IT" sz="2800" dirty="0" smtClean="0">
                <a:latin typeface="Andalus" panose="02020603050405020304" pitchFamily="18" charset="-78"/>
                <a:cs typeface="Andalus" panose="02020603050405020304" pitchFamily="18" charset="-78"/>
              </a:rPr>
              <a:t>compendio documentale </a:t>
            </a:r>
            <a:r>
              <a:rPr lang="it-IT" sz="2800" dirty="0">
                <a:latin typeface="Andalus" panose="02020603050405020304" pitchFamily="18" charset="-78"/>
                <a:cs typeface="Andalus" panose="02020603050405020304" pitchFamily="18" charset="-78"/>
              </a:rPr>
              <a:t>che la parte, </a:t>
            </a:r>
            <a:r>
              <a:rPr lang="it-IT" sz="2800" dirty="0" smtClean="0">
                <a:latin typeface="Andalus" panose="02020603050405020304" pitchFamily="18" charset="-78"/>
                <a:cs typeface="Andalus" panose="02020603050405020304" pitchFamily="18" charset="-78"/>
              </a:rPr>
              <a:t>mediante il </a:t>
            </a:r>
            <a:r>
              <a:rPr lang="it-IT" sz="2800" dirty="0">
                <a:latin typeface="Andalus" panose="02020603050405020304" pitchFamily="18" charset="-78"/>
                <a:cs typeface="Andalus" panose="02020603050405020304" pitchFamily="18" charset="-78"/>
              </a:rPr>
              <a:t>difensore, deposita presso la </a:t>
            </a:r>
            <a:r>
              <a:rPr lang="it-IT" sz="2800" dirty="0" smtClean="0">
                <a:latin typeface="Andalus" panose="02020603050405020304" pitchFamily="18" charset="-78"/>
                <a:cs typeface="Andalus" panose="02020603050405020304" pitchFamily="18" charset="-78"/>
              </a:rPr>
              <a:t>cancelleria e </a:t>
            </a:r>
            <a:r>
              <a:rPr lang="it-IT" sz="2800" dirty="0">
                <a:latin typeface="Andalus" panose="02020603050405020304" pitchFamily="18" charset="-78"/>
                <a:cs typeface="Andalus" panose="02020603050405020304" pitchFamily="18" charset="-78"/>
              </a:rPr>
              <a:t>che, nel corso della procedura, </a:t>
            </a:r>
            <a:r>
              <a:rPr lang="it-IT" sz="2800" dirty="0" smtClean="0">
                <a:latin typeface="Andalus" panose="02020603050405020304" pitchFamily="18" charset="-78"/>
                <a:cs typeface="Andalus" panose="02020603050405020304" pitchFamily="18" charset="-78"/>
              </a:rPr>
              <a:t>integra con </a:t>
            </a:r>
            <a:r>
              <a:rPr lang="it-IT" sz="2800" dirty="0">
                <a:latin typeface="Andalus" panose="02020603050405020304" pitchFamily="18" charset="-78"/>
                <a:cs typeface="Andalus" panose="02020603050405020304" pitchFamily="18" charset="-78"/>
              </a:rPr>
              <a:t>documenti di varia </a:t>
            </a:r>
            <a:r>
              <a:rPr lang="it-IT" sz="2800" dirty="0" smtClean="0">
                <a:latin typeface="Andalus" panose="02020603050405020304" pitchFamily="18" charset="-78"/>
                <a:cs typeface="Andalus" panose="02020603050405020304" pitchFamily="18" charset="-78"/>
              </a:rPr>
              <a:t>natura</a:t>
            </a:r>
            <a:endParaRPr lang="it-IT" sz="2800" dirty="0">
              <a:latin typeface="Andalus" panose="02020603050405020304" pitchFamily="18" charset="-78"/>
              <a:cs typeface="Andalus" panose="02020603050405020304" pitchFamily="18" charset="-78"/>
            </a:endParaRPr>
          </a:p>
        </p:txBody>
      </p:sp>
      <p:sp>
        <p:nvSpPr>
          <p:cNvPr id="5" name="Rettangolo 4"/>
          <p:cNvSpPr/>
          <p:nvPr/>
        </p:nvSpPr>
        <p:spPr>
          <a:xfrm>
            <a:off x="467544" y="5902536"/>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8809345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299532" y="365760"/>
            <a:ext cx="7520940" cy="548640"/>
          </a:xfrm>
        </p:spPr>
        <p:txBody>
          <a:bodyPr>
            <a:normAutofit/>
          </a:bodyPr>
          <a:lstStyle/>
          <a:p>
            <a:r>
              <a:rPr lang="it-IT" sz="2800" dirty="0" smtClean="0">
                <a:solidFill>
                  <a:srgbClr val="002060"/>
                </a:solidFill>
                <a:latin typeface="Arial Black" panose="020B0A04020102020204" pitchFamily="34" charset="0"/>
              </a:rPr>
              <a:t>I fascicoli delle parti</a:t>
            </a:r>
            <a:endParaRPr lang="it-IT" sz="2800" dirty="0">
              <a:solidFill>
                <a:srgbClr val="002060"/>
              </a:solidFill>
              <a:latin typeface="Arial Black" panose="020B0A04020102020204" pitchFamily="34" charset="0"/>
            </a:endParaRPr>
          </a:p>
        </p:txBody>
      </p:sp>
      <p:sp>
        <p:nvSpPr>
          <p:cNvPr id="4" name="Rettangolo 3"/>
          <p:cNvSpPr/>
          <p:nvPr/>
        </p:nvSpPr>
        <p:spPr>
          <a:xfrm>
            <a:off x="764605" y="1124744"/>
            <a:ext cx="7488832" cy="3539430"/>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Nei fascicoli delle parti sono quindi </a:t>
            </a:r>
            <a:r>
              <a:rPr lang="it-IT" sz="2800" dirty="0" smtClean="0">
                <a:latin typeface="Andalus" panose="02020603050405020304" pitchFamily="18" charset="-78"/>
                <a:cs typeface="Andalus" panose="02020603050405020304" pitchFamily="18" charset="-78"/>
              </a:rPr>
              <a:t>depositati gli </a:t>
            </a:r>
            <a:r>
              <a:rPr lang="it-IT" sz="2800" dirty="0">
                <a:latin typeface="Andalus" panose="02020603050405020304" pitchFamily="18" charset="-78"/>
                <a:cs typeface="Andalus" panose="02020603050405020304" pitchFamily="18" charset="-78"/>
              </a:rPr>
              <a:t>atti giudiziari necessari </a:t>
            </a:r>
            <a:r>
              <a:rPr lang="it-IT" sz="2800" dirty="0" smtClean="0">
                <a:latin typeface="Andalus" panose="02020603050405020304" pitchFamily="18" charset="-78"/>
                <a:cs typeface="Andalus" panose="02020603050405020304" pitchFamily="18" charset="-78"/>
              </a:rPr>
              <a:t>all’istruzione del </a:t>
            </a:r>
            <a:r>
              <a:rPr lang="it-IT" sz="2800" dirty="0">
                <a:latin typeface="Andalus" panose="02020603050405020304" pitchFamily="18" charset="-78"/>
                <a:cs typeface="Andalus" panose="02020603050405020304" pitchFamily="18" charset="-78"/>
              </a:rPr>
              <a:t>procedimento come l’atto di </a:t>
            </a:r>
            <a:r>
              <a:rPr lang="it-IT" sz="2800" dirty="0" smtClean="0">
                <a:latin typeface="Andalus" panose="02020603050405020304" pitchFamily="18" charset="-78"/>
                <a:cs typeface="Andalus" panose="02020603050405020304" pitchFamily="18" charset="-78"/>
              </a:rPr>
              <a:t>citazione, l’atto </a:t>
            </a:r>
            <a:r>
              <a:rPr lang="it-IT" sz="2800" dirty="0">
                <a:latin typeface="Andalus" panose="02020603050405020304" pitchFamily="18" charset="-78"/>
                <a:cs typeface="Andalus" panose="02020603050405020304" pitchFamily="18" charset="-78"/>
              </a:rPr>
              <a:t>di comparsa di </a:t>
            </a:r>
            <a:r>
              <a:rPr lang="it-IT" sz="2800" dirty="0" smtClean="0">
                <a:latin typeface="Andalus" panose="02020603050405020304" pitchFamily="18" charset="-78"/>
                <a:cs typeface="Andalus" panose="02020603050405020304" pitchFamily="18" charset="-78"/>
              </a:rPr>
              <a:t>costituzione e </a:t>
            </a:r>
            <a:r>
              <a:rPr lang="it-IT" sz="2800" dirty="0">
                <a:latin typeface="Andalus" panose="02020603050405020304" pitchFamily="18" charset="-78"/>
                <a:cs typeface="Andalus" panose="02020603050405020304" pitchFamily="18" charset="-78"/>
              </a:rPr>
              <a:t>risposta, memorie e istanze, atti </a:t>
            </a:r>
            <a:r>
              <a:rPr lang="it-IT" sz="2800" dirty="0" smtClean="0">
                <a:latin typeface="Andalus" panose="02020603050405020304" pitchFamily="18" charset="-78"/>
                <a:cs typeface="Andalus" panose="02020603050405020304" pitchFamily="18" charset="-78"/>
              </a:rPr>
              <a:t>d’intimazione e </a:t>
            </a:r>
            <a:r>
              <a:rPr lang="it-IT" sz="2800" dirty="0">
                <a:latin typeface="Andalus" panose="02020603050405020304" pitchFamily="18" charset="-78"/>
                <a:cs typeface="Andalus" panose="02020603050405020304" pitchFamily="18" charset="-78"/>
              </a:rPr>
              <a:t>comparse conclusionali </a:t>
            </a:r>
            <a:r>
              <a:rPr lang="it-IT" sz="2800" dirty="0" smtClean="0">
                <a:latin typeface="Andalus" panose="02020603050405020304" pitchFamily="18" charset="-78"/>
                <a:cs typeface="Andalus" panose="02020603050405020304" pitchFamily="18" charset="-78"/>
              </a:rPr>
              <a:t>ma anche </a:t>
            </a:r>
            <a:r>
              <a:rPr lang="it-IT" sz="2800" dirty="0">
                <a:latin typeface="Andalus" panose="02020603050405020304" pitchFamily="18" charset="-78"/>
                <a:cs typeface="Andalus" panose="02020603050405020304" pitchFamily="18" charset="-78"/>
              </a:rPr>
              <a:t>documenti di carattere </a:t>
            </a:r>
            <a:r>
              <a:rPr lang="it-IT" sz="2800" dirty="0" smtClean="0">
                <a:latin typeface="Andalus" panose="02020603050405020304" pitchFamily="18" charset="-78"/>
                <a:cs typeface="Andalus" panose="02020603050405020304" pitchFamily="18" charset="-78"/>
              </a:rPr>
              <a:t>tecnico quali </a:t>
            </a:r>
            <a:r>
              <a:rPr lang="it-IT" sz="2800" dirty="0">
                <a:latin typeface="Andalus" panose="02020603050405020304" pitchFamily="18" charset="-78"/>
                <a:cs typeface="Andalus" panose="02020603050405020304" pitchFamily="18" charset="-78"/>
              </a:rPr>
              <a:t>per esempio memorie e perizie tecniche,</a:t>
            </a:r>
          </a:p>
        </p:txBody>
      </p:sp>
      <p:sp>
        <p:nvSpPr>
          <p:cNvPr id="5" name="Rettangolo 4"/>
          <p:cNvSpPr/>
          <p:nvPr/>
        </p:nvSpPr>
        <p:spPr>
          <a:xfrm>
            <a:off x="323528" y="5805264"/>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0177051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683568" y="404664"/>
            <a:ext cx="7599664" cy="4401205"/>
          </a:xfrm>
          <a:prstGeom prst="rect">
            <a:avLst/>
          </a:prstGeom>
        </p:spPr>
        <p:txBody>
          <a:bodyPr wrap="square">
            <a:spAutoFit/>
          </a:bodyPr>
          <a:lstStyle/>
          <a:p>
            <a:pPr algn="just"/>
            <a:r>
              <a:rPr lang="it-IT" sz="2800" dirty="0" smtClean="0">
                <a:latin typeface="Andalus" panose="02020603050405020304" pitchFamily="18" charset="-78"/>
                <a:cs typeface="Andalus" panose="02020603050405020304" pitchFamily="18" charset="-78"/>
              </a:rPr>
              <a:t>All’esperto</a:t>
            </a:r>
            <a:r>
              <a:rPr lang="it-IT" sz="2800" dirty="0">
                <a:latin typeface="Andalus" panose="02020603050405020304" pitchFamily="18" charset="-78"/>
                <a:cs typeface="Andalus" panose="02020603050405020304" pitchFamily="18" charset="-78"/>
              </a:rPr>
              <a:t> </a:t>
            </a:r>
            <a:r>
              <a:rPr lang="it-IT" sz="2800" dirty="0" smtClean="0">
                <a:latin typeface="Andalus" panose="02020603050405020304" pitchFamily="18" charset="-78"/>
                <a:cs typeface="Andalus" panose="02020603050405020304" pitchFamily="18" charset="-78"/>
              </a:rPr>
              <a:t>viene </a:t>
            </a:r>
            <a:r>
              <a:rPr lang="it-IT" sz="2800" dirty="0">
                <a:latin typeface="Andalus" panose="02020603050405020304" pitchFamily="18" charset="-78"/>
                <a:cs typeface="Andalus" panose="02020603050405020304" pitchFamily="18" charset="-78"/>
              </a:rPr>
              <a:t>assegnata solitamente una </a:t>
            </a:r>
            <a:r>
              <a:rPr lang="it-IT" sz="2800" dirty="0" smtClean="0">
                <a:latin typeface="Andalus" panose="02020603050405020304" pitchFamily="18" charset="-78"/>
                <a:cs typeface="Andalus" panose="02020603050405020304" pitchFamily="18" charset="-78"/>
              </a:rPr>
              <a:t>somma in </a:t>
            </a:r>
            <a:r>
              <a:rPr lang="it-IT" sz="2800" dirty="0">
                <a:latin typeface="Andalus" panose="02020603050405020304" pitchFamily="18" charset="-78"/>
                <a:cs typeface="Andalus" panose="02020603050405020304" pitchFamily="18" charset="-78"/>
              </a:rPr>
              <a:t>acconto delle proprie spettanze a </a:t>
            </a:r>
            <a:r>
              <a:rPr lang="it-IT" sz="2800" dirty="0" smtClean="0">
                <a:latin typeface="Andalus" panose="02020603050405020304" pitchFamily="18" charset="-78"/>
                <a:cs typeface="Andalus" panose="02020603050405020304" pitchFamily="18" charset="-78"/>
              </a:rPr>
              <a:t>titolo di </a:t>
            </a:r>
            <a:r>
              <a:rPr lang="it-IT" sz="2800" dirty="0">
                <a:latin typeface="Andalus" panose="02020603050405020304" pitchFamily="18" charset="-78"/>
                <a:cs typeface="Andalus" panose="02020603050405020304" pitchFamily="18" charset="-78"/>
              </a:rPr>
              <a:t>anticipazione sulle spese</a:t>
            </a:r>
            <a:r>
              <a:rPr lang="it-IT" sz="2800" dirty="0" smtClean="0">
                <a:latin typeface="Andalus" panose="02020603050405020304" pitchFamily="18" charset="-78"/>
                <a:cs typeface="Andalus" panose="02020603050405020304" pitchFamily="18" charset="-78"/>
              </a:rPr>
              <a:t>.</a:t>
            </a:r>
          </a:p>
          <a:p>
            <a:pPr algn="just"/>
            <a:r>
              <a:rPr lang="it-IT" sz="2800" dirty="0" smtClean="0">
                <a:latin typeface="Andalus" panose="02020603050405020304" pitchFamily="18" charset="-78"/>
                <a:cs typeface="Andalus" panose="02020603050405020304" pitchFamily="18" charset="-78"/>
              </a:rPr>
              <a:t>La disposizione di </a:t>
            </a:r>
            <a:r>
              <a:rPr lang="it-IT" sz="2800" dirty="0">
                <a:latin typeface="Andalus" panose="02020603050405020304" pitchFamily="18" charset="-78"/>
                <a:cs typeface="Andalus" panose="02020603050405020304" pitchFamily="18" charset="-78"/>
              </a:rPr>
              <a:t>un pagamento di natura </a:t>
            </a:r>
            <a:r>
              <a:rPr lang="it-IT" sz="2800" dirty="0" smtClean="0">
                <a:latin typeface="Andalus" panose="02020603050405020304" pitchFamily="18" charset="-78"/>
                <a:cs typeface="Andalus" panose="02020603050405020304" pitchFamily="18" charset="-78"/>
              </a:rPr>
              <a:t>anticipatoria presenta </a:t>
            </a:r>
            <a:r>
              <a:rPr lang="it-IT" sz="2800" dirty="0">
                <a:latin typeface="Andalus" panose="02020603050405020304" pitchFamily="18" charset="-78"/>
                <a:cs typeface="Andalus" panose="02020603050405020304" pitchFamily="18" charset="-78"/>
              </a:rPr>
              <a:t>indubbia rilevanza </a:t>
            </a:r>
            <a:r>
              <a:rPr lang="it-IT" sz="2800" dirty="0" smtClean="0">
                <a:latin typeface="Andalus" panose="02020603050405020304" pitchFamily="18" charset="-78"/>
                <a:cs typeface="Andalus" panose="02020603050405020304" pitchFamily="18" charset="-78"/>
              </a:rPr>
              <a:t>per l’esperto</a:t>
            </a:r>
            <a:r>
              <a:rPr lang="it-IT" sz="2800" dirty="0">
                <a:latin typeface="Andalus" panose="02020603050405020304" pitchFamily="18" charset="-78"/>
                <a:cs typeface="Andalus" panose="02020603050405020304" pitchFamily="18" charset="-78"/>
              </a:rPr>
              <a:t>; ciò non solo per un fatto </a:t>
            </a:r>
            <a:r>
              <a:rPr lang="it-IT" sz="2800" dirty="0" smtClean="0">
                <a:latin typeface="Andalus" panose="02020603050405020304" pitchFamily="18" charset="-78"/>
                <a:cs typeface="Andalus" panose="02020603050405020304" pitchFamily="18" charset="-78"/>
              </a:rPr>
              <a:t>meramente economico</a:t>
            </a:r>
            <a:r>
              <a:rPr lang="it-IT" sz="2800" dirty="0">
                <a:latin typeface="Andalus" panose="02020603050405020304" pitchFamily="18" charset="-78"/>
                <a:cs typeface="Andalus" panose="02020603050405020304" pitchFamily="18" charset="-78"/>
              </a:rPr>
              <a:t>, che pure non è </a:t>
            </a:r>
            <a:r>
              <a:rPr lang="it-IT" sz="2800" dirty="0" smtClean="0">
                <a:latin typeface="Andalus" panose="02020603050405020304" pitchFamily="18" charset="-78"/>
                <a:cs typeface="Andalus" panose="02020603050405020304" pitchFamily="18" charset="-78"/>
              </a:rPr>
              <a:t>trascurabile considerato </a:t>
            </a:r>
            <a:r>
              <a:rPr lang="it-IT" sz="2800" dirty="0">
                <a:latin typeface="Andalus" panose="02020603050405020304" pitchFamily="18" charset="-78"/>
                <a:cs typeface="Andalus" panose="02020603050405020304" pitchFamily="18" charset="-78"/>
              </a:rPr>
              <a:t>l’ammontare delle </a:t>
            </a:r>
            <a:r>
              <a:rPr lang="it-IT" sz="2800" dirty="0" smtClean="0">
                <a:latin typeface="Andalus" panose="02020603050405020304" pitchFamily="18" charset="-78"/>
                <a:cs typeface="Andalus" panose="02020603050405020304" pitchFamily="18" charset="-78"/>
              </a:rPr>
              <a:t>spese che </a:t>
            </a:r>
            <a:r>
              <a:rPr lang="it-IT" sz="2800" dirty="0">
                <a:latin typeface="Andalus" panose="02020603050405020304" pitchFamily="18" charset="-78"/>
                <a:cs typeface="Andalus" panose="02020603050405020304" pitchFamily="18" charset="-78"/>
              </a:rPr>
              <a:t>oggi </a:t>
            </a:r>
            <a:r>
              <a:rPr lang="it-IT" sz="2800" dirty="0" smtClean="0">
                <a:latin typeface="Andalus" panose="02020603050405020304" pitchFamily="18" charset="-78"/>
                <a:cs typeface="Andalus" panose="02020603050405020304" pitchFamily="18" charset="-78"/>
              </a:rPr>
              <a:t>un consulente </a:t>
            </a:r>
            <a:r>
              <a:rPr lang="it-IT" sz="2800" dirty="0">
                <a:latin typeface="Andalus" panose="02020603050405020304" pitchFamily="18" charset="-78"/>
                <a:cs typeface="Andalus" panose="02020603050405020304" pitchFamily="18" charset="-78"/>
              </a:rPr>
              <a:t>si trova a </a:t>
            </a:r>
            <a:r>
              <a:rPr lang="it-IT" sz="2800" dirty="0" smtClean="0">
                <a:latin typeface="Andalus" panose="02020603050405020304" pitchFamily="18" charset="-78"/>
                <a:cs typeface="Andalus" panose="02020603050405020304" pitchFamily="18" charset="-78"/>
              </a:rPr>
              <a:t>dover affrontare </a:t>
            </a:r>
            <a:r>
              <a:rPr lang="it-IT" sz="2800" dirty="0">
                <a:latin typeface="Andalus" panose="02020603050405020304" pitchFamily="18" charset="-78"/>
                <a:cs typeface="Andalus" panose="02020603050405020304" pitchFamily="18" charset="-78"/>
              </a:rPr>
              <a:t>nell’adempimento dell’incarico</a:t>
            </a:r>
            <a:r>
              <a:rPr lang="it-IT" sz="2800" dirty="0" smtClean="0">
                <a:latin typeface="Andalus" panose="02020603050405020304" pitchFamily="18" charset="-78"/>
                <a:cs typeface="Andalus" panose="02020603050405020304" pitchFamily="18" charset="-78"/>
              </a:rPr>
              <a:t>,</a:t>
            </a:r>
            <a:endParaRPr lang="it-IT" sz="2800" dirty="0">
              <a:latin typeface="Andalus" panose="02020603050405020304" pitchFamily="18" charset="-78"/>
              <a:cs typeface="Andalus" panose="02020603050405020304" pitchFamily="18" charset="-78"/>
            </a:endParaRPr>
          </a:p>
        </p:txBody>
      </p:sp>
      <p:sp>
        <p:nvSpPr>
          <p:cNvPr id="3" name="Rettangolo 2"/>
          <p:cNvSpPr/>
          <p:nvPr/>
        </p:nvSpPr>
        <p:spPr>
          <a:xfrm>
            <a:off x="323528" y="6021288"/>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1623745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22960" y="188640"/>
            <a:ext cx="7520940" cy="548640"/>
          </a:xfrm>
        </p:spPr>
        <p:txBody>
          <a:bodyPr>
            <a:normAutofit/>
          </a:bodyPr>
          <a:lstStyle/>
          <a:p>
            <a:r>
              <a:rPr lang="it-IT" sz="2800" dirty="0" smtClean="0">
                <a:solidFill>
                  <a:srgbClr val="002060"/>
                </a:solidFill>
                <a:latin typeface="Arial Black" panose="020B0A04020102020204" pitchFamily="34" charset="0"/>
              </a:rPr>
              <a:t>    Disposizioni fondo spese</a:t>
            </a:r>
            <a:endParaRPr lang="it-IT" sz="2800" dirty="0">
              <a:solidFill>
                <a:srgbClr val="002060"/>
              </a:solidFill>
              <a:latin typeface="Arial Black" panose="020B0A04020102020204" pitchFamily="34" charset="0"/>
            </a:endParaRPr>
          </a:p>
        </p:txBody>
      </p:sp>
      <p:sp>
        <p:nvSpPr>
          <p:cNvPr id="4" name="Rettangolo 3"/>
          <p:cNvSpPr/>
          <p:nvPr/>
        </p:nvSpPr>
        <p:spPr>
          <a:xfrm>
            <a:off x="827584" y="764704"/>
            <a:ext cx="7416824" cy="4401205"/>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ma anche e diremmo soprattutto per </a:t>
            </a:r>
            <a:r>
              <a:rPr lang="it-IT" sz="2800" dirty="0" smtClean="0">
                <a:latin typeface="Andalus" panose="02020603050405020304" pitchFamily="18" charset="-78"/>
                <a:cs typeface="Andalus" panose="02020603050405020304" pitchFamily="18" charset="-78"/>
              </a:rPr>
              <a:t>garantirsi, in </a:t>
            </a:r>
            <a:r>
              <a:rPr lang="it-IT" sz="2800" dirty="0">
                <a:latin typeface="Andalus" panose="02020603050405020304" pitchFamily="18" charset="-78"/>
                <a:cs typeface="Andalus" panose="02020603050405020304" pitchFamily="18" charset="-78"/>
              </a:rPr>
              <a:t>via cautelare, un titolo </a:t>
            </a:r>
            <a:r>
              <a:rPr lang="it-IT" sz="2800" dirty="0" smtClean="0">
                <a:latin typeface="Andalus" panose="02020603050405020304" pitchFamily="18" charset="-78"/>
                <a:cs typeface="Andalus" panose="02020603050405020304" pitchFamily="18" charset="-78"/>
              </a:rPr>
              <a:t>idoneo per </a:t>
            </a:r>
            <a:r>
              <a:rPr lang="it-IT" sz="2800" dirty="0">
                <a:latin typeface="Andalus" panose="02020603050405020304" pitchFamily="18" charset="-78"/>
                <a:cs typeface="Andalus" panose="02020603050405020304" pitchFamily="18" charset="-78"/>
              </a:rPr>
              <a:t>agire giudizialmente nei confronti </a:t>
            </a:r>
            <a:r>
              <a:rPr lang="it-IT" sz="2800" dirty="0" smtClean="0">
                <a:latin typeface="Andalus" panose="02020603050405020304" pitchFamily="18" charset="-78"/>
                <a:cs typeface="Andalus" panose="02020603050405020304" pitchFamily="18" charset="-78"/>
              </a:rPr>
              <a:t>della parte </a:t>
            </a:r>
            <a:r>
              <a:rPr lang="it-IT" sz="2800" dirty="0">
                <a:latin typeface="Andalus" panose="02020603050405020304" pitchFamily="18" charset="-78"/>
                <a:cs typeface="Andalus" panose="02020603050405020304" pitchFamily="18" charset="-78"/>
              </a:rPr>
              <a:t>che alla conclusione </a:t>
            </a:r>
            <a:r>
              <a:rPr lang="it-IT" sz="2800" dirty="0" smtClean="0">
                <a:latin typeface="Andalus" panose="02020603050405020304" pitchFamily="18" charset="-78"/>
                <a:cs typeface="Andalus" panose="02020603050405020304" pitchFamily="18" charset="-78"/>
              </a:rPr>
              <a:t>dell’incarico non </a:t>
            </a:r>
            <a:r>
              <a:rPr lang="it-IT" sz="2800" dirty="0">
                <a:latin typeface="Andalus" panose="02020603050405020304" pitchFamily="18" charset="-78"/>
                <a:cs typeface="Andalus" panose="02020603050405020304" pitchFamily="18" charset="-78"/>
              </a:rPr>
              <a:t>assolva ai suoi obblighi di </a:t>
            </a:r>
            <a:r>
              <a:rPr lang="it-IT" sz="2800" dirty="0" smtClean="0">
                <a:latin typeface="Andalus" panose="02020603050405020304" pitchFamily="18" charset="-78"/>
                <a:cs typeface="Andalus" panose="02020603050405020304" pitchFamily="18" charset="-78"/>
              </a:rPr>
              <a:t>pagamento</a:t>
            </a:r>
          </a:p>
          <a:p>
            <a:pPr algn="just"/>
            <a:r>
              <a:rPr lang="it-IT" sz="2800" dirty="0" smtClean="0">
                <a:latin typeface="Andalus" panose="02020603050405020304" pitchFamily="18" charset="-78"/>
                <a:cs typeface="Andalus" panose="02020603050405020304" pitchFamily="18" charset="-78"/>
              </a:rPr>
              <a:t>È </a:t>
            </a:r>
            <a:r>
              <a:rPr lang="it-IT" sz="2800" dirty="0">
                <a:latin typeface="Andalus" panose="02020603050405020304" pitchFamily="18" charset="-78"/>
                <a:cs typeface="Andalus" panose="02020603050405020304" pitchFamily="18" charset="-78"/>
              </a:rPr>
              <a:t>bene tuttavia dire, a scanso di </a:t>
            </a:r>
            <a:r>
              <a:rPr lang="it-IT" sz="2800" dirty="0" smtClean="0">
                <a:latin typeface="Andalus" panose="02020603050405020304" pitchFamily="18" charset="-78"/>
                <a:cs typeface="Andalus" panose="02020603050405020304" pitchFamily="18" charset="-78"/>
              </a:rPr>
              <a:t>ogni equivoco</a:t>
            </a:r>
            <a:r>
              <a:rPr lang="it-IT" sz="2800" dirty="0">
                <a:latin typeface="Andalus" panose="02020603050405020304" pitchFamily="18" charset="-78"/>
                <a:cs typeface="Andalus" panose="02020603050405020304" pitchFamily="18" charset="-78"/>
              </a:rPr>
              <a:t>, che il CTU al quale non </a:t>
            </a:r>
            <a:r>
              <a:rPr lang="it-IT" sz="2800" dirty="0" smtClean="0">
                <a:latin typeface="Andalus" panose="02020603050405020304" pitchFamily="18" charset="-78"/>
                <a:cs typeface="Andalus" panose="02020603050405020304" pitchFamily="18" charset="-78"/>
              </a:rPr>
              <a:t>venga corrisposto </a:t>
            </a:r>
            <a:r>
              <a:rPr lang="it-IT" sz="2800" dirty="0">
                <a:latin typeface="Andalus" panose="02020603050405020304" pitchFamily="18" charset="-78"/>
                <a:cs typeface="Andalus" panose="02020603050405020304" pitchFamily="18" charset="-78"/>
              </a:rPr>
              <a:t>l’acconto non può </a:t>
            </a:r>
            <a:r>
              <a:rPr lang="it-IT" sz="2800" dirty="0" smtClean="0">
                <a:latin typeface="Andalus" panose="02020603050405020304" pitchFamily="18" charset="-78"/>
                <a:cs typeface="Andalus" panose="02020603050405020304" pitchFamily="18" charset="-78"/>
              </a:rPr>
              <a:t>sospendere le </a:t>
            </a:r>
            <a:r>
              <a:rPr lang="it-IT" sz="2800" dirty="0">
                <a:latin typeface="Andalus" panose="02020603050405020304" pitchFamily="18" charset="-78"/>
                <a:cs typeface="Andalus" panose="02020603050405020304" pitchFamily="18" charset="-78"/>
              </a:rPr>
              <a:t>operazioni peritali ma limitarsi </a:t>
            </a:r>
            <a:r>
              <a:rPr lang="it-IT" sz="2800" dirty="0" smtClean="0">
                <a:latin typeface="Andalus" panose="02020603050405020304" pitchFamily="18" charset="-78"/>
                <a:cs typeface="Andalus" panose="02020603050405020304" pitchFamily="18" charset="-78"/>
              </a:rPr>
              <a:t>a darne </a:t>
            </a:r>
            <a:r>
              <a:rPr lang="it-IT" sz="2800" dirty="0">
                <a:latin typeface="Andalus" panose="02020603050405020304" pitchFamily="18" charset="-78"/>
                <a:cs typeface="Andalus" panose="02020603050405020304" pitchFamily="18" charset="-78"/>
              </a:rPr>
              <a:t>avviso al giudice al fine di </a:t>
            </a:r>
            <a:r>
              <a:rPr lang="it-IT" sz="2800" dirty="0" smtClean="0">
                <a:latin typeface="Andalus" panose="02020603050405020304" pitchFamily="18" charset="-78"/>
                <a:cs typeface="Andalus" panose="02020603050405020304" pitchFamily="18" charset="-78"/>
              </a:rPr>
              <a:t>riceverne le relative disposizioni</a:t>
            </a:r>
            <a:r>
              <a:rPr lang="it-IT" sz="2800" dirty="0">
                <a:latin typeface="Andalus" panose="02020603050405020304" pitchFamily="18" charset="-78"/>
                <a:cs typeface="Andalus" panose="02020603050405020304" pitchFamily="18" charset="-78"/>
              </a:rPr>
              <a:t>.</a:t>
            </a:r>
          </a:p>
        </p:txBody>
      </p:sp>
      <p:sp>
        <p:nvSpPr>
          <p:cNvPr id="5" name="Rettangolo 4"/>
          <p:cNvSpPr/>
          <p:nvPr/>
        </p:nvSpPr>
        <p:spPr>
          <a:xfrm>
            <a:off x="507624" y="6021288"/>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8372654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67484" y="332656"/>
            <a:ext cx="7520940" cy="548640"/>
          </a:xfrm>
        </p:spPr>
        <p:txBody>
          <a:bodyPr>
            <a:normAutofit/>
          </a:bodyPr>
          <a:lstStyle/>
          <a:p>
            <a:r>
              <a:rPr lang="it-IT" sz="2800" dirty="0" smtClean="0">
                <a:solidFill>
                  <a:srgbClr val="002060"/>
                </a:solidFill>
                <a:latin typeface="Arial Black" panose="020B0A04020102020204" pitchFamily="34" charset="0"/>
              </a:rPr>
              <a:t>  Firma del verbale di udienza</a:t>
            </a:r>
            <a:endParaRPr lang="it-IT" sz="2800" dirty="0">
              <a:solidFill>
                <a:srgbClr val="002060"/>
              </a:solidFill>
              <a:latin typeface="Arial Black" panose="020B0A04020102020204" pitchFamily="34" charset="0"/>
            </a:endParaRPr>
          </a:p>
        </p:txBody>
      </p:sp>
      <p:sp>
        <p:nvSpPr>
          <p:cNvPr id="4" name="Rettangolo 3"/>
          <p:cNvSpPr/>
          <p:nvPr/>
        </p:nvSpPr>
        <p:spPr>
          <a:xfrm>
            <a:off x="611560" y="1084669"/>
            <a:ext cx="7776864" cy="4216539"/>
          </a:xfrm>
          <a:prstGeom prst="rect">
            <a:avLst/>
          </a:prstGeom>
        </p:spPr>
        <p:txBody>
          <a:bodyPr wrap="square">
            <a:spAutoFit/>
          </a:bodyPr>
          <a:lstStyle/>
          <a:p>
            <a:pPr algn="just"/>
            <a:r>
              <a:rPr lang="it-IT" sz="2400" dirty="0" smtClean="0">
                <a:latin typeface="Andalus" panose="02020603050405020304" pitchFamily="18" charset="-78"/>
                <a:cs typeface="Andalus" panose="02020603050405020304" pitchFamily="18" charset="-78"/>
              </a:rPr>
              <a:t>Con</a:t>
            </a:r>
            <a:r>
              <a:rPr lang="it-IT" sz="2400" dirty="0">
                <a:latin typeface="Andalus" panose="02020603050405020304" pitchFamily="18" charset="-78"/>
                <a:cs typeface="Andalus" panose="02020603050405020304" pitchFamily="18" charset="-78"/>
              </a:rPr>
              <a:t> </a:t>
            </a:r>
            <a:r>
              <a:rPr lang="it-IT" sz="2400" dirty="0" smtClean="0">
                <a:latin typeface="Andalus" panose="02020603050405020304" pitchFamily="18" charset="-78"/>
                <a:cs typeface="Andalus" panose="02020603050405020304" pitchFamily="18" charset="-78"/>
              </a:rPr>
              <a:t>la </a:t>
            </a:r>
            <a:r>
              <a:rPr lang="it-IT" sz="2400" dirty="0">
                <a:latin typeface="Andalus" panose="02020603050405020304" pitchFamily="18" charset="-78"/>
                <a:cs typeface="Andalus" panose="02020603050405020304" pitchFamily="18" charset="-78"/>
              </a:rPr>
              <a:t>conclusione della udienza il </a:t>
            </a:r>
            <a:r>
              <a:rPr lang="it-IT" sz="2400" dirty="0" smtClean="0">
                <a:latin typeface="Andalus" panose="02020603050405020304" pitchFamily="18" charset="-78"/>
                <a:cs typeface="Andalus" panose="02020603050405020304" pitchFamily="18" charset="-78"/>
              </a:rPr>
              <a:t>consulente tecnico </a:t>
            </a:r>
            <a:r>
              <a:rPr lang="it-IT" sz="2400" dirty="0">
                <a:latin typeface="Andalus" panose="02020603050405020304" pitchFamily="18" charset="-78"/>
                <a:cs typeface="Andalus" panose="02020603050405020304" pitchFamily="18" charset="-78"/>
              </a:rPr>
              <a:t>nominato deve provvedere </a:t>
            </a:r>
            <a:r>
              <a:rPr lang="it-IT" sz="2400" dirty="0" smtClean="0">
                <a:latin typeface="Andalus" panose="02020603050405020304" pitchFamily="18" charset="-78"/>
                <a:cs typeface="Andalus" panose="02020603050405020304" pitchFamily="18" charset="-78"/>
              </a:rPr>
              <a:t>alla firma </a:t>
            </a:r>
            <a:r>
              <a:rPr lang="it-IT" sz="2400" dirty="0">
                <a:latin typeface="Andalus" panose="02020603050405020304" pitchFamily="18" charset="-78"/>
                <a:cs typeface="Andalus" panose="02020603050405020304" pitchFamily="18" charset="-78"/>
              </a:rPr>
              <a:t>del relativo verbale unitamente </a:t>
            </a:r>
            <a:r>
              <a:rPr lang="it-IT" sz="2400" dirty="0" smtClean="0">
                <a:latin typeface="Andalus" panose="02020603050405020304" pitchFamily="18" charset="-78"/>
                <a:cs typeface="Andalus" panose="02020603050405020304" pitchFamily="18" charset="-78"/>
              </a:rPr>
              <a:t>al giudice</a:t>
            </a:r>
            <a:r>
              <a:rPr lang="it-IT" sz="2400" dirty="0">
                <a:latin typeface="Andalus" panose="02020603050405020304" pitchFamily="18" charset="-78"/>
                <a:cs typeface="Andalus" panose="02020603050405020304" pitchFamily="18" charset="-78"/>
              </a:rPr>
              <a:t>. L’eventuale mancata firma </a:t>
            </a:r>
            <a:r>
              <a:rPr lang="it-IT" sz="2400" dirty="0" smtClean="0">
                <a:latin typeface="Andalus" panose="02020603050405020304" pitchFamily="18" charset="-78"/>
                <a:cs typeface="Andalus" panose="02020603050405020304" pitchFamily="18" charset="-78"/>
              </a:rPr>
              <a:t>del verbale </a:t>
            </a:r>
            <a:r>
              <a:rPr lang="it-IT" sz="2400" dirty="0">
                <a:latin typeface="Andalus" panose="02020603050405020304" pitchFamily="18" charset="-78"/>
                <a:cs typeface="Andalus" panose="02020603050405020304" pitchFamily="18" charset="-78"/>
              </a:rPr>
              <a:t>dal parte dell’esperto non </a:t>
            </a:r>
            <a:r>
              <a:rPr lang="it-IT" sz="2400" dirty="0" smtClean="0">
                <a:latin typeface="Andalus" panose="02020603050405020304" pitchFamily="18" charset="-78"/>
                <a:cs typeface="Andalus" panose="02020603050405020304" pitchFamily="18" charset="-78"/>
              </a:rPr>
              <a:t>comporta alcun </a:t>
            </a:r>
            <a:r>
              <a:rPr lang="it-IT" sz="2400" dirty="0">
                <a:latin typeface="Andalus" panose="02020603050405020304" pitchFamily="18" charset="-78"/>
                <a:cs typeface="Andalus" panose="02020603050405020304" pitchFamily="18" charset="-78"/>
              </a:rPr>
              <a:t>effetto sulla attività che </a:t>
            </a:r>
            <a:r>
              <a:rPr lang="it-IT" sz="2400" dirty="0" smtClean="0">
                <a:latin typeface="Andalus" panose="02020603050405020304" pitchFamily="18" charset="-78"/>
                <a:cs typeface="Andalus" panose="02020603050405020304" pitchFamily="18" charset="-78"/>
              </a:rPr>
              <a:t>questi andrà </a:t>
            </a:r>
            <a:r>
              <a:rPr lang="it-IT" sz="2400" dirty="0">
                <a:latin typeface="Andalus" panose="02020603050405020304" pitchFamily="18" charset="-78"/>
                <a:cs typeface="Andalus" panose="02020603050405020304" pitchFamily="18" charset="-78"/>
              </a:rPr>
              <a:t>a compiere</a:t>
            </a:r>
            <a:r>
              <a:rPr lang="it-IT" sz="2400" dirty="0" smtClean="0">
                <a:latin typeface="Andalus" panose="02020603050405020304" pitchFamily="18" charset="-78"/>
                <a:cs typeface="Andalus" panose="02020603050405020304" pitchFamily="18" charset="-78"/>
              </a:rPr>
              <a:t>. Del </a:t>
            </a:r>
            <a:r>
              <a:rPr lang="it-IT" sz="2400" dirty="0">
                <a:latin typeface="Andalus" panose="02020603050405020304" pitchFamily="18" charset="-78"/>
                <a:cs typeface="Andalus" panose="02020603050405020304" pitchFamily="18" charset="-78"/>
              </a:rPr>
              <a:t>verbale è </a:t>
            </a:r>
            <a:r>
              <a:rPr lang="it-IT" sz="2400" dirty="0" smtClean="0">
                <a:latin typeface="Andalus" panose="02020603050405020304" pitchFamily="18" charset="-78"/>
                <a:cs typeface="Andalus" panose="02020603050405020304" pitchFamily="18" charset="-78"/>
              </a:rPr>
              <a:t>opportuno che </a:t>
            </a:r>
            <a:r>
              <a:rPr lang="it-IT" sz="2400" dirty="0">
                <a:latin typeface="Andalus" panose="02020603050405020304" pitchFamily="18" charset="-78"/>
                <a:cs typeface="Andalus" panose="02020603050405020304" pitchFamily="18" charset="-78"/>
              </a:rPr>
              <a:t>il consulente ne estragga </a:t>
            </a:r>
            <a:r>
              <a:rPr lang="it-IT" sz="2400" dirty="0" smtClean="0">
                <a:latin typeface="Andalus" panose="02020603050405020304" pitchFamily="18" charset="-78"/>
                <a:cs typeface="Andalus" panose="02020603050405020304" pitchFamily="18" charset="-78"/>
              </a:rPr>
              <a:t>copia che </a:t>
            </a:r>
            <a:r>
              <a:rPr lang="it-IT" sz="2400" dirty="0">
                <a:latin typeface="Andalus" panose="02020603050405020304" pitchFamily="18" charset="-78"/>
                <a:cs typeface="Andalus" panose="02020603050405020304" pitchFamily="18" charset="-78"/>
              </a:rPr>
              <a:t>conserverà nel proprio </a:t>
            </a:r>
            <a:r>
              <a:rPr lang="it-IT" sz="2400" dirty="0" smtClean="0">
                <a:latin typeface="Andalus" panose="02020603050405020304" pitchFamily="18" charset="-78"/>
                <a:cs typeface="Andalus" panose="02020603050405020304" pitchFamily="18" charset="-78"/>
              </a:rPr>
              <a:t>fascicolo cosicché </a:t>
            </a:r>
            <a:r>
              <a:rPr lang="it-IT" sz="2400" dirty="0">
                <a:latin typeface="Andalus" panose="02020603050405020304" pitchFamily="18" charset="-78"/>
                <a:cs typeface="Andalus" panose="02020603050405020304" pitchFamily="18" charset="-78"/>
              </a:rPr>
              <a:t>da poterla consultare in </a:t>
            </a:r>
            <a:r>
              <a:rPr lang="it-IT" sz="2400" dirty="0" smtClean="0">
                <a:latin typeface="Andalus" panose="02020603050405020304" pitchFamily="18" charset="-78"/>
                <a:cs typeface="Andalus" panose="02020603050405020304" pitchFamily="18" charset="-78"/>
              </a:rPr>
              <a:t>ogni momento</a:t>
            </a:r>
            <a:r>
              <a:rPr lang="it-IT" sz="2400" dirty="0">
                <a:latin typeface="Andalus" panose="02020603050405020304" pitchFamily="18" charset="-78"/>
                <a:cs typeface="Andalus" panose="02020603050405020304" pitchFamily="18" charset="-78"/>
              </a:rPr>
              <a:t>. La copia è di carattere </a:t>
            </a:r>
            <a:r>
              <a:rPr lang="it-IT" sz="2400" dirty="0" smtClean="0">
                <a:latin typeface="Andalus" panose="02020603050405020304" pitchFamily="18" charset="-78"/>
                <a:cs typeface="Andalus" panose="02020603050405020304" pitchFamily="18" charset="-78"/>
              </a:rPr>
              <a:t>informale salvo </a:t>
            </a:r>
            <a:r>
              <a:rPr lang="it-IT" sz="2400" dirty="0">
                <a:latin typeface="Andalus" panose="02020603050405020304" pitchFamily="18" charset="-78"/>
                <a:cs typeface="Andalus" panose="02020603050405020304" pitchFamily="18" charset="-78"/>
              </a:rPr>
              <a:t>debba essere utilizzata per </a:t>
            </a:r>
            <a:r>
              <a:rPr lang="it-IT" sz="2400" dirty="0" smtClean="0">
                <a:latin typeface="Andalus" panose="02020603050405020304" pitchFamily="18" charset="-78"/>
                <a:cs typeface="Andalus" panose="02020603050405020304" pitchFamily="18" charset="-78"/>
              </a:rPr>
              <a:t>la presentazione </a:t>
            </a:r>
            <a:r>
              <a:rPr lang="it-IT" sz="2400" dirty="0">
                <a:latin typeface="Andalus" panose="02020603050405020304" pitchFamily="18" charset="-78"/>
                <a:cs typeface="Andalus" panose="02020603050405020304" pitchFamily="18" charset="-78"/>
              </a:rPr>
              <a:t>alle PP.AA., ove deve </a:t>
            </a:r>
            <a:r>
              <a:rPr lang="it-IT" sz="2400" dirty="0" smtClean="0">
                <a:latin typeface="Andalus" panose="02020603050405020304" pitchFamily="18" charset="-78"/>
                <a:cs typeface="Andalus" panose="02020603050405020304" pitchFamily="18" charset="-78"/>
              </a:rPr>
              <a:t>essere in </a:t>
            </a:r>
            <a:r>
              <a:rPr lang="it-IT" sz="2400" dirty="0">
                <a:latin typeface="Andalus" panose="02020603050405020304" pitchFamily="18" charset="-78"/>
                <a:cs typeface="Andalus" panose="02020603050405020304" pitchFamily="18" charset="-78"/>
              </a:rPr>
              <a:t>copia conforme</a:t>
            </a:r>
            <a:r>
              <a:rPr lang="it-IT" sz="2400" dirty="0" smtClean="0">
                <a:latin typeface="Andalus" panose="02020603050405020304" pitchFamily="18" charset="-78"/>
                <a:cs typeface="Andalus" panose="02020603050405020304" pitchFamily="18" charset="-78"/>
              </a:rPr>
              <a:t>.</a:t>
            </a:r>
          </a:p>
          <a:p>
            <a:pPr algn="just"/>
            <a:endParaRPr lang="it-IT" sz="2800" dirty="0">
              <a:latin typeface="Andalus" panose="02020603050405020304" pitchFamily="18" charset="-78"/>
              <a:cs typeface="Andalus" panose="02020603050405020304" pitchFamily="18" charset="-78"/>
            </a:endParaRPr>
          </a:p>
        </p:txBody>
      </p:sp>
      <p:sp>
        <p:nvSpPr>
          <p:cNvPr id="5" name="Rettangolo 4"/>
          <p:cNvSpPr/>
          <p:nvPr/>
        </p:nvSpPr>
        <p:spPr>
          <a:xfrm>
            <a:off x="395536" y="5877272"/>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527842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1043113" y="1196752"/>
            <a:ext cx="6985271"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it-IT" altLang="it-IT" sz="2400" dirty="0" smtClean="0">
              <a:latin typeface="Arial Black" pitchFamily="34" charset="0"/>
            </a:endParaRPr>
          </a:p>
          <a:p>
            <a:pPr algn="just" eaLnBrk="1" hangingPunct="1"/>
            <a:r>
              <a:rPr lang="it-IT" altLang="it-IT" sz="2400" dirty="0" smtClean="0">
                <a:latin typeface="Andalus" panose="02020603050405020304" pitchFamily="18" charset="-78"/>
                <a:cs typeface="Andalus" panose="02020603050405020304" pitchFamily="18" charset="-78"/>
              </a:rPr>
              <a:t>Successivamente </a:t>
            </a:r>
            <a:r>
              <a:rPr lang="it-IT" altLang="it-IT" sz="2400" dirty="0">
                <a:latin typeface="Andalus" panose="02020603050405020304" pitchFamily="18" charset="-78"/>
                <a:cs typeface="Andalus" panose="02020603050405020304" pitchFamily="18" charset="-78"/>
              </a:rPr>
              <a:t>manda al cancelliere l’ordinanza da notificare direttamente al domicilio del Consulente, nella quale si stabilisce la data dell’udienza dove </a:t>
            </a:r>
            <a:r>
              <a:rPr lang="it-IT" altLang="it-IT" sz="2400" dirty="0" err="1">
                <a:latin typeface="Andalus" panose="02020603050405020304" pitchFamily="18" charset="-78"/>
                <a:cs typeface="Andalus" panose="02020603050405020304" pitchFamily="18" charset="-78"/>
              </a:rPr>
              <a:t>dovra’</a:t>
            </a:r>
            <a:r>
              <a:rPr lang="it-IT" altLang="it-IT" sz="2400" dirty="0">
                <a:latin typeface="Andalus" panose="02020603050405020304" pitchFamily="18" charset="-78"/>
                <a:cs typeface="Andalus" panose="02020603050405020304" pitchFamily="18" charset="-78"/>
              </a:rPr>
              <a:t> comparire il CTU stesso per effettuare il giuramento ed accettare l’incarico (notifica di ordinanza di nomina di Consulente tecnico</a:t>
            </a:r>
            <a:r>
              <a:rPr lang="it-IT" altLang="it-IT" sz="2400" dirty="0" smtClean="0">
                <a:latin typeface="Andalus" panose="02020603050405020304" pitchFamily="18" charset="-78"/>
                <a:cs typeface="Andalus" panose="02020603050405020304" pitchFamily="18" charset="-78"/>
              </a:rPr>
              <a:t>).</a:t>
            </a:r>
          </a:p>
          <a:p>
            <a:pPr algn="just" eaLnBrk="1" hangingPunct="1"/>
            <a:endParaRPr lang="it-IT" altLang="it-IT" sz="2400" dirty="0">
              <a:latin typeface="Andalus" panose="02020603050405020304" pitchFamily="18" charset="-78"/>
              <a:cs typeface="Andalus" panose="02020603050405020304" pitchFamily="18" charset="-78"/>
            </a:endParaRPr>
          </a:p>
          <a:p>
            <a:pPr algn="just" eaLnBrk="1" hangingPunct="1"/>
            <a:r>
              <a:rPr lang="it-IT" altLang="it-IT" sz="2400" dirty="0" smtClean="0">
                <a:latin typeface="Andalus" panose="02020603050405020304" pitchFamily="18" charset="-78"/>
                <a:cs typeface="Andalus" panose="02020603050405020304" pitchFamily="18" charset="-78"/>
              </a:rPr>
              <a:t> </a:t>
            </a:r>
            <a:r>
              <a:rPr lang="it-IT" altLang="it-IT" sz="2400" dirty="0">
                <a:latin typeface="Andalus" panose="02020603050405020304" pitchFamily="18" charset="-78"/>
                <a:cs typeface="Andalus" panose="02020603050405020304" pitchFamily="18" charset="-78"/>
              </a:rPr>
              <a:t>In genere la notifica avviene con un congruo anticipo (</a:t>
            </a:r>
            <a:r>
              <a:rPr lang="it-IT" altLang="it-IT" sz="2400" dirty="0" smtClean="0">
                <a:latin typeface="Andalus" panose="02020603050405020304" pitchFamily="18" charset="-78"/>
                <a:cs typeface="Andalus" panose="02020603050405020304" pitchFamily="18" charset="-78"/>
              </a:rPr>
              <a:t>2/4mesi ) rispetto </a:t>
            </a:r>
            <a:r>
              <a:rPr lang="it-IT" altLang="it-IT" sz="2400" dirty="0">
                <a:latin typeface="Andalus" panose="02020603050405020304" pitchFamily="18" charset="-78"/>
                <a:cs typeface="Andalus" panose="02020603050405020304" pitchFamily="18" charset="-78"/>
              </a:rPr>
              <a:t>all’udienza di </a:t>
            </a:r>
            <a:r>
              <a:rPr lang="it-IT" altLang="it-IT" sz="2400" dirty="0" smtClean="0">
                <a:latin typeface="Andalus" panose="02020603050405020304" pitchFamily="18" charset="-78"/>
                <a:cs typeface="Andalus" panose="02020603050405020304" pitchFamily="18" charset="-78"/>
              </a:rPr>
              <a:t>convocazione</a:t>
            </a:r>
            <a:endParaRPr lang="it-IT" altLang="it-IT" sz="2400" dirty="0">
              <a:latin typeface="Andalus" panose="02020603050405020304" pitchFamily="18" charset="-78"/>
              <a:cs typeface="Andalus" panose="02020603050405020304" pitchFamily="18" charset="-78"/>
            </a:endParaRPr>
          </a:p>
        </p:txBody>
      </p:sp>
      <p:sp>
        <p:nvSpPr>
          <p:cNvPr id="7172"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
        <p:nvSpPr>
          <p:cNvPr id="7173" name="CasellaDiTesto 7"/>
          <p:cNvSpPr txBox="1">
            <a:spLocks noChangeArrowheads="1"/>
          </p:cNvSpPr>
          <p:nvPr/>
        </p:nvSpPr>
        <p:spPr bwMode="auto">
          <a:xfrm>
            <a:off x="900113" y="476250"/>
            <a:ext cx="7343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dirty="0">
                <a:solidFill>
                  <a:srgbClr val="002060"/>
                </a:solidFill>
                <a:latin typeface="Arial Black" pitchFamily="34" charset="0"/>
              </a:rPr>
              <a:t>Nomina e formulazione dei quesiti</a:t>
            </a:r>
          </a:p>
        </p:txBody>
      </p:sp>
    </p:spTree>
    <p:extLst>
      <p:ext uri="{BB962C8B-B14F-4D97-AF65-F5344CB8AC3E}">
        <p14:creationId xmlns:p14="http://schemas.microsoft.com/office/powerpoint/2010/main" val="36141540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539552" y="1659034"/>
            <a:ext cx="8136904" cy="2677656"/>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Del verbale è opportuno che il consulente ne estragga copia che conserverà nel proprio fascicolo cosicché da poterla consultare in ogni momento. </a:t>
            </a:r>
            <a:endParaRPr lang="it-IT" sz="2800" dirty="0" smtClean="0">
              <a:latin typeface="Andalus" panose="02020603050405020304" pitchFamily="18" charset="-78"/>
              <a:cs typeface="Andalus" panose="02020603050405020304" pitchFamily="18" charset="-78"/>
            </a:endParaRPr>
          </a:p>
          <a:p>
            <a:pPr algn="just"/>
            <a:r>
              <a:rPr lang="it-IT" sz="2800" dirty="0" smtClean="0">
                <a:latin typeface="Andalus" panose="02020603050405020304" pitchFamily="18" charset="-78"/>
                <a:cs typeface="Andalus" panose="02020603050405020304" pitchFamily="18" charset="-78"/>
              </a:rPr>
              <a:t>La </a:t>
            </a:r>
            <a:r>
              <a:rPr lang="it-IT" sz="2800" dirty="0">
                <a:latin typeface="Andalus" panose="02020603050405020304" pitchFamily="18" charset="-78"/>
                <a:cs typeface="Andalus" panose="02020603050405020304" pitchFamily="18" charset="-78"/>
              </a:rPr>
              <a:t>copia è di carattere informale salvo debba essere utilizzata per </a:t>
            </a:r>
            <a:r>
              <a:rPr lang="it-IT" sz="2800" dirty="0" smtClean="0">
                <a:latin typeface="Andalus" panose="02020603050405020304" pitchFamily="18" charset="-78"/>
                <a:cs typeface="Andalus" panose="02020603050405020304" pitchFamily="18" charset="-78"/>
              </a:rPr>
              <a:t>la presentazione </a:t>
            </a:r>
            <a:r>
              <a:rPr lang="it-IT" sz="2800" dirty="0">
                <a:latin typeface="Andalus" panose="02020603050405020304" pitchFamily="18" charset="-78"/>
                <a:cs typeface="Andalus" panose="02020603050405020304" pitchFamily="18" charset="-78"/>
              </a:rPr>
              <a:t>alle PP.AA., ove deve essere in copia conforme.</a:t>
            </a:r>
          </a:p>
        </p:txBody>
      </p:sp>
      <p:sp>
        <p:nvSpPr>
          <p:cNvPr id="3" name="Rettangolo 2"/>
          <p:cNvSpPr/>
          <p:nvPr/>
        </p:nvSpPr>
        <p:spPr>
          <a:xfrm>
            <a:off x="539552" y="522920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4895093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asellaDiTesto 9"/>
          <p:cNvSpPr txBox="1">
            <a:spLocks noChangeArrowheads="1"/>
          </p:cNvSpPr>
          <p:nvPr/>
        </p:nvSpPr>
        <p:spPr bwMode="auto">
          <a:xfrm>
            <a:off x="719311" y="990986"/>
            <a:ext cx="7165057" cy="366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it-IT" altLang="it-IT" b="1" dirty="0" smtClean="0">
              <a:solidFill>
                <a:schemeClr val="tx1">
                  <a:lumMod val="95000"/>
                  <a:lumOff val="5000"/>
                </a:schemeClr>
              </a:solidFill>
              <a:latin typeface="Arial Black" pitchFamily="34" charset="0"/>
            </a:endParaRPr>
          </a:p>
          <a:p>
            <a:pPr eaLnBrk="1" hangingPunct="1"/>
            <a:endParaRPr lang="it-IT" altLang="it-IT" b="1" dirty="0" smtClean="0">
              <a:solidFill>
                <a:schemeClr val="tx1">
                  <a:lumMod val="95000"/>
                  <a:lumOff val="5000"/>
                </a:schemeClr>
              </a:solidFill>
              <a:latin typeface="Arial Black" pitchFamily="34" charset="0"/>
            </a:endParaRPr>
          </a:p>
          <a:p>
            <a:pPr eaLnBrk="1" hangingPunct="1"/>
            <a:endParaRPr lang="it-IT" altLang="it-IT" sz="2800" dirty="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Al  </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C.T.U. IL Giudice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puo’</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affidare l’incarico di valutare i fatti da lui stesso  accertati,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gia</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completamente provati dalle parti, (CTU deducente)  </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ma </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anche quello di accertare i fatti medesimi (CTU percipiente), ed allora la stessa CTU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puo’</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costituire fonte di prova; </a:t>
            </a:r>
          </a:p>
        </p:txBody>
      </p:sp>
      <p:sp>
        <p:nvSpPr>
          <p:cNvPr id="8196" name="CasellaDiTesto 13"/>
          <p:cNvSpPr txBox="1">
            <a:spLocks noChangeArrowheads="1"/>
          </p:cNvSpPr>
          <p:nvPr/>
        </p:nvSpPr>
        <p:spPr bwMode="auto">
          <a:xfrm>
            <a:off x="900113" y="404813"/>
            <a:ext cx="73437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3200" dirty="0">
                <a:solidFill>
                  <a:srgbClr val="002060"/>
                </a:solidFill>
                <a:latin typeface="Arial Black" pitchFamily="34" charset="0"/>
              </a:rPr>
              <a:t>Nomina del CTU</a:t>
            </a:r>
          </a:p>
        </p:txBody>
      </p:sp>
      <p:sp>
        <p:nvSpPr>
          <p:cNvPr id="8197" name="CasellaDiTesto 6"/>
          <p:cNvSpPr txBox="1">
            <a:spLocks noChangeArrowheads="1"/>
          </p:cNvSpPr>
          <p:nvPr/>
        </p:nvSpPr>
        <p:spPr bwMode="auto">
          <a:xfrm>
            <a:off x="1187624"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a:t>
            </a:r>
            <a:r>
              <a:rPr lang="it-IT" altLang="it-IT" sz="1600" b="1" dirty="0" smtClean="0">
                <a:solidFill>
                  <a:schemeClr val="tx1">
                    <a:lumMod val="95000"/>
                    <a:lumOff val="5000"/>
                  </a:schemeClr>
                </a:solidFill>
                <a:latin typeface="Arial Black" pitchFamily="34" charset="0"/>
              </a:rPr>
              <a:t>Corso </a:t>
            </a:r>
            <a:r>
              <a:rPr lang="it-IT" altLang="it-IT" sz="1600" b="1" dirty="0">
                <a:solidFill>
                  <a:schemeClr val="tx1">
                    <a:lumMod val="95000"/>
                    <a:lumOff val="5000"/>
                  </a:schemeClr>
                </a:solidFill>
                <a:latin typeface="Arial Black" pitchFamily="34" charset="0"/>
              </a:rPr>
              <a:t>di formazione di Consulenza Tecnica</a:t>
            </a:r>
          </a:p>
          <a:p>
            <a:pPr eaLnBrk="1" hangingPunct="1"/>
            <a:r>
              <a:rPr lang="it-IT" altLang="it-IT" sz="1600" b="1" dirty="0">
                <a:solidFill>
                  <a:schemeClr val="tx1">
                    <a:lumMod val="95000"/>
                    <a:lumOff val="5000"/>
                  </a:schemeClr>
                </a:solidFill>
                <a:latin typeface="Arial Black" pitchFamily="34" charset="0"/>
              </a:rPr>
              <a:t>(Consulente Tecnico d’Ufficio e Consulente Tecnico di Parte)</a:t>
            </a:r>
          </a:p>
        </p:txBody>
      </p:sp>
    </p:spTree>
    <p:extLst>
      <p:ext uri="{BB962C8B-B14F-4D97-AF65-F5344CB8AC3E}">
        <p14:creationId xmlns:p14="http://schemas.microsoft.com/office/powerpoint/2010/main" val="20030006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asellaDiTesto 9"/>
          <p:cNvSpPr txBox="1">
            <a:spLocks noChangeArrowheads="1"/>
          </p:cNvSpPr>
          <p:nvPr/>
        </p:nvSpPr>
        <p:spPr bwMode="auto">
          <a:xfrm>
            <a:off x="845083" y="692696"/>
            <a:ext cx="7272808"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it-IT" altLang="it-IT" b="1" dirty="0" smtClean="0">
              <a:solidFill>
                <a:schemeClr val="tx1">
                  <a:lumMod val="95000"/>
                  <a:lumOff val="5000"/>
                </a:schemeClr>
              </a:solidFill>
              <a:latin typeface="Arial Black" pitchFamily="34" charset="0"/>
            </a:endParaRPr>
          </a:p>
          <a:p>
            <a:pPr algn="just" eaLnBrk="1" hangingPunct="1"/>
            <a:endParaRPr lang="it-IT" altLang="it-IT" b="1"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ma </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in questo secondo caso la parte deve quanto meno dedurre il fatto che essa espone a base del proprio diritto ed il  </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Giudice </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deve ritenere che all’accertamento di tale fatto la parte non possa procedere o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perche</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priva delle conoscenze tecniche all’uopo necessarie o per altri motivi che comunque sconsigliano od impediscono l’accertamento stesso.  </a:t>
            </a:r>
          </a:p>
        </p:txBody>
      </p:sp>
      <p:sp>
        <p:nvSpPr>
          <p:cNvPr id="8196" name="CasellaDiTesto 13"/>
          <p:cNvSpPr txBox="1">
            <a:spLocks noChangeArrowheads="1"/>
          </p:cNvSpPr>
          <p:nvPr/>
        </p:nvSpPr>
        <p:spPr bwMode="auto">
          <a:xfrm>
            <a:off x="900113" y="404813"/>
            <a:ext cx="73437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3200">
                <a:solidFill>
                  <a:srgbClr val="002060"/>
                </a:solidFill>
                <a:latin typeface="Arial Black" pitchFamily="34" charset="0"/>
              </a:rPr>
              <a:t>Nomina del CTU</a:t>
            </a:r>
          </a:p>
        </p:txBody>
      </p:sp>
      <p:sp>
        <p:nvSpPr>
          <p:cNvPr id="8197"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a:t>
            </a:r>
            <a:r>
              <a:rPr lang="it-IT" altLang="it-IT" sz="1600" b="1" dirty="0" smtClean="0">
                <a:solidFill>
                  <a:schemeClr val="tx1">
                    <a:lumMod val="95000"/>
                    <a:lumOff val="5000"/>
                  </a:schemeClr>
                </a:solidFill>
                <a:latin typeface="Arial Black" pitchFamily="34" charset="0"/>
              </a:rPr>
              <a:t>Corso </a:t>
            </a:r>
            <a:r>
              <a:rPr lang="it-IT" altLang="it-IT" sz="1600" b="1" dirty="0">
                <a:solidFill>
                  <a:schemeClr val="tx1">
                    <a:lumMod val="95000"/>
                    <a:lumOff val="5000"/>
                  </a:schemeClr>
                </a:solidFill>
                <a:latin typeface="Arial Black" pitchFamily="34" charset="0"/>
              </a:rPr>
              <a:t>di formazione di Consulenza Tecnica</a:t>
            </a:r>
          </a:p>
          <a:p>
            <a:pPr eaLnBrk="1" hangingPunct="1"/>
            <a:r>
              <a:rPr lang="it-IT" altLang="it-IT" sz="1600" b="1" dirty="0">
                <a:solidFill>
                  <a:schemeClr val="tx1">
                    <a:lumMod val="95000"/>
                    <a:lumOff val="5000"/>
                  </a:schemeClr>
                </a:solidFill>
                <a:latin typeface="Arial Black" pitchFamily="34" charset="0"/>
              </a:rPr>
              <a:t>(Consulente Tecnico d’Ufficio e Consulente Tecnico di Parte)</a:t>
            </a:r>
          </a:p>
        </p:txBody>
      </p:sp>
    </p:spTree>
    <p:extLst>
      <p:ext uri="{BB962C8B-B14F-4D97-AF65-F5344CB8AC3E}">
        <p14:creationId xmlns:p14="http://schemas.microsoft.com/office/powerpoint/2010/main" val="40178116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asellaDiTesto 3"/>
          <p:cNvSpPr txBox="1">
            <a:spLocks noChangeArrowheads="1"/>
          </p:cNvSpPr>
          <p:nvPr/>
        </p:nvSpPr>
        <p:spPr bwMode="auto">
          <a:xfrm>
            <a:off x="899734" y="692696"/>
            <a:ext cx="7129288" cy="3847207"/>
          </a:xfrm>
          <a:prstGeom prst="rect">
            <a:avLst/>
          </a:prstGeom>
          <a:noFill/>
          <a:ln w="9525">
            <a:noFill/>
            <a:miter lim="800000"/>
            <a:headEnd/>
            <a:tailEnd/>
          </a:ln>
        </p:spPr>
        <p:txBody>
          <a:bodyPr wrap="square">
            <a:spAutoFit/>
          </a:bodyPr>
          <a:lstStyle/>
          <a:p>
            <a:pPr>
              <a:defRPr/>
            </a:pPr>
            <a:endParaRPr lang="it-IT" sz="2000" b="1" dirty="0" smtClean="0">
              <a:solidFill>
                <a:schemeClr val="tx1">
                  <a:lumMod val="95000"/>
                  <a:lumOff val="5000"/>
                </a:schemeClr>
              </a:solidFill>
              <a:latin typeface="Arial Black" pitchFamily="34" charset="0"/>
            </a:endParaRPr>
          </a:p>
          <a:p>
            <a:pPr algn="just">
              <a:defRPr/>
            </a:pPr>
            <a:endParaRPr lang="it-IT" sz="2800" b="1" dirty="0">
              <a:solidFill>
                <a:schemeClr val="tx1">
                  <a:lumMod val="95000"/>
                  <a:lumOff val="5000"/>
                </a:schemeClr>
              </a:solidFill>
              <a:latin typeface="Arial Black" pitchFamily="34" charset="0"/>
            </a:endParaRPr>
          </a:p>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Il </a:t>
            </a:r>
            <a:r>
              <a:rPr lang="it-IT" sz="2800" dirty="0">
                <a:solidFill>
                  <a:schemeClr val="tx1">
                    <a:lumMod val="95000"/>
                    <a:lumOff val="5000"/>
                  </a:schemeClr>
                </a:solidFill>
                <a:latin typeface="Andalus" panose="02020603050405020304" pitchFamily="18" charset="-78"/>
                <a:cs typeface="Andalus" panose="02020603050405020304" pitchFamily="18" charset="-78"/>
              </a:rPr>
              <a:t>Giudice </a:t>
            </a:r>
            <a:r>
              <a:rPr lang="it-IT" sz="2800" dirty="0" err="1">
                <a:solidFill>
                  <a:schemeClr val="tx1">
                    <a:lumMod val="95000"/>
                    <a:lumOff val="5000"/>
                  </a:schemeClr>
                </a:solidFill>
                <a:latin typeface="Andalus" panose="02020603050405020304" pitchFamily="18" charset="-78"/>
                <a:cs typeface="Andalus" panose="02020603050405020304" pitchFamily="18" charset="-78"/>
              </a:rPr>
              <a:t>puo’</a:t>
            </a:r>
            <a:r>
              <a:rPr lang="it-IT" sz="2800" dirty="0">
                <a:solidFill>
                  <a:schemeClr val="tx1">
                    <a:lumMod val="95000"/>
                    <a:lumOff val="5000"/>
                  </a:schemeClr>
                </a:solidFill>
                <a:latin typeface="Andalus" panose="02020603050405020304" pitchFamily="18" charset="-78"/>
                <a:cs typeface="Andalus" panose="02020603050405020304" pitchFamily="18" charset="-78"/>
              </a:rPr>
              <a:t>, nel giudizio di appello, nominare lo stesso CTU che ha </a:t>
            </a:r>
            <a:r>
              <a:rPr lang="it-IT" sz="2800" dirty="0" err="1">
                <a:solidFill>
                  <a:schemeClr val="tx1">
                    <a:lumMod val="95000"/>
                    <a:lumOff val="5000"/>
                  </a:schemeClr>
                </a:solidFill>
                <a:latin typeface="Andalus" panose="02020603050405020304" pitchFamily="18" charset="-78"/>
                <a:cs typeface="Andalus" panose="02020603050405020304" pitchFamily="18" charset="-78"/>
              </a:rPr>
              <a:t>gia’</a:t>
            </a:r>
            <a:r>
              <a:rPr lang="it-IT" sz="2800" dirty="0">
                <a:solidFill>
                  <a:schemeClr val="tx1">
                    <a:lumMod val="95000"/>
                    <a:lumOff val="5000"/>
                  </a:schemeClr>
                </a:solidFill>
                <a:latin typeface="Andalus" panose="02020603050405020304" pitchFamily="18" charset="-78"/>
                <a:cs typeface="Andalus" panose="02020603050405020304" pitchFamily="18" charset="-78"/>
              </a:rPr>
              <a:t> svolto la sua </a:t>
            </a:r>
            <a:r>
              <a:rPr lang="it-IT" sz="2800" dirty="0" err="1">
                <a:solidFill>
                  <a:schemeClr val="tx1">
                    <a:lumMod val="95000"/>
                    <a:lumOff val="5000"/>
                  </a:schemeClr>
                </a:solidFill>
                <a:latin typeface="Andalus" panose="02020603050405020304" pitchFamily="18" charset="-78"/>
                <a:cs typeface="Andalus" panose="02020603050405020304" pitchFamily="18" charset="-78"/>
              </a:rPr>
              <a:t>attivita’</a:t>
            </a:r>
            <a:r>
              <a:rPr lang="it-IT" sz="2800" dirty="0">
                <a:solidFill>
                  <a:schemeClr val="tx1">
                    <a:lumMod val="95000"/>
                    <a:lumOff val="5000"/>
                  </a:schemeClr>
                </a:solidFill>
                <a:latin typeface="Andalus" panose="02020603050405020304" pitchFamily="18" charset="-78"/>
                <a:cs typeface="Andalus" panose="02020603050405020304" pitchFamily="18" charset="-78"/>
              </a:rPr>
              <a:t> in primo grado, salvo il potere delle parti  di far valere,  </a:t>
            </a:r>
            <a:r>
              <a:rPr lang="it-IT" sz="2800" dirty="0" smtClean="0">
                <a:solidFill>
                  <a:schemeClr val="tx1">
                    <a:lumMod val="95000"/>
                    <a:lumOff val="5000"/>
                  </a:schemeClr>
                </a:solidFill>
                <a:latin typeface="Andalus" panose="02020603050405020304" pitchFamily="18" charset="-78"/>
                <a:cs typeface="Andalus" panose="02020603050405020304" pitchFamily="18" charset="-78"/>
              </a:rPr>
              <a:t>mediante </a:t>
            </a:r>
            <a:r>
              <a:rPr lang="it-IT" sz="2800" dirty="0">
                <a:solidFill>
                  <a:schemeClr val="tx1">
                    <a:lumMod val="95000"/>
                    <a:lumOff val="5000"/>
                  </a:schemeClr>
                </a:solidFill>
                <a:latin typeface="Andalus" panose="02020603050405020304" pitchFamily="18" charset="-78"/>
                <a:cs typeface="Andalus" panose="02020603050405020304" pitchFamily="18" charset="-78"/>
              </a:rPr>
              <a:t>istanza di ricusazione ai sensi degli Artt. 63 e 51 Cod. proc. Civ. gli eventuali dubbi circa </a:t>
            </a:r>
            <a:r>
              <a:rPr lang="it-IT" sz="2800" dirty="0" err="1">
                <a:solidFill>
                  <a:schemeClr val="tx1">
                    <a:lumMod val="95000"/>
                    <a:lumOff val="5000"/>
                  </a:schemeClr>
                </a:solidFill>
                <a:latin typeface="Andalus" panose="02020603050405020304" pitchFamily="18" charset="-78"/>
                <a:cs typeface="Andalus" panose="02020603050405020304" pitchFamily="18" charset="-78"/>
              </a:rPr>
              <a:t>l’obiettivita’</a:t>
            </a:r>
            <a:r>
              <a:rPr lang="it-IT" sz="2800" dirty="0">
                <a:solidFill>
                  <a:schemeClr val="tx1">
                    <a:lumMod val="95000"/>
                    <a:lumOff val="5000"/>
                  </a:schemeClr>
                </a:solidFill>
                <a:latin typeface="Andalus" panose="02020603050405020304" pitchFamily="18" charset="-78"/>
                <a:cs typeface="Andalus" panose="02020603050405020304" pitchFamily="18" charset="-78"/>
              </a:rPr>
              <a:t> e </a:t>
            </a:r>
            <a:r>
              <a:rPr lang="it-IT" sz="2800" dirty="0" err="1">
                <a:solidFill>
                  <a:schemeClr val="tx1">
                    <a:lumMod val="95000"/>
                    <a:lumOff val="5000"/>
                  </a:schemeClr>
                </a:solidFill>
                <a:latin typeface="Andalus" panose="02020603050405020304" pitchFamily="18" charset="-78"/>
                <a:cs typeface="Andalus" panose="02020603050405020304" pitchFamily="18" charset="-78"/>
              </a:rPr>
              <a:t>imparzialita’</a:t>
            </a:r>
            <a:r>
              <a:rPr lang="it-IT" sz="2800" dirty="0">
                <a:solidFill>
                  <a:schemeClr val="tx1">
                    <a:lumMod val="95000"/>
                    <a:lumOff val="5000"/>
                  </a:schemeClr>
                </a:solidFill>
                <a:latin typeface="Andalus" panose="02020603050405020304" pitchFamily="18" charset="-78"/>
                <a:cs typeface="Andalus" panose="02020603050405020304" pitchFamily="18" charset="-78"/>
              </a:rPr>
              <a:t> del CTU stesso. </a:t>
            </a:r>
            <a:endParaRPr lang="it-IT" sz="2800" dirty="0">
              <a:solidFill>
                <a:srgbClr val="FF0000"/>
              </a:solidFill>
              <a:latin typeface="Andalus" panose="02020603050405020304" pitchFamily="18" charset="-78"/>
              <a:cs typeface="Andalus" panose="02020603050405020304" pitchFamily="18" charset="-78"/>
            </a:endParaRPr>
          </a:p>
        </p:txBody>
      </p:sp>
      <p:sp>
        <p:nvSpPr>
          <p:cNvPr id="9220" name="CasellaDiTesto 7"/>
          <p:cNvSpPr txBox="1">
            <a:spLocks noChangeArrowheads="1"/>
          </p:cNvSpPr>
          <p:nvPr/>
        </p:nvSpPr>
        <p:spPr bwMode="auto">
          <a:xfrm>
            <a:off x="900113" y="549275"/>
            <a:ext cx="73437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b="1" dirty="0">
                <a:solidFill>
                  <a:srgbClr val="002060"/>
                </a:solidFill>
                <a:latin typeface="Arial Black" pitchFamily="34" charset="0"/>
              </a:rPr>
              <a:t>Il </a:t>
            </a:r>
            <a:r>
              <a:rPr lang="it-IT" altLang="it-IT" sz="2800" b="1" dirty="0" smtClean="0">
                <a:solidFill>
                  <a:srgbClr val="002060"/>
                </a:solidFill>
                <a:latin typeface="Arial Black" pitchFamily="34" charset="0"/>
              </a:rPr>
              <a:t>Giudizio </a:t>
            </a:r>
            <a:r>
              <a:rPr lang="it-IT" altLang="it-IT" sz="2800" b="1" dirty="0">
                <a:solidFill>
                  <a:srgbClr val="002060"/>
                </a:solidFill>
                <a:latin typeface="Arial Black" pitchFamily="34" charset="0"/>
              </a:rPr>
              <a:t>di appello</a:t>
            </a:r>
          </a:p>
        </p:txBody>
      </p:sp>
      <p:sp>
        <p:nvSpPr>
          <p:cNvPr id="9221"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a:t>
            </a:r>
            <a:r>
              <a:rPr lang="it-IT" altLang="it-IT" sz="1600" b="1" dirty="0" smtClean="0">
                <a:solidFill>
                  <a:schemeClr val="tx1">
                    <a:lumMod val="95000"/>
                    <a:lumOff val="5000"/>
                  </a:schemeClr>
                </a:solidFill>
                <a:latin typeface="Arial Black" pitchFamily="34" charset="0"/>
              </a:rPr>
              <a:t>Corso </a:t>
            </a:r>
            <a:r>
              <a:rPr lang="it-IT" altLang="it-IT" sz="1600" b="1" dirty="0">
                <a:solidFill>
                  <a:schemeClr val="tx1">
                    <a:lumMod val="95000"/>
                    <a:lumOff val="5000"/>
                  </a:schemeClr>
                </a:solidFill>
                <a:latin typeface="Arial Black" pitchFamily="34" charset="0"/>
              </a:rPr>
              <a:t>di formazione di Consulenza Tecnica</a:t>
            </a:r>
          </a:p>
          <a:p>
            <a:pPr eaLnBrk="1" hangingPunct="1"/>
            <a:r>
              <a:rPr lang="it-IT" altLang="it-IT" sz="1600" b="1" dirty="0">
                <a:solidFill>
                  <a:schemeClr val="tx1">
                    <a:lumMod val="95000"/>
                    <a:lumOff val="5000"/>
                  </a:schemeClr>
                </a:solidFill>
                <a:latin typeface="Arial Black" pitchFamily="34" charset="0"/>
              </a:rPr>
              <a:t>(Consulente Tecnico d’Ufficio e Consulente Tecnico di Parte)</a:t>
            </a:r>
          </a:p>
        </p:txBody>
      </p:sp>
    </p:spTree>
    <p:extLst>
      <p:ext uri="{BB962C8B-B14F-4D97-AF65-F5344CB8AC3E}">
        <p14:creationId xmlns:p14="http://schemas.microsoft.com/office/powerpoint/2010/main" val="13516362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asellaDiTesto 3"/>
          <p:cNvSpPr txBox="1">
            <a:spLocks noChangeArrowheads="1"/>
          </p:cNvSpPr>
          <p:nvPr/>
        </p:nvSpPr>
        <p:spPr bwMode="auto">
          <a:xfrm>
            <a:off x="827088" y="1125538"/>
            <a:ext cx="7273304" cy="4093428"/>
          </a:xfrm>
          <a:prstGeom prst="rect">
            <a:avLst/>
          </a:prstGeom>
          <a:noFill/>
          <a:ln w="9525">
            <a:noFill/>
            <a:miter lim="800000"/>
            <a:headEnd/>
            <a:tailEnd/>
          </a:ln>
        </p:spPr>
        <p:txBody>
          <a:bodyPr wrap="square">
            <a:spAutoFit/>
          </a:bodyPr>
          <a:lstStyle/>
          <a:p>
            <a:pPr algn="just">
              <a:defRPr/>
            </a:pPr>
            <a:endParaRPr lang="it-IT" sz="20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a:defRPr/>
            </a:pPr>
            <a:r>
              <a:rPr lang="it-IT" sz="2400" dirty="0" smtClean="0">
                <a:solidFill>
                  <a:schemeClr val="tx1">
                    <a:lumMod val="95000"/>
                    <a:lumOff val="5000"/>
                  </a:schemeClr>
                </a:solidFill>
                <a:latin typeface="Andalus" panose="02020603050405020304" pitchFamily="18" charset="-78"/>
                <a:cs typeface="Andalus" panose="02020603050405020304" pitchFamily="18" charset="-78"/>
              </a:rPr>
              <a:t>La </a:t>
            </a:r>
            <a:r>
              <a:rPr lang="it-IT" sz="2400" dirty="0">
                <a:solidFill>
                  <a:schemeClr val="tx1">
                    <a:lumMod val="95000"/>
                    <a:lumOff val="5000"/>
                  </a:schemeClr>
                </a:solidFill>
                <a:latin typeface="Andalus" panose="02020603050405020304" pitchFamily="18" charset="-78"/>
                <a:cs typeface="Andalus" panose="02020603050405020304" pitchFamily="18" charset="-78"/>
              </a:rPr>
              <a:t>circostanza che un pubblico dipendente senza l’eventuale prescritta autorizzazione abbia accettato e svolto l’incarico affidatogli di CTU, non incide sulla </a:t>
            </a:r>
            <a:r>
              <a:rPr lang="it-IT" sz="2400" dirty="0" err="1">
                <a:solidFill>
                  <a:schemeClr val="tx1">
                    <a:lumMod val="95000"/>
                    <a:lumOff val="5000"/>
                  </a:schemeClr>
                </a:solidFill>
                <a:latin typeface="Andalus" panose="02020603050405020304" pitchFamily="18" charset="-78"/>
                <a:cs typeface="Andalus" panose="02020603050405020304" pitchFamily="18" charset="-78"/>
              </a:rPr>
              <a:t>validita’</a:t>
            </a:r>
            <a:r>
              <a:rPr lang="it-IT" sz="2400" dirty="0">
                <a:solidFill>
                  <a:schemeClr val="tx1">
                    <a:lumMod val="95000"/>
                    <a:lumOff val="5000"/>
                  </a:schemeClr>
                </a:solidFill>
                <a:latin typeface="Andalus" panose="02020603050405020304" pitchFamily="18" charset="-78"/>
                <a:cs typeface="Andalus" panose="02020603050405020304" pitchFamily="18" charset="-78"/>
              </a:rPr>
              <a:t> di questa ma </a:t>
            </a:r>
            <a:r>
              <a:rPr lang="it-IT" sz="2400" dirty="0" err="1">
                <a:solidFill>
                  <a:schemeClr val="tx1">
                    <a:lumMod val="95000"/>
                    <a:lumOff val="5000"/>
                  </a:schemeClr>
                </a:solidFill>
                <a:latin typeface="Andalus" panose="02020603050405020304" pitchFamily="18" charset="-78"/>
                <a:cs typeface="Andalus" panose="02020603050405020304" pitchFamily="18" charset="-78"/>
              </a:rPr>
              <a:t>puo’</a:t>
            </a:r>
            <a:r>
              <a:rPr lang="it-IT" sz="2400" dirty="0">
                <a:solidFill>
                  <a:schemeClr val="tx1">
                    <a:lumMod val="95000"/>
                    <a:lumOff val="5000"/>
                  </a:schemeClr>
                </a:solidFill>
                <a:latin typeface="Andalus" panose="02020603050405020304" pitchFamily="18" charset="-78"/>
                <a:cs typeface="Andalus" panose="02020603050405020304" pitchFamily="18" charset="-78"/>
              </a:rPr>
              <a:t> avere ripercussioni solo sul rapporto di impiego pubblico. </a:t>
            </a:r>
            <a:endParaRPr lang="it-IT" sz="24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a:defRPr/>
            </a:pPr>
            <a:endParaRPr lang="it-IT" sz="2400" dirty="0">
              <a:solidFill>
                <a:schemeClr val="tx1">
                  <a:lumMod val="95000"/>
                  <a:lumOff val="5000"/>
                </a:schemeClr>
              </a:solidFill>
              <a:latin typeface="Andalus" panose="02020603050405020304" pitchFamily="18" charset="-78"/>
              <a:cs typeface="Andalus" panose="02020603050405020304" pitchFamily="18" charset="-78"/>
            </a:endParaRPr>
          </a:p>
          <a:p>
            <a:pPr algn="just">
              <a:defRPr/>
            </a:pPr>
            <a:r>
              <a:rPr lang="it-IT" sz="2400" dirty="0" smtClean="0">
                <a:solidFill>
                  <a:schemeClr val="tx1">
                    <a:lumMod val="95000"/>
                    <a:lumOff val="5000"/>
                  </a:schemeClr>
                </a:solidFill>
                <a:latin typeface="Andalus" panose="02020603050405020304" pitchFamily="18" charset="-78"/>
                <a:cs typeface="Andalus" panose="02020603050405020304" pitchFamily="18" charset="-78"/>
              </a:rPr>
              <a:t>Il </a:t>
            </a:r>
            <a:r>
              <a:rPr lang="it-IT" sz="2400" dirty="0">
                <a:solidFill>
                  <a:schemeClr val="tx1">
                    <a:lumMod val="95000"/>
                    <a:lumOff val="5000"/>
                  </a:schemeClr>
                </a:solidFill>
                <a:latin typeface="Andalus" panose="02020603050405020304" pitchFamily="18" charset="-78"/>
                <a:cs typeface="Andalus" panose="02020603050405020304" pitchFamily="18" charset="-78"/>
              </a:rPr>
              <a:t>Giudice </a:t>
            </a:r>
            <a:r>
              <a:rPr lang="it-IT" sz="2400" dirty="0" err="1">
                <a:solidFill>
                  <a:schemeClr val="tx1">
                    <a:lumMod val="95000"/>
                    <a:lumOff val="5000"/>
                  </a:schemeClr>
                </a:solidFill>
                <a:latin typeface="Andalus" panose="02020603050405020304" pitchFamily="18" charset="-78"/>
                <a:cs typeface="Andalus" panose="02020603050405020304" pitchFamily="18" charset="-78"/>
              </a:rPr>
              <a:t>puo’</a:t>
            </a:r>
            <a:r>
              <a:rPr lang="it-IT" sz="2400" dirty="0">
                <a:solidFill>
                  <a:schemeClr val="tx1">
                    <a:lumMod val="95000"/>
                    <a:lumOff val="5000"/>
                  </a:schemeClr>
                </a:solidFill>
                <a:latin typeface="Andalus" panose="02020603050405020304" pitchFamily="18" charset="-78"/>
                <a:cs typeface="Andalus" panose="02020603050405020304" pitchFamily="18" charset="-78"/>
              </a:rPr>
              <a:t> utilizzare la CTU espletata anche se il consulente non ha prestato il giuramento, giacche’ la legge non prevede per questa mancanza la </a:t>
            </a:r>
            <a:r>
              <a:rPr lang="it-IT" sz="2400" dirty="0" err="1">
                <a:solidFill>
                  <a:schemeClr val="tx1">
                    <a:lumMod val="95000"/>
                    <a:lumOff val="5000"/>
                  </a:schemeClr>
                </a:solidFill>
                <a:latin typeface="Andalus" panose="02020603050405020304" pitchFamily="18" charset="-78"/>
                <a:cs typeface="Andalus" panose="02020603050405020304" pitchFamily="18" charset="-78"/>
              </a:rPr>
              <a:t>nullita’</a:t>
            </a:r>
            <a:r>
              <a:rPr lang="it-IT" sz="2400" dirty="0">
                <a:solidFill>
                  <a:schemeClr val="tx1">
                    <a:lumMod val="95000"/>
                    <a:lumOff val="5000"/>
                  </a:schemeClr>
                </a:solidFill>
                <a:latin typeface="Andalus" panose="02020603050405020304" pitchFamily="18" charset="-78"/>
                <a:cs typeface="Andalus" panose="02020603050405020304" pitchFamily="18" charset="-78"/>
              </a:rPr>
              <a:t> della CTU.</a:t>
            </a:r>
            <a:r>
              <a:rPr lang="it-IT" sz="2400" dirty="0">
                <a:solidFill>
                  <a:srgbClr val="FF0000"/>
                </a:solidFill>
                <a:latin typeface="Andalus" panose="02020603050405020304" pitchFamily="18" charset="-78"/>
                <a:cs typeface="Andalus" panose="02020603050405020304" pitchFamily="18" charset="-78"/>
              </a:rPr>
              <a:t>	</a:t>
            </a:r>
          </a:p>
        </p:txBody>
      </p:sp>
      <p:sp>
        <p:nvSpPr>
          <p:cNvPr id="9220" name="CasellaDiTesto 7"/>
          <p:cNvSpPr txBox="1">
            <a:spLocks noChangeArrowheads="1"/>
          </p:cNvSpPr>
          <p:nvPr/>
        </p:nvSpPr>
        <p:spPr bwMode="auto">
          <a:xfrm>
            <a:off x="900113" y="549275"/>
            <a:ext cx="73437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b="1" dirty="0">
                <a:solidFill>
                  <a:srgbClr val="002060"/>
                </a:solidFill>
                <a:latin typeface="Arial Black" pitchFamily="34" charset="0"/>
              </a:rPr>
              <a:t>Il </a:t>
            </a:r>
            <a:r>
              <a:rPr lang="it-IT" altLang="it-IT" sz="2800" b="1" dirty="0" smtClean="0">
                <a:solidFill>
                  <a:srgbClr val="002060"/>
                </a:solidFill>
                <a:latin typeface="Arial Black" pitchFamily="34" charset="0"/>
              </a:rPr>
              <a:t>Giudizio </a:t>
            </a:r>
            <a:r>
              <a:rPr lang="it-IT" altLang="it-IT" sz="2800" b="1" dirty="0">
                <a:solidFill>
                  <a:srgbClr val="002060"/>
                </a:solidFill>
                <a:latin typeface="Arial Black" pitchFamily="34" charset="0"/>
              </a:rPr>
              <a:t>di appello</a:t>
            </a:r>
          </a:p>
        </p:txBody>
      </p:sp>
      <p:sp>
        <p:nvSpPr>
          <p:cNvPr id="5" name="Rettangolo 4"/>
          <p:cNvSpPr/>
          <p:nvPr/>
        </p:nvSpPr>
        <p:spPr>
          <a:xfrm>
            <a:off x="323528"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5494570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asellaDiTesto 3"/>
          <p:cNvSpPr txBox="1">
            <a:spLocks noChangeArrowheads="1"/>
          </p:cNvSpPr>
          <p:nvPr/>
        </p:nvSpPr>
        <p:spPr bwMode="auto">
          <a:xfrm>
            <a:off x="756294" y="1412875"/>
            <a:ext cx="7704138" cy="3385542"/>
          </a:xfrm>
          <a:prstGeom prst="rect">
            <a:avLst/>
          </a:prstGeom>
          <a:noFill/>
          <a:ln w="9525">
            <a:noFill/>
            <a:miter lim="800000"/>
            <a:headEnd/>
            <a:tailEnd/>
          </a:ln>
        </p:spPr>
        <p:txBody>
          <a:bodyPr wrap="square">
            <a:spAutoFit/>
          </a:bodyPr>
          <a:lstStyle/>
          <a:p>
            <a:pPr algn="just">
              <a:defRPr/>
            </a:pPr>
            <a:endParaRPr lang="it-IT" dirty="0" smtClean="0">
              <a:solidFill>
                <a:schemeClr val="tx1">
                  <a:lumMod val="95000"/>
                  <a:lumOff val="5000"/>
                </a:schemeClr>
              </a:solidFill>
              <a:latin typeface="Andalus" panose="02020603050405020304" pitchFamily="18" charset="-78"/>
              <a:cs typeface="Andalus" panose="02020603050405020304" pitchFamily="18" charset="-78"/>
            </a:endParaRPr>
          </a:p>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Analogamente </a:t>
            </a:r>
            <a:r>
              <a:rPr lang="it-IT" sz="2800" dirty="0">
                <a:solidFill>
                  <a:schemeClr val="tx1">
                    <a:lumMod val="95000"/>
                    <a:lumOff val="5000"/>
                  </a:schemeClr>
                </a:solidFill>
                <a:latin typeface="Andalus" panose="02020603050405020304" pitchFamily="18" charset="-78"/>
                <a:cs typeface="Andalus" panose="02020603050405020304" pitchFamily="18" charset="-78"/>
              </a:rPr>
              <a:t>costituisce semplice </a:t>
            </a:r>
            <a:r>
              <a:rPr lang="it-IT" sz="2800" dirty="0" err="1">
                <a:solidFill>
                  <a:schemeClr val="tx1">
                    <a:lumMod val="95000"/>
                    <a:lumOff val="5000"/>
                  </a:schemeClr>
                </a:solidFill>
                <a:latin typeface="Andalus" panose="02020603050405020304" pitchFamily="18" charset="-78"/>
                <a:cs typeface="Andalus" panose="02020603050405020304" pitchFamily="18" charset="-78"/>
              </a:rPr>
              <a:t>irregolarita’</a:t>
            </a:r>
            <a:r>
              <a:rPr lang="it-IT" sz="2800" dirty="0">
                <a:solidFill>
                  <a:schemeClr val="tx1">
                    <a:lumMod val="95000"/>
                    <a:lumOff val="5000"/>
                  </a:schemeClr>
                </a:solidFill>
                <a:latin typeface="Andalus" panose="02020603050405020304" pitchFamily="18" charset="-78"/>
                <a:cs typeface="Andalus" panose="02020603050405020304" pitchFamily="18" charset="-78"/>
              </a:rPr>
              <a:t> l’omessa firma del CTU nel verbale d’udienza in cui ha prestato giuramento, che non incide sulla </a:t>
            </a:r>
            <a:r>
              <a:rPr lang="it-IT" sz="2800" dirty="0" err="1">
                <a:solidFill>
                  <a:schemeClr val="tx1">
                    <a:lumMod val="95000"/>
                    <a:lumOff val="5000"/>
                  </a:schemeClr>
                </a:solidFill>
                <a:latin typeface="Andalus" panose="02020603050405020304" pitchFamily="18" charset="-78"/>
                <a:cs typeface="Andalus" panose="02020603050405020304" pitchFamily="18" charset="-78"/>
              </a:rPr>
              <a:t>validita’</a:t>
            </a:r>
            <a:r>
              <a:rPr lang="it-IT" sz="2800" dirty="0">
                <a:solidFill>
                  <a:schemeClr val="tx1">
                    <a:lumMod val="95000"/>
                    <a:lumOff val="5000"/>
                  </a:schemeClr>
                </a:solidFill>
                <a:latin typeface="Andalus" panose="02020603050405020304" pitchFamily="18" charset="-78"/>
                <a:cs typeface="Andalus" panose="02020603050405020304" pitchFamily="18" charset="-78"/>
              </a:rPr>
              <a:t> dei relativi atti processuali </a:t>
            </a:r>
            <a:endParaRPr 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il </a:t>
            </a:r>
            <a:r>
              <a:rPr lang="it-IT" sz="2800" dirty="0">
                <a:solidFill>
                  <a:schemeClr val="tx1">
                    <a:lumMod val="95000"/>
                    <a:lumOff val="5000"/>
                  </a:schemeClr>
                </a:solidFill>
                <a:latin typeface="Andalus" panose="02020603050405020304" pitchFamily="18" charset="-78"/>
                <a:cs typeface="Andalus" panose="02020603050405020304" pitchFamily="18" charset="-78"/>
              </a:rPr>
              <a:t>Giudice ben </a:t>
            </a:r>
            <a:r>
              <a:rPr lang="it-IT" sz="2800" dirty="0" err="1">
                <a:solidFill>
                  <a:schemeClr val="tx1">
                    <a:lumMod val="95000"/>
                    <a:lumOff val="5000"/>
                  </a:schemeClr>
                </a:solidFill>
                <a:latin typeface="Andalus" panose="02020603050405020304" pitchFamily="18" charset="-78"/>
                <a:cs typeface="Andalus" panose="02020603050405020304" pitchFamily="18" charset="-78"/>
              </a:rPr>
              <a:t>puo</a:t>
            </a:r>
            <a:r>
              <a:rPr lang="it-IT" sz="2800" dirty="0" err="1" smtClean="0">
                <a:solidFill>
                  <a:schemeClr val="tx1">
                    <a:lumMod val="95000"/>
                    <a:lumOff val="5000"/>
                  </a:schemeClr>
                </a:solidFill>
                <a:latin typeface="Andalus" panose="02020603050405020304" pitchFamily="18" charset="-78"/>
                <a:cs typeface="Andalus" panose="02020603050405020304" pitchFamily="18" charset="-78"/>
              </a:rPr>
              <a:t>’</a:t>
            </a:r>
            <a:r>
              <a:rPr lang="it-IT" sz="2800" dirty="0" smtClean="0">
                <a:solidFill>
                  <a:schemeClr val="tx1">
                    <a:lumMod val="95000"/>
                    <a:lumOff val="5000"/>
                  </a:schemeClr>
                </a:solidFill>
                <a:latin typeface="Andalus" panose="02020603050405020304" pitchFamily="18" charset="-78"/>
                <a:cs typeface="Andalus" panose="02020603050405020304" pitchFamily="18" charset="-78"/>
              </a:rPr>
              <a:t> formulare </a:t>
            </a:r>
            <a:r>
              <a:rPr lang="it-IT" sz="2800" dirty="0">
                <a:solidFill>
                  <a:schemeClr val="tx1">
                    <a:lumMod val="95000"/>
                    <a:lumOff val="5000"/>
                  </a:schemeClr>
                </a:solidFill>
                <a:latin typeface="Andalus" panose="02020603050405020304" pitchFamily="18" charset="-78"/>
                <a:cs typeface="Andalus" panose="02020603050405020304" pitchFamily="18" charset="-78"/>
              </a:rPr>
              <a:t>al CTU un quesito diverso da quello inizialmente indicato nell’ordinanza di nomina. </a:t>
            </a:r>
          </a:p>
        </p:txBody>
      </p:sp>
      <p:sp>
        <p:nvSpPr>
          <p:cNvPr id="10244" name="CasellaDiTesto 7"/>
          <p:cNvSpPr txBox="1">
            <a:spLocks noChangeArrowheads="1"/>
          </p:cNvSpPr>
          <p:nvPr/>
        </p:nvSpPr>
        <p:spPr bwMode="auto">
          <a:xfrm>
            <a:off x="900113" y="584306"/>
            <a:ext cx="73437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3200" dirty="0" smtClean="0">
                <a:solidFill>
                  <a:srgbClr val="002060"/>
                </a:solidFill>
                <a:latin typeface="Arial Black" pitchFamily="34" charset="0"/>
              </a:rPr>
              <a:t>L’omessa </a:t>
            </a:r>
            <a:r>
              <a:rPr lang="it-IT" altLang="it-IT" sz="3200" dirty="0">
                <a:solidFill>
                  <a:srgbClr val="002060"/>
                </a:solidFill>
                <a:latin typeface="Arial Black" pitchFamily="34" charset="0"/>
              </a:rPr>
              <a:t>firma</a:t>
            </a:r>
          </a:p>
        </p:txBody>
      </p:sp>
      <p:sp>
        <p:nvSpPr>
          <p:cNvPr id="1024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8764606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asellaDiTesto 3"/>
          <p:cNvSpPr txBox="1">
            <a:spLocks noChangeArrowheads="1"/>
          </p:cNvSpPr>
          <p:nvPr/>
        </p:nvSpPr>
        <p:spPr bwMode="auto">
          <a:xfrm>
            <a:off x="1043806" y="1124744"/>
            <a:ext cx="6984578" cy="3539430"/>
          </a:xfrm>
          <a:prstGeom prst="rect">
            <a:avLst/>
          </a:prstGeom>
          <a:noFill/>
          <a:ln w="9525">
            <a:noFill/>
            <a:miter lim="800000"/>
            <a:headEnd/>
            <a:tailEnd/>
          </a:ln>
        </p:spPr>
        <p:txBody>
          <a:bodyPr wrap="square">
            <a:spAutoFit/>
          </a:bodyPr>
          <a:lstStyle/>
          <a:p>
            <a:pPr>
              <a:defRPr/>
            </a:pPr>
            <a:endParaRPr lang="it-IT" sz="2800" b="1" dirty="0" smtClean="0">
              <a:solidFill>
                <a:schemeClr val="tx1">
                  <a:lumMod val="95000"/>
                  <a:lumOff val="5000"/>
                </a:schemeClr>
              </a:solidFill>
              <a:latin typeface="Arial Black" pitchFamily="34" charset="0"/>
            </a:endParaRPr>
          </a:p>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Nel </a:t>
            </a:r>
            <a:r>
              <a:rPr lang="it-IT" sz="2800" dirty="0">
                <a:solidFill>
                  <a:schemeClr val="tx1">
                    <a:lumMod val="95000"/>
                    <a:lumOff val="5000"/>
                  </a:schemeClr>
                </a:solidFill>
                <a:latin typeface="Andalus" panose="02020603050405020304" pitchFamily="18" charset="-78"/>
                <a:cs typeface="Andalus" panose="02020603050405020304" pitchFamily="18" charset="-78"/>
              </a:rPr>
              <a:t>caso che per l’espletamento di un determinato incarico vengano nominati </a:t>
            </a:r>
            <a:r>
              <a:rPr lang="it-IT" sz="2800" dirty="0" err="1">
                <a:solidFill>
                  <a:schemeClr val="tx1">
                    <a:lumMod val="95000"/>
                    <a:lumOff val="5000"/>
                  </a:schemeClr>
                </a:solidFill>
                <a:latin typeface="Andalus" panose="02020603050405020304" pitchFamily="18" charset="-78"/>
                <a:cs typeface="Andalus" panose="02020603050405020304" pitchFamily="18" charset="-78"/>
              </a:rPr>
              <a:t>piu’</a:t>
            </a:r>
            <a:r>
              <a:rPr lang="it-IT" sz="2800" dirty="0">
                <a:solidFill>
                  <a:schemeClr val="tx1">
                    <a:lumMod val="95000"/>
                    <a:lumOff val="5000"/>
                  </a:schemeClr>
                </a:solidFill>
                <a:latin typeface="Andalus" panose="02020603050405020304" pitchFamily="18" charset="-78"/>
                <a:cs typeface="Andalus" panose="02020603050405020304" pitchFamily="18" charset="-78"/>
              </a:rPr>
              <a:t> periti, nel mandato relativo deve risultare chiaramente la </a:t>
            </a:r>
            <a:r>
              <a:rPr lang="it-IT" sz="2800" dirty="0" err="1">
                <a:solidFill>
                  <a:schemeClr val="tx1">
                    <a:lumMod val="95000"/>
                    <a:lumOff val="5000"/>
                  </a:schemeClr>
                </a:solidFill>
                <a:latin typeface="Andalus" panose="02020603050405020304" pitchFamily="18" charset="-78"/>
                <a:cs typeface="Andalus" panose="02020603050405020304" pitchFamily="18" charset="-78"/>
              </a:rPr>
              <a:t>singolarita’</a:t>
            </a:r>
            <a:r>
              <a:rPr lang="it-IT" sz="2800" dirty="0">
                <a:solidFill>
                  <a:schemeClr val="tx1">
                    <a:lumMod val="95000"/>
                    <a:lumOff val="5000"/>
                  </a:schemeClr>
                </a:solidFill>
                <a:latin typeface="Andalus" panose="02020603050405020304" pitchFamily="18" charset="-78"/>
                <a:cs typeface="Andalus" panose="02020603050405020304" pitchFamily="18" charset="-78"/>
              </a:rPr>
              <a:t> dell’incarico mentre non occorre che sia specificata la sua </a:t>
            </a:r>
            <a:r>
              <a:rPr lang="it-IT" sz="2800" dirty="0" err="1">
                <a:solidFill>
                  <a:schemeClr val="tx1">
                    <a:lumMod val="95000"/>
                    <a:lumOff val="5000"/>
                  </a:schemeClr>
                </a:solidFill>
                <a:latin typeface="Andalus" panose="02020603050405020304" pitchFamily="18" charset="-78"/>
                <a:cs typeface="Andalus" panose="02020603050405020304" pitchFamily="18" charset="-78"/>
              </a:rPr>
              <a:t>collegialita’</a:t>
            </a:r>
            <a:r>
              <a:rPr lang="it-IT" sz="2800" dirty="0">
                <a:solidFill>
                  <a:schemeClr val="tx1">
                    <a:lumMod val="95000"/>
                    <a:lumOff val="5000"/>
                  </a:schemeClr>
                </a:solidFill>
                <a:latin typeface="Andalus" panose="02020603050405020304" pitchFamily="18" charset="-78"/>
                <a:cs typeface="Andalus" panose="02020603050405020304" pitchFamily="18" charset="-78"/>
              </a:rPr>
              <a:t>, prevista come regola dall’Art. 6 L.1980 n. 319.</a:t>
            </a:r>
          </a:p>
        </p:txBody>
      </p:sp>
      <p:sp>
        <p:nvSpPr>
          <p:cNvPr id="10244" name="CasellaDiTesto 7"/>
          <p:cNvSpPr txBox="1">
            <a:spLocks noChangeArrowheads="1"/>
          </p:cNvSpPr>
          <p:nvPr/>
        </p:nvSpPr>
        <p:spPr bwMode="auto">
          <a:xfrm>
            <a:off x="900113" y="584306"/>
            <a:ext cx="73437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3200" dirty="0" smtClean="0">
                <a:solidFill>
                  <a:srgbClr val="002060"/>
                </a:solidFill>
                <a:latin typeface="Arial Black" pitchFamily="34" charset="0"/>
              </a:rPr>
              <a:t>L’omessa </a:t>
            </a:r>
            <a:r>
              <a:rPr lang="it-IT" altLang="it-IT" sz="3200" dirty="0">
                <a:solidFill>
                  <a:srgbClr val="002060"/>
                </a:solidFill>
                <a:latin typeface="Arial Black" pitchFamily="34" charset="0"/>
              </a:rPr>
              <a:t>firma</a:t>
            </a:r>
          </a:p>
        </p:txBody>
      </p:sp>
      <p:sp>
        <p:nvSpPr>
          <p:cNvPr id="1024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9939336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827088" y="1196975"/>
            <a:ext cx="77771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altLang="it-IT" sz="2000" b="1">
              <a:solidFill>
                <a:srgbClr val="FF0000"/>
              </a:solidFill>
              <a:latin typeface="Arial Black" pitchFamily="34" charset="0"/>
            </a:endParaRPr>
          </a:p>
        </p:txBody>
      </p:sp>
      <p:sp>
        <p:nvSpPr>
          <p:cNvPr id="11268" name="CasellaDiTesto 7"/>
          <p:cNvSpPr txBox="1">
            <a:spLocks noChangeArrowheads="1"/>
          </p:cNvSpPr>
          <p:nvPr/>
        </p:nvSpPr>
        <p:spPr bwMode="auto">
          <a:xfrm>
            <a:off x="900113" y="476250"/>
            <a:ext cx="7200279" cy="3785652"/>
          </a:xfrm>
          <a:prstGeom prst="rect">
            <a:avLst/>
          </a:prstGeom>
          <a:noFill/>
          <a:ln w="9525">
            <a:noFill/>
            <a:miter lim="800000"/>
            <a:headEnd/>
            <a:tailEnd/>
          </a:ln>
        </p:spPr>
        <p:txBody>
          <a:bodyPr wrap="square">
            <a:spAutoFit/>
          </a:bodyPr>
          <a:lstStyle/>
          <a:p>
            <a:pPr algn="ctr">
              <a:defRPr/>
            </a:pPr>
            <a:r>
              <a:rPr lang="it-IT" sz="2800" dirty="0">
                <a:solidFill>
                  <a:srgbClr val="002060"/>
                </a:solidFill>
                <a:latin typeface="Arial Black" pitchFamily="34" charset="0"/>
              </a:rPr>
              <a:t>Astensione ricusazione del CTU</a:t>
            </a:r>
          </a:p>
          <a:p>
            <a:pPr>
              <a:defRPr/>
            </a:pPr>
            <a:endParaRPr lang="it-IT" dirty="0" smtClean="0">
              <a:solidFill>
                <a:schemeClr val="tx1">
                  <a:lumMod val="95000"/>
                  <a:lumOff val="5000"/>
                </a:schemeClr>
              </a:solidFill>
              <a:latin typeface="Arial Black" pitchFamily="34" charset="0"/>
            </a:endParaRPr>
          </a:p>
          <a:p>
            <a:pPr>
              <a:defRPr/>
            </a:pPr>
            <a:endParaRPr lang="it-IT" dirty="0" smtClean="0">
              <a:solidFill>
                <a:schemeClr val="tx1">
                  <a:lumMod val="95000"/>
                  <a:lumOff val="5000"/>
                </a:schemeClr>
              </a:solidFill>
              <a:latin typeface="Arial Black" pitchFamily="34" charset="0"/>
            </a:endParaRPr>
          </a:p>
          <a:p>
            <a:pPr>
              <a:defRPr/>
            </a:pPr>
            <a:endParaRPr lang="it-IT" dirty="0">
              <a:solidFill>
                <a:schemeClr val="tx1">
                  <a:lumMod val="95000"/>
                  <a:lumOff val="5000"/>
                </a:schemeClr>
              </a:solidFill>
              <a:latin typeface="Arial Black" pitchFamily="34" charset="0"/>
            </a:endParaRPr>
          </a:p>
          <a:p>
            <a:pPr algn="just">
              <a:defRPr/>
            </a:pPr>
            <a:endParaRPr lang="it-IT" dirty="0" smtClean="0">
              <a:solidFill>
                <a:schemeClr val="tx1">
                  <a:lumMod val="95000"/>
                  <a:lumOff val="5000"/>
                </a:schemeClr>
              </a:solidFill>
              <a:latin typeface="Arial Black" pitchFamily="34" charset="0"/>
            </a:endParaRPr>
          </a:p>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Fermo </a:t>
            </a:r>
            <a:r>
              <a:rPr lang="it-IT" sz="2800" dirty="0">
                <a:solidFill>
                  <a:schemeClr val="tx1">
                    <a:lumMod val="95000"/>
                    <a:lumOff val="5000"/>
                  </a:schemeClr>
                </a:solidFill>
                <a:latin typeface="Andalus" panose="02020603050405020304" pitchFamily="18" charset="-78"/>
                <a:cs typeface="Andalus" panose="02020603050405020304" pitchFamily="18" charset="-78"/>
              </a:rPr>
              <a:t>restando il potere discrezionale del Giudice sulla scelta del CTU, le parti che hanno dubbi sulla sua </a:t>
            </a:r>
            <a:r>
              <a:rPr lang="it-IT" sz="2800" dirty="0" err="1">
                <a:solidFill>
                  <a:schemeClr val="tx1">
                    <a:lumMod val="95000"/>
                    <a:lumOff val="5000"/>
                  </a:schemeClr>
                </a:solidFill>
                <a:latin typeface="Andalus" panose="02020603050405020304" pitchFamily="18" charset="-78"/>
                <a:cs typeface="Andalus" panose="02020603050405020304" pitchFamily="18" charset="-78"/>
              </a:rPr>
              <a:t>obiettivita’</a:t>
            </a:r>
            <a:r>
              <a:rPr lang="it-IT" sz="2800" dirty="0">
                <a:solidFill>
                  <a:schemeClr val="tx1">
                    <a:lumMod val="95000"/>
                    <a:lumOff val="5000"/>
                  </a:schemeClr>
                </a:solidFill>
                <a:latin typeface="Andalus" panose="02020603050405020304" pitchFamily="18" charset="-78"/>
                <a:cs typeface="Andalus" panose="02020603050405020304" pitchFamily="18" charset="-78"/>
              </a:rPr>
              <a:t> ed </a:t>
            </a:r>
            <a:r>
              <a:rPr lang="it-IT" sz="2800" dirty="0" err="1">
                <a:solidFill>
                  <a:schemeClr val="tx1">
                    <a:lumMod val="95000"/>
                    <a:lumOff val="5000"/>
                  </a:schemeClr>
                </a:solidFill>
                <a:latin typeface="Andalus" panose="02020603050405020304" pitchFamily="18" charset="-78"/>
                <a:cs typeface="Andalus" panose="02020603050405020304" pitchFamily="18" charset="-78"/>
              </a:rPr>
              <a:t>imparzialita’</a:t>
            </a:r>
            <a:r>
              <a:rPr lang="it-IT" sz="2800" dirty="0">
                <a:solidFill>
                  <a:schemeClr val="tx1">
                    <a:lumMod val="95000"/>
                    <a:lumOff val="5000"/>
                  </a:schemeClr>
                </a:solidFill>
                <a:latin typeface="Andalus" panose="02020603050405020304" pitchFamily="18" charset="-78"/>
                <a:cs typeface="Andalus" panose="02020603050405020304" pitchFamily="18" charset="-78"/>
              </a:rPr>
              <a:t> possono presentare istanza di ricusazione del CTU. </a:t>
            </a:r>
          </a:p>
        </p:txBody>
      </p:sp>
      <p:sp>
        <p:nvSpPr>
          <p:cNvPr id="11269"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4842903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827088" y="1196975"/>
            <a:ext cx="77771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altLang="it-IT" sz="2000" b="1">
              <a:solidFill>
                <a:srgbClr val="FF0000"/>
              </a:solidFill>
              <a:latin typeface="Arial Black" pitchFamily="34" charset="0"/>
            </a:endParaRPr>
          </a:p>
        </p:txBody>
      </p:sp>
      <p:sp>
        <p:nvSpPr>
          <p:cNvPr id="11268" name="CasellaDiTesto 7"/>
          <p:cNvSpPr txBox="1">
            <a:spLocks noChangeArrowheads="1"/>
          </p:cNvSpPr>
          <p:nvPr/>
        </p:nvSpPr>
        <p:spPr bwMode="auto">
          <a:xfrm>
            <a:off x="900113" y="116632"/>
            <a:ext cx="7343775" cy="4955203"/>
          </a:xfrm>
          <a:prstGeom prst="rect">
            <a:avLst/>
          </a:prstGeom>
          <a:noFill/>
          <a:ln w="9525">
            <a:noFill/>
            <a:miter lim="800000"/>
            <a:headEnd/>
            <a:tailEnd/>
          </a:ln>
        </p:spPr>
        <p:txBody>
          <a:bodyPr>
            <a:spAutoFit/>
          </a:bodyPr>
          <a:lstStyle/>
          <a:p>
            <a:pPr algn="ctr">
              <a:defRPr/>
            </a:pPr>
            <a:r>
              <a:rPr lang="it-IT" sz="2800" dirty="0">
                <a:solidFill>
                  <a:srgbClr val="002060"/>
                </a:solidFill>
                <a:latin typeface="Arial Black" pitchFamily="34" charset="0"/>
              </a:rPr>
              <a:t>Astensione ricusazione del CTU</a:t>
            </a:r>
          </a:p>
          <a:p>
            <a:pPr>
              <a:defRPr/>
            </a:pPr>
            <a:endParaRPr lang="it-IT" dirty="0" smtClean="0">
              <a:solidFill>
                <a:schemeClr val="tx1">
                  <a:lumMod val="95000"/>
                  <a:lumOff val="5000"/>
                </a:schemeClr>
              </a:solidFill>
              <a:latin typeface="Arial Black" pitchFamily="34" charset="0"/>
            </a:endParaRPr>
          </a:p>
          <a:p>
            <a:pPr>
              <a:defRPr/>
            </a:pPr>
            <a:endParaRPr lang="it-IT" dirty="0" smtClean="0">
              <a:solidFill>
                <a:schemeClr val="tx1">
                  <a:lumMod val="95000"/>
                  <a:lumOff val="5000"/>
                </a:schemeClr>
              </a:solidFill>
              <a:latin typeface="Arial Black" pitchFamily="34" charset="0"/>
            </a:endParaRPr>
          </a:p>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Per </a:t>
            </a:r>
            <a:r>
              <a:rPr lang="it-IT" sz="2800" dirty="0">
                <a:solidFill>
                  <a:schemeClr val="tx1">
                    <a:lumMod val="95000"/>
                    <a:lumOff val="5000"/>
                  </a:schemeClr>
                </a:solidFill>
                <a:latin typeface="Andalus" panose="02020603050405020304" pitchFamily="18" charset="-78"/>
                <a:cs typeface="Andalus" panose="02020603050405020304" pitchFamily="18" charset="-78"/>
              </a:rPr>
              <a:t>il combinato disposto degli Art. 51 comma 4 e 63 comma 2 Cod. proc. Civ. l’obbligo di astensione del CTU e la </a:t>
            </a:r>
            <a:r>
              <a:rPr lang="it-IT" sz="2800" dirty="0" err="1">
                <a:solidFill>
                  <a:schemeClr val="tx1">
                    <a:lumMod val="95000"/>
                    <a:lumOff val="5000"/>
                  </a:schemeClr>
                </a:solidFill>
                <a:latin typeface="Andalus" panose="02020603050405020304" pitchFamily="18" charset="-78"/>
                <a:cs typeface="Andalus" panose="02020603050405020304" pitchFamily="18" charset="-78"/>
              </a:rPr>
              <a:t>possibilita’</a:t>
            </a:r>
            <a:r>
              <a:rPr lang="it-IT" sz="2800" dirty="0">
                <a:solidFill>
                  <a:schemeClr val="tx1">
                    <a:lumMod val="95000"/>
                    <a:lumOff val="5000"/>
                  </a:schemeClr>
                </a:solidFill>
                <a:latin typeface="Andalus" panose="02020603050405020304" pitchFamily="18" charset="-78"/>
                <a:cs typeface="Andalus" panose="02020603050405020304" pitchFamily="18" charset="-78"/>
              </a:rPr>
              <a:t> della sua ricusazione sussistono per il solo fatto che egli abbia </a:t>
            </a:r>
            <a:r>
              <a:rPr lang="it-IT" sz="2800" dirty="0" err="1">
                <a:solidFill>
                  <a:schemeClr val="tx1">
                    <a:lumMod val="95000"/>
                    <a:lumOff val="5000"/>
                  </a:schemeClr>
                </a:solidFill>
                <a:latin typeface="Andalus" panose="02020603050405020304" pitchFamily="18" charset="-78"/>
                <a:cs typeface="Andalus" panose="02020603050405020304" pitchFamily="18" charset="-78"/>
              </a:rPr>
              <a:t>gia’</a:t>
            </a:r>
            <a:r>
              <a:rPr lang="it-IT" sz="2800" dirty="0">
                <a:solidFill>
                  <a:schemeClr val="tx1">
                    <a:lumMod val="95000"/>
                    <a:lumOff val="5000"/>
                  </a:schemeClr>
                </a:solidFill>
                <a:latin typeface="Andalus" panose="02020603050405020304" pitchFamily="18" charset="-78"/>
                <a:cs typeface="Andalus" panose="02020603050405020304" pitchFamily="18" charset="-78"/>
              </a:rPr>
              <a:t> prestato assistenza in tale veste in altro grado del processo, mirando la norma a creare le condizioni migliori </a:t>
            </a:r>
            <a:r>
              <a:rPr lang="it-IT" sz="2800" dirty="0" err="1">
                <a:solidFill>
                  <a:schemeClr val="tx1">
                    <a:lumMod val="95000"/>
                    <a:lumOff val="5000"/>
                  </a:schemeClr>
                </a:solidFill>
                <a:latin typeface="Andalus" panose="02020603050405020304" pitchFamily="18" charset="-78"/>
                <a:cs typeface="Andalus" panose="02020603050405020304" pitchFamily="18" charset="-78"/>
              </a:rPr>
              <a:t>perche’</a:t>
            </a:r>
            <a:r>
              <a:rPr lang="it-IT" sz="2800" dirty="0">
                <a:solidFill>
                  <a:schemeClr val="tx1">
                    <a:lumMod val="95000"/>
                    <a:lumOff val="5000"/>
                  </a:schemeClr>
                </a:solidFill>
                <a:latin typeface="Andalus" panose="02020603050405020304" pitchFamily="18" charset="-78"/>
                <a:cs typeface="Andalus" panose="02020603050405020304" pitchFamily="18" charset="-78"/>
              </a:rPr>
              <a:t> il nuovo accertamento venga effettuato senza preconcetti e condizionamenti di sorta.</a:t>
            </a:r>
          </a:p>
        </p:txBody>
      </p:sp>
      <p:sp>
        <p:nvSpPr>
          <p:cNvPr id="11269"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7527812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asellaDiTesto 3"/>
          <p:cNvSpPr txBox="1">
            <a:spLocks noChangeArrowheads="1"/>
          </p:cNvSpPr>
          <p:nvPr/>
        </p:nvSpPr>
        <p:spPr bwMode="auto">
          <a:xfrm>
            <a:off x="1116013" y="908050"/>
            <a:ext cx="70564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endParaRPr lang="it-IT" altLang="it-IT" sz="3200" b="1">
              <a:solidFill>
                <a:srgbClr val="FF0000"/>
              </a:solidFill>
              <a:latin typeface="Arial Black" pitchFamily="34" charset="0"/>
            </a:endParaRPr>
          </a:p>
        </p:txBody>
      </p:sp>
      <p:sp>
        <p:nvSpPr>
          <p:cNvPr id="12292" name="CasellaDiTesto 3"/>
          <p:cNvSpPr txBox="1">
            <a:spLocks noChangeArrowheads="1"/>
          </p:cNvSpPr>
          <p:nvPr/>
        </p:nvSpPr>
        <p:spPr bwMode="auto">
          <a:xfrm>
            <a:off x="899790" y="908720"/>
            <a:ext cx="7560642" cy="406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endParaRPr lang="it-IT" altLang="it-IT" b="1" dirty="0" smtClean="0">
              <a:solidFill>
                <a:schemeClr val="tx1">
                  <a:lumMod val="95000"/>
                  <a:lumOff val="5000"/>
                </a:schemeClr>
              </a:solidFill>
              <a:latin typeface="Arial Black" pitchFamily="34" charset="0"/>
            </a:endParaRPr>
          </a:p>
          <a:p>
            <a:pPr algn="just" eaLnBrk="1" hangingPunct="1"/>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Il </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Cancelliere ha l’obbligo di far conoscere, tramite notifica, al Consulente tecnico d’ufficio l’ordinanza che contiene l’invito a comparire all’udienza fissata dal Giudice</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a:t>
            </a:r>
          </a:p>
          <a:p>
            <a:pPr algn="just" eaLnBrk="1" hangingPunct="1"/>
            <a:endParaRPr lang="it-IT" altLang="it-IT" sz="2400" dirty="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Il </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Consulente che ritiene di non accettare l’incarico o quello che, obbligato a prestare il suo ufficio, intende astenersi, deve farne denuncia o istanza al Giudice che lo ha nominato almeno tre giorni prima dell’udienza di comparizione; </a:t>
            </a:r>
          </a:p>
        </p:txBody>
      </p:sp>
      <p:sp>
        <p:nvSpPr>
          <p:cNvPr id="12294" name="CasellaDiTesto 7"/>
          <p:cNvSpPr txBox="1">
            <a:spLocks noChangeArrowheads="1"/>
          </p:cNvSpPr>
          <p:nvPr/>
        </p:nvSpPr>
        <p:spPr bwMode="auto">
          <a:xfrm>
            <a:off x="971550" y="260648"/>
            <a:ext cx="734536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3200" dirty="0">
                <a:solidFill>
                  <a:srgbClr val="002060"/>
                </a:solidFill>
                <a:latin typeface="Arial Black" pitchFamily="34" charset="0"/>
              </a:rPr>
              <a:t>Astensione</a:t>
            </a:r>
          </a:p>
        </p:txBody>
      </p:sp>
      <p:sp>
        <p:nvSpPr>
          <p:cNvPr id="1229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654944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1043608" y="1052736"/>
            <a:ext cx="7056784" cy="3970318"/>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Ma se il giuramento è un aspetto </a:t>
            </a:r>
            <a:r>
              <a:rPr lang="it-IT" sz="2800" dirty="0" smtClean="0">
                <a:latin typeface="Andalus" panose="02020603050405020304" pitchFamily="18" charset="-78"/>
                <a:cs typeface="Andalus" panose="02020603050405020304" pitchFamily="18" charset="-78"/>
              </a:rPr>
              <a:t>importante in </a:t>
            </a:r>
            <a:r>
              <a:rPr lang="it-IT" sz="2800" dirty="0">
                <a:latin typeface="Andalus" panose="02020603050405020304" pitchFamily="18" charset="-78"/>
                <a:cs typeface="Andalus" panose="02020603050405020304" pitchFamily="18" charset="-78"/>
              </a:rPr>
              <a:t>relazione alla </a:t>
            </a:r>
            <a:r>
              <a:rPr lang="it-IT" sz="2800" dirty="0" smtClean="0">
                <a:latin typeface="Andalus" panose="02020603050405020304" pitchFamily="18" charset="-78"/>
                <a:cs typeface="Andalus" panose="02020603050405020304" pitchFamily="18" charset="-78"/>
              </a:rPr>
              <a:t>consapevolezza dell’assunzione </a:t>
            </a:r>
            <a:r>
              <a:rPr lang="it-IT" sz="2800" dirty="0">
                <a:latin typeface="Andalus" panose="02020603050405020304" pitchFamily="18" charset="-78"/>
                <a:cs typeface="Andalus" panose="02020603050405020304" pitchFamily="18" charset="-78"/>
              </a:rPr>
              <a:t>delle responsabilità per </a:t>
            </a:r>
            <a:r>
              <a:rPr lang="it-IT" sz="2800" dirty="0" smtClean="0">
                <a:latin typeface="Andalus" panose="02020603050405020304" pitchFamily="18" charset="-78"/>
                <a:cs typeface="Andalus" panose="02020603050405020304" pitchFamily="18" charset="-78"/>
              </a:rPr>
              <a:t>il consulente</a:t>
            </a:r>
            <a:r>
              <a:rPr lang="it-IT" sz="2800" dirty="0">
                <a:latin typeface="Andalus" panose="02020603050405020304" pitchFamily="18" charset="-78"/>
                <a:cs typeface="Andalus" panose="02020603050405020304" pitchFamily="18" charset="-78"/>
              </a:rPr>
              <a:t>, rimane sempre atto formale</a:t>
            </a:r>
          </a:p>
          <a:p>
            <a:pPr algn="just"/>
            <a:r>
              <a:rPr lang="it-IT" sz="2800" dirty="0">
                <a:latin typeface="Andalus" panose="02020603050405020304" pitchFamily="18" charset="-78"/>
                <a:cs typeface="Andalus" panose="02020603050405020304" pitchFamily="18" charset="-78"/>
              </a:rPr>
              <a:t>tale da non incidere sulla sostanza </a:t>
            </a:r>
            <a:r>
              <a:rPr lang="it-IT" sz="2800" dirty="0" smtClean="0">
                <a:latin typeface="Andalus" panose="02020603050405020304" pitchFamily="18" charset="-78"/>
                <a:cs typeface="Andalus" panose="02020603050405020304" pitchFamily="18" charset="-78"/>
              </a:rPr>
              <a:t>del mandato </a:t>
            </a:r>
            <a:r>
              <a:rPr lang="it-IT" sz="2800" dirty="0">
                <a:latin typeface="Andalus" panose="02020603050405020304" pitchFamily="18" charset="-78"/>
                <a:cs typeface="Andalus" panose="02020603050405020304" pitchFamily="18" charset="-78"/>
              </a:rPr>
              <a:t>del lavoro </a:t>
            </a:r>
            <a:r>
              <a:rPr lang="it-IT" sz="2800" dirty="0" smtClean="0">
                <a:latin typeface="Andalus" panose="02020603050405020304" pitchFamily="18" charset="-78"/>
                <a:cs typeface="Andalus" panose="02020603050405020304" pitchFamily="18" charset="-78"/>
              </a:rPr>
              <a:t>del consulente</a:t>
            </a:r>
            <a:r>
              <a:rPr lang="it-IT" sz="2800" dirty="0">
                <a:latin typeface="Andalus" panose="02020603050405020304" pitchFamily="18" charset="-78"/>
                <a:cs typeface="Andalus" panose="02020603050405020304" pitchFamily="18" charset="-78"/>
              </a:rPr>
              <a:t>, </a:t>
            </a:r>
            <a:r>
              <a:rPr lang="it-IT" sz="2800" dirty="0" smtClean="0">
                <a:latin typeface="Andalus" panose="02020603050405020304" pitchFamily="18" charset="-78"/>
                <a:cs typeface="Andalus" panose="02020603050405020304" pitchFamily="18" charset="-78"/>
              </a:rPr>
              <a:t>rilevanza che </a:t>
            </a:r>
            <a:r>
              <a:rPr lang="it-IT" sz="2800" dirty="0">
                <a:latin typeface="Andalus" panose="02020603050405020304" pitchFamily="18" charset="-78"/>
                <a:cs typeface="Andalus" panose="02020603050405020304" pitchFamily="18" charset="-78"/>
              </a:rPr>
              <a:t>invece possono assumere </a:t>
            </a:r>
            <a:r>
              <a:rPr lang="it-IT" sz="2800" dirty="0" smtClean="0">
                <a:latin typeface="Andalus" panose="02020603050405020304" pitchFamily="18" charset="-78"/>
                <a:cs typeface="Andalus" panose="02020603050405020304" pitchFamily="18" charset="-78"/>
              </a:rPr>
              <a:t>altri aspetti </a:t>
            </a:r>
            <a:r>
              <a:rPr lang="it-IT" sz="2800" dirty="0">
                <a:latin typeface="Andalus" panose="02020603050405020304" pitchFamily="18" charset="-78"/>
                <a:cs typeface="Andalus" panose="02020603050405020304" pitchFamily="18" charset="-78"/>
              </a:rPr>
              <a:t>e condizioni che si originano </a:t>
            </a:r>
            <a:r>
              <a:rPr lang="it-IT" sz="2800" dirty="0" smtClean="0">
                <a:latin typeface="Andalus" panose="02020603050405020304" pitchFamily="18" charset="-78"/>
                <a:cs typeface="Andalus" panose="02020603050405020304" pitchFamily="18" charset="-78"/>
              </a:rPr>
              <a:t>nell’udienza di </a:t>
            </a:r>
            <a:r>
              <a:rPr lang="it-IT" sz="2800" dirty="0">
                <a:latin typeface="Andalus" panose="02020603050405020304" pitchFamily="18" charset="-78"/>
                <a:cs typeface="Andalus" panose="02020603050405020304" pitchFamily="18" charset="-78"/>
              </a:rPr>
              <a:t>cui trattiamo, come </a:t>
            </a:r>
            <a:r>
              <a:rPr lang="it-IT" sz="2800" dirty="0" smtClean="0">
                <a:latin typeface="Andalus" panose="02020603050405020304" pitchFamily="18" charset="-78"/>
                <a:cs typeface="Andalus" panose="02020603050405020304" pitchFamily="18" charset="-78"/>
              </a:rPr>
              <a:t>per esempio </a:t>
            </a:r>
            <a:r>
              <a:rPr lang="it-IT" sz="2800" dirty="0">
                <a:latin typeface="Andalus" panose="02020603050405020304" pitchFamily="18" charset="-78"/>
                <a:cs typeface="Andalus" panose="02020603050405020304" pitchFamily="18" charset="-78"/>
              </a:rPr>
              <a:t>il </a:t>
            </a:r>
            <a:r>
              <a:rPr lang="it-IT" sz="2800" dirty="0" smtClean="0">
                <a:latin typeface="Andalus" panose="02020603050405020304" pitchFamily="18" charset="-78"/>
                <a:cs typeface="Andalus" panose="02020603050405020304" pitchFamily="18" charset="-78"/>
              </a:rPr>
              <a:t>quesito</a:t>
            </a:r>
            <a:endParaRPr lang="it-IT" sz="2800" dirty="0">
              <a:latin typeface="Andalus" panose="02020603050405020304" pitchFamily="18" charset="-78"/>
              <a:cs typeface="Andalus" panose="02020603050405020304" pitchFamily="18" charset="-78"/>
            </a:endParaRPr>
          </a:p>
        </p:txBody>
      </p:sp>
      <p:sp>
        <p:nvSpPr>
          <p:cNvPr id="4" name="CasellaDiTesto 7"/>
          <p:cNvSpPr txBox="1">
            <a:spLocks noChangeArrowheads="1"/>
          </p:cNvSpPr>
          <p:nvPr/>
        </p:nvSpPr>
        <p:spPr bwMode="auto">
          <a:xfrm>
            <a:off x="900113" y="404664"/>
            <a:ext cx="7343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dirty="0">
                <a:solidFill>
                  <a:srgbClr val="002060"/>
                </a:solidFill>
                <a:latin typeface="Arial Black" pitchFamily="34" charset="0"/>
              </a:rPr>
              <a:t>Nomina e formulazione dei quesiti</a:t>
            </a:r>
          </a:p>
        </p:txBody>
      </p:sp>
      <p:sp>
        <p:nvSpPr>
          <p:cNvPr id="6" name="Rettangolo 5"/>
          <p:cNvSpPr/>
          <p:nvPr/>
        </p:nvSpPr>
        <p:spPr>
          <a:xfrm>
            <a:off x="323528"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50751655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899592" y="1196752"/>
            <a:ext cx="7488832" cy="2554545"/>
          </a:xfrm>
          <a:prstGeom prst="rect">
            <a:avLst/>
          </a:prstGeom>
        </p:spPr>
        <p:txBody>
          <a:bodyPr wrap="square">
            <a:spAutoFit/>
          </a:bodyPr>
          <a:lstStyle/>
          <a:p>
            <a:r>
              <a:rPr lang="it-IT" altLang="it-IT" sz="3200" dirty="0">
                <a:solidFill>
                  <a:schemeClr val="tx1">
                    <a:lumMod val="95000"/>
                    <a:lumOff val="5000"/>
                  </a:schemeClr>
                </a:solidFill>
                <a:latin typeface="Andalus" panose="02020603050405020304" pitchFamily="18" charset="-78"/>
                <a:cs typeface="Andalus" panose="02020603050405020304" pitchFamily="18" charset="-78"/>
              </a:rPr>
              <a:t>nello stesso termine le parti che intendono opporsi devono proporre le loro istanze di ricusazione, depositando nella cancelleria ricorso al Giudice istruttore, che provvede con ordinanza non impugnabile.</a:t>
            </a:r>
          </a:p>
        </p:txBody>
      </p:sp>
      <p:sp>
        <p:nvSpPr>
          <p:cNvPr id="5" name="Rettangolo 4"/>
          <p:cNvSpPr/>
          <p:nvPr/>
        </p:nvSpPr>
        <p:spPr>
          <a:xfrm>
            <a:off x="323528"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5539077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asellaDiTesto 3"/>
          <p:cNvSpPr txBox="1">
            <a:spLocks noChangeArrowheads="1"/>
          </p:cNvSpPr>
          <p:nvPr/>
        </p:nvSpPr>
        <p:spPr bwMode="auto">
          <a:xfrm>
            <a:off x="900113" y="1341438"/>
            <a:ext cx="77041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altLang="it-IT" sz="2000" b="1">
              <a:solidFill>
                <a:srgbClr val="FF0000"/>
              </a:solidFill>
              <a:latin typeface="Arial Black" pitchFamily="34" charset="0"/>
            </a:endParaRPr>
          </a:p>
        </p:txBody>
      </p:sp>
      <p:sp>
        <p:nvSpPr>
          <p:cNvPr id="13316" name="CasellaDiTesto 7"/>
          <p:cNvSpPr txBox="1">
            <a:spLocks noChangeArrowheads="1"/>
          </p:cNvSpPr>
          <p:nvPr/>
        </p:nvSpPr>
        <p:spPr bwMode="auto">
          <a:xfrm>
            <a:off x="323529" y="476250"/>
            <a:ext cx="7848872" cy="464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3200" dirty="0">
                <a:solidFill>
                  <a:srgbClr val="002060"/>
                </a:solidFill>
                <a:latin typeface="Arial Black" pitchFamily="34" charset="0"/>
              </a:rPr>
              <a:t>Art. 63 </a:t>
            </a:r>
            <a:r>
              <a:rPr lang="it-IT" altLang="it-IT" sz="3200" dirty="0" err="1">
                <a:solidFill>
                  <a:srgbClr val="002060"/>
                </a:solidFill>
                <a:latin typeface="Arial Black" pitchFamily="34" charset="0"/>
              </a:rPr>
              <a:t>c.p.c.</a:t>
            </a:r>
            <a:endParaRPr lang="it-IT" altLang="it-IT" sz="3200" dirty="0">
              <a:solidFill>
                <a:srgbClr val="002060"/>
              </a:solidFill>
              <a:latin typeface="Arial Black" pitchFamily="34" charset="0"/>
            </a:endParaRPr>
          </a:p>
          <a:p>
            <a:pPr eaLnBrk="1" hangingPunct="1"/>
            <a:endParaRPr lang="it-IT" altLang="it-IT" sz="2000" dirty="0" smtClean="0">
              <a:solidFill>
                <a:schemeClr val="tx1">
                  <a:lumMod val="95000"/>
                  <a:lumOff val="5000"/>
                </a:schemeClr>
              </a:solidFill>
              <a:latin typeface="Arial Black" pitchFamily="34" charset="0"/>
            </a:endParaRPr>
          </a:p>
          <a:p>
            <a:pPr algn="just" eaLnBrk="1" hangingPunct="1"/>
            <a:endParaRPr lang="it-IT" altLang="it-IT" sz="20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Sancisce </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l’obbligo di assumere l’incarico, facendo salva l’ipotesi in cui il Giudice riconosca l’esistenza di un giusto motivo di astensione. </a:t>
            </a:r>
            <a:endPar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endParaRPr lang="it-IT" altLang="it-IT" sz="2800" dirty="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Vi </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sono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altresi’</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dei casi in cui il consulente ha l’obbligo di astenersi ai sensi dell’Art. 51: se ha interesse nella causa o in altra vertente su identica questione di diritto; </a:t>
            </a:r>
          </a:p>
        </p:txBody>
      </p:sp>
      <p:sp>
        <p:nvSpPr>
          <p:cNvPr id="13317"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8289648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asellaDiTesto 3"/>
          <p:cNvSpPr txBox="1">
            <a:spLocks noChangeArrowheads="1"/>
          </p:cNvSpPr>
          <p:nvPr/>
        </p:nvSpPr>
        <p:spPr bwMode="auto">
          <a:xfrm>
            <a:off x="900113" y="1341438"/>
            <a:ext cx="77041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altLang="it-IT" sz="2000" b="1">
              <a:solidFill>
                <a:srgbClr val="FF0000"/>
              </a:solidFill>
              <a:latin typeface="Arial Black" pitchFamily="34" charset="0"/>
            </a:endParaRPr>
          </a:p>
        </p:txBody>
      </p:sp>
      <p:sp>
        <p:nvSpPr>
          <p:cNvPr id="13316" name="CasellaDiTesto 7"/>
          <p:cNvSpPr txBox="1">
            <a:spLocks noChangeArrowheads="1"/>
          </p:cNvSpPr>
          <p:nvPr/>
        </p:nvSpPr>
        <p:spPr bwMode="auto">
          <a:xfrm>
            <a:off x="755576" y="476250"/>
            <a:ext cx="7344816"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3200" dirty="0">
                <a:solidFill>
                  <a:srgbClr val="002060"/>
                </a:solidFill>
                <a:latin typeface="Arial Black" pitchFamily="34" charset="0"/>
              </a:rPr>
              <a:t>Art. 63 </a:t>
            </a:r>
            <a:r>
              <a:rPr lang="it-IT" altLang="it-IT" sz="3200" dirty="0" err="1">
                <a:solidFill>
                  <a:srgbClr val="002060"/>
                </a:solidFill>
                <a:latin typeface="Arial Black" pitchFamily="34" charset="0"/>
              </a:rPr>
              <a:t>c.p.c.</a:t>
            </a:r>
            <a:endParaRPr lang="it-IT" altLang="it-IT" sz="3200" dirty="0">
              <a:solidFill>
                <a:srgbClr val="002060"/>
              </a:solidFill>
              <a:latin typeface="Arial Black" pitchFamily="34" charset="0"/>
            </a:endParaRPr>
          </a:p>
          <a:p>
            <a:pPr eaLnBrk="1" hangingPunct="1"/>
            <a:endParaRPr lang="it-IT" altLang="it-IT" sz="2000" dirty="0" smtClean="0">
              <a:solidFill>
                <a:schemeClr val="tx1">
                  <a:lumMod val="95000"/>
                  <a:lumOff val="5000"/>
                </a:schemeClr>
              </a:solidFill>
              <a:latin typeface="Arial Black" pitchFamily="34" charset="0"/>
            </a:endParaRPr>
          </a:p>
          <a:p>
            <a:pPr eaLnBrk="1" hangingPunct="1"/>
            <a:endParaRPr lang="it-IT" altLang="it-IT" sz="2000" dirty="0" smtClean="0">
              <a:solidFill>
                <a:schemeClr val="tx1">
                  <a:lumMod val="95000"/>
                  <a:lumOff val="5000"/>
                </a:schemeClr>
              </a:solidFill>
              <a:latin typeface="Arial Black" pitchFamily="34" charset="0"/>
            </a:endParaRPr>
          </a:p>
          <a:p>
            <a:pPr algn="just" eaLnBrk="1" hangingPunct="1"/>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se </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egli stesso o la moglie ha causa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parente fino al quarto grado o legato da vincoli di affiliazione, o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convivente di una delle parti o di alcuno dei difensori; se egli stesso o la moglie ha causa pendente o rapporti di credito o debito con una delle parti o alcuno dei suoi difensori;  </a:t>
            </a:r>
          </a:p>
        </p:txBody>
      </p:sp>
      <p:sp>
        <p:nvSpPr>
          <p:cNvPr id="13317" name="CasellaDiTesto 6"/>
          <p:cNvSpPr txBox="1">
            <a:spLocks noChangeArrowheads="1"/>
          </p:cNvSpPr>
          <p:nvPr/>
        </p:nvSpPr>
        <p:spPr bwMode="auto">
          <a:xfrm>
            <a:off x="972517" y="5733256"/>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42712020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asellaDiTesto 3"/>
          <p:cNvSpPr txBox="1">
            <a:spLocks noChangeArrowheads="1"/>
          </p:cNvSpPr>
          <p:nvPr/>
        </p:nvSpPr>
        <p:spPr bwMode="auto">
          <a:xfrm>
            <a:off x="722390" y="836712"/>
            <a:ext cx="7632079" cy="4278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it-IT" altLang="it-IT" sz="2000" b="1" dirty="0" smtClean="0">
              <a:solidFill>
                <a:schemeClr val="tx1">
                  <a:lumMod val="95000"/>
                  <a:lumOff val="5000"/>
                </a:schemeClr>
              </a:solidFill>
              <a:latin typeface="Arial Black" pitchFamily="34" charset="0"/>
            </a:endParaRPr>
          </a:p>
          <a:p>
            <a:pPr algn="just" eaLnBrk="1" hangingPunct="1"/>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Se </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ha dato consiglio o prestato patrocinio nella causa, o ha deposto in essa come testimone, oppure ne ha conosciuto come magistrato in altro grado del processo o come arbitro o vi ha prestato assistenza come Consulente tecnico; se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tutore, curatore, procuratore, agente o datore di lavoro di una delle parti; se, inoltre,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amministratore di un Ente, di un comitato, di una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societa’</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che ha interesse nella </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causa</a:t>
            </a:r>
            <a:endParaRPr lang="it-IT" altLang="it-IT" sz="2800" dirty="0">
              <a:solidFill>
                <a:schemeClr val="tx1">
                  <a:lumMod val="95000"/>
                  <a:lumOff val="5000"/>
                </a:schemeClr>
              </a:solidFill>
              <a:latin typeface="Andalus" panose="02020603050405020304" pitchFamily="18" charset="-78"/>
              <a:cs typeface="Andalus" panose="02020603050405020304" pitchFamily="18" charset="-78"/>
            </a:endParaRPr>
          </a:p>
        </p:txBody>
      </p:sp>
      <p:sp>
        <p:nvSpPr>
          <p:cNvPr id="14340" name="CasellaDiTesto 7"/>
          <p:cNvSpPr txBox="1">
            <a:spLocks noChangeArrowheads="1"/>
          </p:cNvSpPr>
          <p:nvPr/>
        </p:nvSpPr>
        <p:spPr bwMode="auto">
          <a:xfrm>
            <a:off x="984273" y="476250"/>
            <a:ext cx="73453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Casi di astensione</a:t>
            </a:r>
          </a:p>
        </p:txBody>
      </p:sp>
      <p:sp>
        <p:nvSpPr>
          <p:cNvPr id="14341"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5999752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asellaDiTesto 3"/>
          <p:cNvSpPr txBox="1">
            <a:spLocks noChangeArrowheads="1"/>
          </p:cNvSpPr>
          <p:nvPr/>
        </p:nvSpPr>
        <p:spPr bwMode="auto">
          <a:xfrm>
            <a:off x="900361" y="1268760"/>
            <a:ext cx="7416055" cy="3816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endParaRPr lang="it-IT" altLang="it-IT"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Il </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Giudice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puo’</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richiedere l’astensione del Consulente in ogni altro caso in cui esistono gravi ragioni di convenienza. Chiunque, nominato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dall’Autorita</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giudiziaria perito, ottiene con mezzi fraudolenti l’esenzione dall’obbligo di comparire o di prestare il suo ufficio o di adempiere alle sue funzioni,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punito con l’interdizione dalla </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professione</a:t>
            </a:r>
            <a:endParaRPr lang="it-IT" altLang="it-IT" sz="2800" dirty="0">
              <a:solidFill>
                <a:schemeClr val="tx1">
                  <a:lumMod val="95000"/>
                  <a:lumOff val="5000"/>
                </a:schemeClr>
              </a:solidFill>
              <a:latin typeface="Andalus" panose="02020603050405020304" pitchFamily="18" charset="-78"/>
              <a:cs typeface="Andalus" panose="02020603050405020304" pitchFamily="18" charset="-78"/>
            </a:endParaRPr>
          </a:p>
        </p:txBody>
      </p:sp>
      <p:sp>
        <p:nvSpPr>
          <p:cNvPr id="14340" name="CasellaDiTesto 7"/>
          <p:cNvSpPr txBox="1">
            <a:spLocks noChangeArrowheads="1"/>
          </p:cNvSpPr>
          <p:nvPr/>
        </p:nvSpPr>
        <p:spPr bwMode="auto">
          <a:xfrm>
            <a:off x="984273" y="476250"/>
            <a:ext cx="73453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Casi di astensione</a:t>
            </a:r>
          </a:p>
        </p:txBody>
      </p:sp>
      <p:sp>
        <p:nvSpPr>
          <p:cNvPr id="14341"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0445085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3"/>
          <p:cNvSpPr txBox="1">
            <a:spLocks noChangeArrowheads="1"/>
          </p:cNvSpPr>
          <p:nvPr/>
        </p:nvSpPr>
        <p:spPr bwMode="auto">
          <a:xfrm>
            <a:off x="972369" y="1340768"/>
            <a:ext cx="7200031" cy="366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it-IT" altLang="it-IT" sz="2000" b="1" dirty="0">
              <a:solidFill>
                <a:schemeClr val="tx1">
                  <a:lumMod val="95000"/>
                  <a:lumOff val="5000"/>
                </a:schemeClr>
              </a:solidFill>
              <a:latin typeface="Arial Black" pitchFamily="34" charset="0"/>
            </a:endParaRPr>
          </a:p>
          <a:p>
            <a:pPr eaLnBrk="1" hangingPunct="1"/>
            <a:endParaRPr lang="it-IT" altLang="it-IT" sz="2000" b="1" dirty="0" smtClean="0">
              <a:solidFill>
                <a:schemeClr val="tx1">
                  <a:lumMod val="95000"/>
                  <a:lumOff val="5000"/>
                </a:schemeClr>
              </a:solidFill>
              <a:latin typeface="Arial Black" pitchFamily="34" charset="0"/>
            </a:endParaRPr>
          </a:p>
          <a:p>
            <a:pPr algn="just" eaLnBrk="1" hangingPunct="1"/>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Qualora </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il Giudice riconosca validi i motivi di astensione dall’incarico o il Consulente tecnico venga ricusato, emette un’apposita ordinanza che viene iscritta in calce al ricorso del Consulente o della parte che ha chiesto  la ricusazione. </a:t>
            </a:r>
            <a:endPar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endParaRPr lang="it-IT" altLang="it-IT" sz="2400" dirty="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Il </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ricorso o l’ordinanza sono iscritti nel fascicolo d’ufficio. </a:t>
            </a:r>
          </a:p>
        </p:txBody>
      </p:sp>
      <p:sp>
        <p:nvSpPr>
          <p:cNvPr id="15364" name="CasellaDiTesto 7"/>
          <p:cNvSpPr txBox="1">
            <a:spLocks noChangeArrowheads="1"/>
          </p:cNvSpPr>
          <p:nvPr/>
        </p:nvSpPr>
        <p:spPr bwMode="auto">
          <a:xfrm>
            <a:off x="971550" y="549275"/>
            <a:ext cx="7345363"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Ordinanza di astensione e ricusazione</a:t>
            </a:r>
          </a:p>
        </p:txBody>
      </p:sp>
      <p:sp>
        <p:nvSpPr>
          <p:cNvPr id="1536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8403235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3"/>
          <p:cNvSpPr txBox="1">
            <a:spLocks noChangeArrowheads="1"/>
          </p:cNvSpPr>
          <p:nvPr/>
        </p:nvSpPr>
        <p:spPr bwMode="auto">
          <a:xfrm>
            <a:off x="1170137" y="908720"/>
            <a:ext cx="6695975" cy="372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it-IT" altLang="it-IT" sz="2000" b="1" dirty="0" smtClean="0">
              <a:solidFill>
                <a:schemeClr val="tx1">
                  <a:lumMod val="95000"/>
                  <a:lumOff val="5000"/>
                </a:schemeClr>
              </a:solidFill>
              <a:latin typeface="Arial Black" pitchFamily="34" charset="0"/>
            </a:endParaRPr>
          </a:p>
          <a:p>
            <a:pPr eaLnBrk="1" hangingPunct="1"/>
            <a:endParaRPr lang="it-IT" altLang="it-IT" sz="2400" b="1" dirty="0">
              <a:solidFill>
                <a:schemeClr val="tx1">
                  <a:lumMod val="95000"/>
                  <a:lumOff val="5000"/>
                </a:schemeClr>
              </a:solidFill>
              <a:latin typeface="Arial Black" pitchFamily="34" charset="0"/>
            </a:endParaRPr>
          </a:p>
          <a:p>
            <a:pPr algn="just" eaLnBrk="1" hangingPunct="1"/>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Chiunque </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nominato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dall’autorita’</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giudiziaria perito, rifiuti di dare le proprie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generalita’</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o di prestare il giuramento richiesto, incorre nell’interdizione dalla professione. Inoltre se il perito da’ pareri  o interpretazioni mendaci o afferma fatti non conformi al vero, oltre alla condanna della interdizione dalla professione, soggiace alla interdizione dai pubblici </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uffici</a:t>
            </a:r>
            <a:endParaRPr lang="it-IT" altLang="it-IT" sz="2400" dirty="0">
              <a:solidFill>
                <a:schemeClr val="tx1">
                  <a:lumMod val="95000"/>
                  <a:lumOff val="5000"/>
                </a:schemeClr>
              </a:solidFill>
              <a:latin typeface="Andalus" panose="02020603050405020304" pitchFamily="18" charset="-78"/>
              <a:cs typeface="Andalus" panose="02020603050405020304" pitchFamily="18" charset="-78"/>
            </a:endParaRPr>
          </a:p>
        </p:txBody>
      </p:sp>
      <p:sp>
        <p:nvSpPr>
          <p:cNvPr id="15364" name="CasellaDiTesto 7"/>
          <p:cNvSpPr txBox="1">
            <a:spLocks noChangeArrowheads="1"/>
          </p:cNvSpPr>
          <p:nvPr/>
        </p:nvSpPr>
        <p:spPr bwMode="auto">
          <a:xfrm>
            <a:off x="971550" y="549275"/>
            <a:ext cx="7345363"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Ordinanza di astensione e ricusazione</a:t>
            </a:r>
          </a:p>
        </p:txBody>
      </p:sp>
      <p:sp>
        <p:nvSpPr>
          <p:cNvPr id="1536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80732392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asellaDiTesto 3"/>
          <p:cNvSpPr txBox="1">
            <a:spLocks noChangeArrowheads="1"/>
          </p:cNvSpPr>
          <p:nvPr/>
        </p:nvSpPr>
        <p:spPr bwMode="auto">
          <a:xfrm>
            <a:off x="683766" y="549275"/>
            <a:ext cx="7344618"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b="1" dirty="0">
                <a:solidFill>
                  <a:srgbClr val="002060"/>
                </a:solidFill>
                <a:latin typeface="Arial Black" pitchFamily="34" charset="0"/>
              </a:rPr>
              <a:t>Sostituzione</a:t>
            </a:r>
          </a:p>
          <a:p>
            <a:pPr algn="just" eaLnBrk="1" hangingPunct="1"/>
            <a:endParaRPr lang="it-IT" altLang="it-IT" sz="20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r>
              <a:rPr lang="it-IT" altLang="it-IT" sz="2000" dirty="0" smtClean="0">
                <a:solidFill>
                  <a:schemeClr val="tx1">
                    <a:lumMod val="95000"/>
                    <a:lumOff val="5000"/>
                  </a:schemeClr>
                </a:solidFill>
                <a:latin typeface="Andalus" panose="02020603050405020304" pitchFamily="18" charset="-78"/>
                <a:cs typeface="Andalus" panose="02020603050405020304" pitchFamily="18" charset="-78"/>
              </a:rPr>
              <a:t>Il </a:t>
            </a:r>
            <a:r>
              <a:rPr lang="it-IT" altLang="it-IT" sz="2000" dirty="0">
                <a:solidFill>
                  <a:schemeClr val="tx1">
                    <a:lumMod val="95000"/>
                    <a:lumOff val="5000"/>
                  </a:schemeClr>
                </a:solidFill>
                <a:latin typeface="Andalus" panose="02020603050405020304" pitchFamily="18" charset="-78"/>
                <a:cs typeface="Andalus" panose="02020603050405020304" pitchFamily="18" charset="-78"/>
              </a:rPr>
              <a:t>Giudice </a:t>
            </a:r>
            <a:r>
              <a:rPr lang="it-IT" altLang="it-IT" sz="2000" dirty="0" err="1">
                <a:solidFill>
                  <a:schemeClr val="tx1">
                    <a:lumMod val="95000"/>
                    <a:lumOff val="5000"/>
                  </a:schemeClr>
                </a:solidFill>
                <a:latin typeface="Andalus" panose="02020603050405020304" pitchFamily="18" charset="-78"/>
                <a:cs typeface="Andalus" panose="02020603050405020304" pitchFamily="18" charset="-78"/>
              </a:rPr>
              <a:t>puo’</a:t>
            </a:r>
            <a:r>
              <a:rPr lang="it-IT" altLang="it-IT" sz="2000" dirty="0">
                <a:solidFill>
                  <a:schemeClr val="tx1">
                    <a:lumMod val="95000"/>
                    <a:lumOff val="5000"/>
                  </a:schemeClr>
                </a:solidFill>
                <a:latin typeface="Andalus" panose="02020603050405020304" pitchFamily="18" charset="-78"/>
                <a:cs typeface="Andalus" panose="02020603050405020304" pitchFamily="18" charset="-78"/>
              </a:rPr>
              <a:t> operare la sostituzione del Consulente nel corso delle operazioni peritali unicamente nel caso in cui ricorrano gravi motivi (ad esempio ove ravvisi un conflitto di interessi</a:t>
            </a:r>
            <a:r>
              <a:rPr lang="it-IT" altLang="it-IT" sz="2000" dirty="0" smtClean="0">
                <a:solidFill>
                  <a:schemeClr val="tx1">
                    <a:lumMod val="95000"/>
                    <a:lumOff val="5000"/>
                  </a:schemeClr>
                </a:solidFill>
                <a:latin typeface="Andalus" panose="02020603050405020304" pitchFamily="18" charset="-78"/>
                <a:cs typeface="Andalus" panose="02020603050405020304" pitchFamily="18" charset="-78"/>
              </a:rPr>
              <a:t>).</a:t>
            </a:r>
          </a:p>
          <a:p>
            <a:pPr algn="just" eaLnBrk="1" hangingPunct="1"/>
            <a:endParaRPr lang="it-IT" altLang="it-IT" sz="2000" dirty="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r>
              <a:rPr lang="it-IT" altLang="it-IT" sz="2000" dirty="0" smtClean="0">
                <a:solidFill>
                  <a:schemeClr val="tx1">
                    <a:lumMod val="95000"/>
                    <a:lumOff val="5000"/>
                  </a:schemeClr>
                </a:solidFill>
                <a:latin typeface="Andalus" panose="02020603050405020304" pitchFamily="18" charset="-78"/>
                <a:cs typeface="Andalus" panose="02020603050405020304" pitchFamily="18" charset="-78"/>
              </a:rPr>
              <a:t> </a:t>
            </a:r>
            <a:r>
              <a:rPr lang="it-IT" altLang="it-IT" sz="2000" dirty="0">
                <a:solidFill>
                  <a:schemeClr val="tx1">
                    <a:lumMod val="95000"/>
                    <a:lumOff val="5000"/>
                  </a:schemeClr>
                </a:solidFill>
                <a:latin typeface="Andalus" panose="02020603050405020304" pitchFamily="18" charset="-78"/>
                <a:cs typeface="Andalus" panose="02020603050405020304" pitchFamily="18" charset="-78"/>
              </a:rPr>
              <a:t>Nella diversa ipotesi della rinnovazione della consulenza </a:t>
            </a:r>
            <a:r>
              <a:rPr lang="it-IT" altLang="it-IT" sz="2000" dirty="0" err="1">
                <a:solidFill>
                  <a:schemeClr val="tx1">
                    <a:lumMod val="95000"/>
                    <a:lumOff val="5000"/>
                  </a:schemeClr>
                </a:solidFill>
                <a:latin typeface="Andalus" panose="02020603050405020304" pitchFamily="18" charset="-78"/>
                <a:cs typeface="Andalus" panose="02020603050405020304" pitchFamily="18" charset="-78"/>
              </a:rPr>
              <a:t>gia’</a:t>
            </a:r>
            <a:r>
              <a:rPr lang="it-IT" altLang="it-IT" sz="2000" dirty="0">
                <a:solidFill>
                  <a:schemeClr val="tx1">
                    <a:lumMod val="95000"/>
                    <a:lumOff val="5000"/>
                  </a:schemeClr>
                </a:solidFill>
                <a:latin typeface="Andalus" panose="02020603050405020304" pitchFamily="18" charset="-78"/>
                <a:cs typeface="Andalus" panose="02020603050405020304" pitchFamily="18" charset="-78"/>
              </a:rPr>
              <a:t> espletata, il Giudice istruttore </a:t>
            </a:r>
            <a:r>
              <a:rPr lang="it-IT" altLang="it-IT" sz="2000" dirty="0" err="1">
                <a:solidFill>
                  <a:schemeClr val="tx1">
                    <a:lumMod val="95000"/>
                    <a:lumOff val="5000"/>
                  </a:schemeClr>
                </a:solidFill>
                <a:latin typeface="Andalus" panose="02020603050405020304" pitchFamily="18" charset="-78"/>
                <a:cs typeface="Andalus" panose="02020603050405020304" pitchFamily="18" charset="-78"/>
              </a:rPr>
              <a:t>puo’</a:t>
            </a:r>
            <a:r>
              <a:rPr lang="it-IT" altLang="it-IT" sz="2000" dirty="0">
                <a:solidFill>
                  <a:schemeClr val="tx1">
                    <a:lumMod val="95000"/>
                    <a:lumOff val="5000"/>
                  </a:schemeClr>
                </a:solidFill>
                <a:latin typeface="Andalus" panose="02020603050405020304" pitchFamily="18" charset="-78"/>
                <a:cs typeface="Andalus" panose="02020603050405020304" pitchFamily="18" charset="-78"/>
              </a:rPr>
              <a:t> discrezionalmente affidare il nuovo incarico ad altra persona, senza che la decisione debba essere motivata.</a:t>
            </a:r>
          </a:p>
          <a:p>
            <a:pPr algn="ctr" eaLnBrk="1" hangingPunct="1"/>
            <a:r>
              <a:rPr lang="it-IT" altLang="it-IT" sz="3200" b="1" dirty="0">
                <a:solidFill>
                  <a:srgbClr val="FF0000"/>
                </a:solidFill>
                <a:latin typeface="Arial Black" pitchFamily="34" charset="0"/>
              </a:rPr>
              <a:t> </a:t>
            </a:r>
          </a:p>
        </p:txBody>
      </p:sp>
      <p:sp>
        <p:nvSpPr>
          <p:cNvPr id="16388"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356782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asellaDiTesto 3"/>
          <p:cNvSpPr txBox="1">
            <a:spLocks noChangeArrowheads="1"/>
          </p:cNvSpPr>
          <p:nvPr/>
        </p:nvSpPr>
        <p:spPr bwMode="auto">
          <a:xfrm>
            <a:off x="971228" y="1427872"/>
            <a:ext cx="7057156" cy="3416320"/>
          </a:xfrm>
          <a:prstGeom prst="rect">
            <a:avLst/>
          </a:prstGeom>
          <a:noFill/>
          <a:ln w="9525">
            <a:noFill/>
            <a:miter lim="800000"/>
            <a:headEnd/>
            <a:tailEnd/>
          </a:ln>
        </p:spPr>
        <p:txBody>
          <a:bodyPr wrap="square">
            <a:spAutoFit/>
          </a:bodyPr>
          <a:lstStyle/>
          <a:p>
            <a:pPr>
              <a:defRPr/>
            </a:pPr>
            <a:endParaRPr lang="it-IT" sz="2000" b="1" dirty="0" smtClean="0">
              <a:solidFill>
                <a:schemeClr val="tx1">
                  <a:lumMod val="95000"/>
                  <a:lumOff val="5000"/>
                </a:schemeClr>
              </a:solidFill>
              <a:latin typeface="Arial Black" pitchFamily="34" charset="0"/>
            </a:endParaRPr>
          </a:p>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In </a:t>
            </a:r>
            <a:r>
              <a:rPr lang="it-IT" sz="2800" dirty="0">
                <a:solidFill>
                  <a:schemeClr val="tx1">
                    <a:lumMod val="95000"/>
                    <a:lumOff val="5000"/>
                  </a:schemeClr>
                </a:solidFill>
                <a:latin typeface="Andalus" panose="02020603050405020304" pitchFamily="18" charset="-78"/>
                <a:cs typeface="Andalus" panose="02020603050405020304" pitchFamily="18" charset="-78"/>
              </a:rPr>
              <a:t>sede di udienza il Giudice istruttore illustra l’incarico che intende affidare al Consulente tecnico e , dopo aver formulato il quesito e dopo avergli ricordato l’importanza delle funzioni che e’ chiamato ad adempiere, enuncia la frase rituale a cui il Consulente </a:t>
            </a:r>
            <a:r>
              <a:rPr lang="it-IT" sz="2800" dirty="0" err="1">
                <a:solidFill>
                  <a:schemeClr val="tx1">
                    <a:lumMod val="95000"/>
                    <a:lumOff val="5000"/>
                  </a:schemeClr>
                </a:solidFill>
                <a:latin typeface="Andalus" panose="02020603050405020304" pitchFamily="18" charset="-78"/>
                <a:cs typeface="Andalus" panose="02020603050405020304" pitchFamily="18" charset="-78"/>
              </a:rPr>
              <a:t>dovra’</a:t>
            </a:r>
            <a:r>
              <a:rPr lang="it-IT" sz="2800" dirty="0">
                <a:solidFill>
                  <a:schemeClr val="tx1">
                    <a:lumMod val="95000"/>
                    <a:lumOff val="5000"/>
                  </a:schemeClr>
                </a:solidFill>
                <a:latin typeface="Andalus" panose="02020603050405020304" pitchFamily="18" charset="-78"/>
                <a:cs typeface="Andalus" panose="02020603050405020304" pitchFamily="18" charset="-78"/>
              </a:rPr>
              <a:t> rispondere “Lo giuro”. </a:t>
            </a:r>
            <a:endParaRPr lang="it-IT" sz="2800" dirty="0">
              <a:solidFill>
                <a:srgbClr val="FF0000"/>
              </a:solidFill>
              <a:latin typeface="Andalus" panose="02020603050405020304" pitchFamily="18" charset="-78"/>
              <a:cs typeface="Andalus" panose="02020603050405020304" pitchFamily="18" charset="-78"/>
            </a:endParaRPr>
          </a:p>
        </p:txBody>
      </p:sp>
      <p:sp>
        <p:nvSpPr>
          <p:cNvPr id="17412" name="CasellaDiTesto 7"/>
          <p:cNvSpPr txBox="1">
            <a:spLocks noChangeArrowheads="1"/>
          </p:cNvSpPr>
          <p:nvPr/>
        </p:nvSpPr>
        <p:spPr bwMode="auto">
          <a:xfrm>
            <a:off x="971550" y="462973"/>
            <a:ext cx="73453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Udienza di comparizione</a:t>
            </a:r>
          </a:p>
        </p:txBody>
      </p:sp>
      <p:sp>
        <p:nvSpPr>
          <p:cNvPr id="17413"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13820407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asellaDiTesto 3"/>
          <p:cNvSpPr txBox="1">
            <a:spLocks noChangeArrowheads="1"/>
          </p:cNvSpPr>
          <p:nvPr/>
        </p:nvSpPr>
        <p:spPr bwMode="auto">
          <a:xfrm>
            <a:off x="1043236" y="836712"/>
            <a:ext cx="7201172" cy="4647426"/>
          </a:xfrm>
          <a:prstGeom prst="rect">
            <a:avLst/>
          </a:prstGeom>
          <a:noFill/>
          <a:ln w="9525">
            <a:noFill/>
            <a:miter lim="800000"/>
            <a:headEnd/>
            <a:tailEnd/>
          </a:ln>
        </p:spPr>
        <p:txBody>
          <a:bodyPr wrap="square">
            <a:spAutoFit/>
          </a:bodyPr>
          <a:lstStyle/>
          <a:p>
            <a:pPr>
              <a:defRPr/>
            </a:pPr>
            <a:endParaRPr lang="it-IT" sz="2000" b="1" dirty="0" smtClean="0">
              <a:solidFill>
                <a:schemeClr val="tx1">
                  <a:lumMod val="95000"/>
                  <a:lumOff val="5000"/>
                </a:schemeClr>
              </a:solidFill>
              <a:latin typeface="Arial Black" pitchFamily="34" charset="0"/>
            </a:endParaRPr>
          </a:p>
          <a:p>
            <a:pPr>
              <a:defRPr/>
            </a:pPr>
            <a:endParaRPr lang="it-IT" sz="2000" b="1" dirty="0" smtClean="0">
              <a:solidFill>
                <a:schemeClr val="tx1">
                  <a:lumMod val="95000"/>
                  <a:lumOff val="5000"/>
                </a:schemeClr>
              </a:solidFill>
              <a:latin typeface="Arial Black" pitchFamily="34" charset="0"/>
            </a:endParaRPr>
          </a:p>
          <a:p>
            <a:pPr algn="just">
              <a:defRPr/>
            </a:pPr>
            <a:r>
              <a:rPr lang="it-IT" sz="3200" dirty="0" smtClean="0">
                <a:solidFill>
                  <a:schemeClr val="tx1">
                    <a:lumMod val="95000"/>
                    <a:lumOff val="5000"/>
                  </a:schemeClr>
                </a:solidFill>
                <a:latin typeface="Andalus" panose="02020603050405020304" pitchFamily="18" charset="-78"/>
                <a:cs typeface="Andalus" panose="02020603050405020304" pitchFamily="18" charset="-78"/>
              </a:rPr>
              <a:t>Con </a:t>
            </a:r>
            <a:r>
              <a:rPr lang="it-IT" sz="3200" dirty="0">
                <a:solidFill>
                  <a:schemeClr val="tx1">
                    <a:lumMod val="95000"/>
                    <a:lumOff val="5000"/>
                  </a:schemeClr>
                </a:solidFill>
                <a:latin typeface="Andalus" panose="02020603050405020304" pitchFamily="18" charset="-78"/>
                <a:cs typeface="Andalus" panose="02020603050405020304" pitchFamily="18" charset="-78"/>
              </a:rPr>
              <a:t>il giuramento il Consulente dichiara di adempiere bene e fedelmente alle funzioni affidategli; dichiara di agire con il solo scopo di far conoscere al Giudice la </a:t>
            </a:r>
            <a:r>
              <a:rPr lang="it-IT" sz="3200" dirty="0" err="1">
                <a:solidFill>
                  <a:schemeClr val="tx1">
                    <a:lumMod val="95000"/>
                    <a:lumOff val="5000"/>
                  </a:schemeClr>
                </a:solidFill>
                <a:latin typeface="Andalus" panose="02020603050405020304" pitchFamily="18" charset="-78"/>
                <a:cs typeface="Andalus" panose="02020603050405020304" pitchFamily="18" charset="-78"/>
              </a:rPr>
              <a:t>verita’</a:t>
            </a:r>
            <a:r>
              <a:rPr lang="it-IT" sz="3200" dirty="0">
                <a:solidFill>
                  <a:schemeClr val="tx1">
                    <a:lumMod val="95000"/>
                    <a:lumOff val="5000"/>
                  </a:schemeClr>
                </a:solidFill>
                <a:latin typeface="Andalus" panose="02020603050405020304" pitchFamily="18" charset="-78"/>
                <a:cs typeface="Andalus" panose="02020603050405020304" pitchFamily="18" charset="-78"/>
              </a:rPr>
              <a:t> dei fatti e di mantenere il segreto sulle operazioni che va compiendo e sui risultati ai quali </a:t>
            </a:r>
            <a:r>
              <a:rPr lang="it-IT" sz="3200" dirty="0" err="1">
                <a:solidFill>
                  <a:schemeClr val="tx1">
                    <a:lumMod val="95000"/>
                    <a:lumOff val="5000"/>
                  </a:schemeClr>
                </a:solidFill>
                <a:latin typeface="Andalus" panose="02020603050405020304" pitchFamily="18" charset="-78"/>
                <a:cs typeface="Andalus" panose="02020603050405020304" pitchFamily="18" charset="-78"/>
              </a:rPr>
              <a:t>perverra’</a:t>
            </a:r>
            <a:r>
              <a:rPr lang="it-IT" sz="3200" dirty="0">
                <a:solidFill>
                  <a:schemeClr val="tx1">
                    <a:lumMod val="95000"/>
                    <a:lumOff val="5000"/>
                  </a:schemeClr>
                </a:solidFill>
                <a:latin typeface="Andalus" panose="02020603050405020304" pitchFamily="18" charset="-78"/>
                <a:cs typeface="Andalus" panose="02020603050405020304" pitchFamily="18" charset="-78"/>
              </a:rPr>
              <a:t>.</a:t>
            </a:r>
          </a:p>
          <a:p>
            <a:pPr algn="ctr">
              <a:defRPr/>
            </a:pPr>
            <a:r>
              <a:rPr lang="it-IT" sz="3200" b="1" dirty="0">
                <a:solidFill>
                  <a:srgbClr val="FF0000"/>
                </a:solidFill>
                <a:latin typeface="Arial Black" pitchFamily="34" charset="0"/>
              </a:rPr>
              <a:t> </a:t>
            </a:r>
          </a:p>
        </p:txBody>
      </p:sp>
      <p:sp>
        <p:nvSpPr>
          <p:cNvPr id="17412" name="CasellaDiTesto 7"/>
          <p:cNvSpPr txBox="1">
            <a:spLocks noChangeArrowheads="1"/>
          </p:cNvSpPr>
          <p:nvPr/>
        </p:nvSpPr>
        <p:spPr bwMode="auto">
          <a:xfrm>
            <a:off x="827584" y="462973"/>
            <a:ext cx="73453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dirty="0">
                <a:solidFill>
                  <a:srgbClr val="002060"/>
                </a:solidFill>
                <a:latin typeface="Arial Black" pitchFamily="34" charset="0"/>
              </a:rPr>
              <a:t>Udienza di comparizione</a:t>
            </a:r>
          </a:p>
        </p:txBody>
      </p:sp>
      <p:sp>
        <p:nvSpPr>
          <p:cNvPr id="17413"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7424549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79512" y="-383367"/>
            <a:ext cx="8784976" cy="5324535"/>
          </a:xfrm>
          <a:prstGeom prst="rect">
            <a:avLst/>
          </a:prstGeom>
        </p:spPr>
        <p:txBody>
          <a:bodyPr wrap="square">
            <a:spAutoFit/>
          </a:bodyPr>
          <a:lstStyle/>
          <a:p>
            <a:endParaRPr lang="it-IT" dirty="0" smtClean="0"/>
          </a:p>
          <a:p>
            <a:endParaRPr lang="it-IT" dirty="0"/>
          </a:p>
          <a:p>
            <a:r>
              <a:rPr lang="it-IT" b="1" dirty="0" smtClean="0">
                <a:solidFill>
                  <a:srgbClr val="002060"/>
                </a:solidFill>
              </a:rPr>
              <a:t>Le </a:t>
            </a:r>
            <a:r>
              <a:rPr lang="it-IT" b="1" dirty="0">
                <a:solidFill>
                  <a:srgbClr val="002060"/>
                </a:solidFill>
              </a:rPr>
              <a:t>diverse assunzioni che vengono </a:t>
            </a:r>
            <a:r>
              <a:rPr lang="it-IT" b="1" dirty="0" smtClean="0">
                <a:solidFill>
                  <a:srgbClr val="002060"/>
                </a:solidFill>
              </a:rPr>
              <a:t>svolte in </a:t>
            </a:r>
            <a:r>
              <a:rPr lang="it-IT" b="1" dirty="0">
                <a:solidFill>
                  <a:srgbClr val="002060"/>
                </a:solidFill>
              </a:rPr>
              <a:t>udienza e che esamineremo appresso</a:t>
            </a:r>
          </a:p>
          <a:p>
            <a:endParaRPr lang="it-IT" sz="1600" dirty="0" smtClean="0">
              <a:latin typeface="Arial Black" panose="020B0A04020102020204" pitchFamily="34" charset="0"/>
            </a:endParaRPr>
          </a:p>
          <a:p>
            <a:pPr algn="just"/>
            <a:r>
              <a:rPr lang="it-IT" dirty="0" smtClean="0">
                <a:latin typeface="Andalus" panose="02020603050405020304" pitchFamily="18" charset="-78"/>
                <a:cs typeface="Andalus" panose="02020603050405020304" pitchFamily="18" charset="-78"/>
              </a:rPr>
              <a:t>– </a:t>
            </a:r>
            <a:r>
              <a:rPr lang="it-IT" dirty="0">
                <a:latin typeface="Andalus" panose="02020603050405020304" pitchFamily="18" charset="-78"/>
                <a:cs typeface="Andalus" panose="02020603050405020304" pitchFamily="18" charset="-78"/>
              </a:rPr>
              <a:t>registrazioni presenze;</a:t>
            </a:r>
          </a:p>
          <a:p>
            <a:pPr algn="just"/>
            <a:r>
              <a:rPr lang="it-IT" dirty="0">
                <a:latin typeface="Andalus" panose="02020603050405020304" pitchFamily="18" charset="-78"/>
                <a:cs typeface="Andalus" panose="02020603050405020304" pitchFamily="18" charset="-78"/>
              </a:rPr>
              <a:t>– dichiarazione di accettazione </a:t>
            </a:r>
            <a:r>
              <a:rPr lang="it-IT" dirty="0" smtClean="0">
                <a:latin typeface="Andalus" panose="02020603050405020304" pitchFamily="18" charset="-78"/>
                <a:cs typeface="Andalus" panose="02020603050405020304" pitchFamily="18" charset="-78"/>
              </a:rPr>
              <a:t>d’incarico del </a:t>
            </a:r>
            <a:r>
              <a:rPr lang="it-IT" dirty="0">
                <a:latin typeface="Andalus" panose="02020603050405020304" pitchFamily="18" charset="-78"/>
                <a:cs typeface="Andalus" panose="02020603050405020304" pitchFamily="18" charset="-78"/>
              </a:rPr>
              <a:t>consulente prescelto;</a:t>
            </a:r>
          </a:p>
          <a:p>
            <a:pPr algn="just"/>
            <a:r>
              <a:rPr lang="it-IT" dirty="0">
                <a:latin typeface="Andalus" panose="02020603050405020304" pitchFamily="18" charset="-78"/>
                <a:cs typeface="Andalus" panose="02020603050405020304" pitchFamily="18" charset="-78"/>
              </a:rPr>
              <a:t>– giuramento del consulente con </a:t>
            </a:r>
            <a:r>
              <a:rPr lang="it-IT" dirty="0" smtClean="0">
                <a:latin typeface="Andalus" panose="02020603050405020304" pitchFamily="18" charset="-78"/>
                <a:cs typeface="Andalus" panose="02020603050405020304" pitchFamily="18" charset="-78"/>
              </a:rPr>
              <a:t>dichiarazione delle </a:t>
            </a:r>
            <a:r>
              <a:rPr lang="it-IT" dirty="0">
                <a:latin typeface="Andalus" panose="02020603050405020304" pitchFamily="18" charset="-78"/>
                <a:cs typeface="Andalus" panose="02020603050405020304" pitchFamily="18" charset="-78"/>
              </a:rPr>
              <a:t>proprie generalità e </a:t>
            </a:r>
            <a:r>
              <a:rPr lang="it-IT" dirty="0" smtClean="0">
                <a:latin typeface="Andalus" panose="02020603050405020304" pitchFamily="18" charset="-78"/>
                <a:cs typeface="Andalus" panose="02020603050405020304" pitchFamily="18" charset="-78"/>
              </a:rPr>
              <a:t>domicilio</a:t>
            </a:r>
            <a:r>
              <a:rPr lang="it-IT" dirty="0">
                <a:latin typeface="Andalus" panose="02020603050405020304" pitchFamily="18" charset="-78"/>
                <a:cs typeface="Andalus" panose="02020603050405020304" pitchFamily="18" charset="-78"/>
              </a:rPr>
              <a:t>;</a:t>
            </a:r>
          </a:p>
          <a:p>
            <a:pPr algn="just"/>
            <a:r>
              <a:rPr lang="it-IT" dirty="0">
                <a:latin typeface="Andalus" panose="02020603050405020304" pitchFamily="18" charset="-78"/>
                <a:cs typeface="Andalus" panose="02020603050405020304" pitchFamily="18" charset="-78"/>
              </a:rPr>
              <a:t>– formulazione del quesito;</a:t>
            </a:r>
          </a:p>
          <a:p>
            <a:pPr algn="just"/>
            <a:r>
              <a:rPr lang="it-IT" dirty="0">
                <a:latin typeface="Andalus" panose="02020603050405020304" pitchFamily="18" charset="-78"/>
                <a:cs typeface="Andalus" panose="02020603050405020304" pitchFamily="18" charset="-78"/>
              </a:rPr>
              <a:t>– dichiarazione di inizio delle </a:t>
            </a:r>
            <a:r>
              <a:rPr lang="it-IT" dirty="0" smtClean="0">
                <a:latin typeface="Andalus" panose="02020603050405020304" pitchFamily="18" charset="-78"/>
                <a:cs typeface="Andalus" panose="02020603050405020304" pitchFamily="18" charset="-78"/>
              </a:rPr>
              <a:t>operazioni peritali </a:t>
            </a:r>
            <a:r>
              <a:rPr lang="it-IT" dirty="0">
                <a:latin typeface="Andalus" panose="02020603050405020304" pitchFamily="18" charset="-78"/>
                <a:cs typeface="Andalus" panose="02020603050405020304" pitchFamily="18" charset="-78"/>
              </a:rPr>
              <a:t>o rinvio;</a:t>
            </a:r>
          </a:p>
          <a:p>
            <a:pPr algn="just"/>
            <a:r>
              <a:rPr lang="it-IT" dirty="0">
                <a:latin typeface="Andalus" panose="02020603050405020304" pitchFamily="18" charset="-78"/>
                <a:cs typeface="Andalus" panose="02020603050405020304" pitchFamily="18" charset="-78"/>
              </a:rPr>
              <a:t>– autorizzazione accesso ai pubblici </a:t>
            </a:r>
            <a:r>
              <a:rPr lang="it-IT" dirty="0" smtClean="0">
                <a:latin typeface="Andalus" panose="02020603050405020304" pitchFamily="18" charset="-78"/>
                <a:cs typeface="Andalus" panose="02020603050405020304" pitchFamily="18" charset="-78"/>
              </a:rPr>
              <a:t>uffici (eventuale</a:t>
            </a:r>
            <a:r>
              <a:rPr lang="it-IT" dirty="0">
                <a:latin typeface="Andalus" panose="02020603050405020304" pitchFamily="18" charset="-78"/>
                <a:cs typeface="Andalus" panose="02020603050405020304" pitchFamily="18" charset="-78"/>
              </a:rPr>
              <a:t>);</a:t>
            </a:r>
          </a:p>
          <a:p>
            <a:pPr algn="just"/>
            <a:r>
              <a:rPr lang="it-IT" dirty="0">
                <a:latin typeface="Andalus" panose="02020603050405020304" pitchFamily="18" charset="-78"/>
                <a:cs typeface="Andalus" panose="02020603050405020304" pitchFamily="18" charset="-78"/>
              </a:rPr>
              <a:t>– autorizzazione all’uso del mezzo </a:t>
            </a:r>
            <a:r>
              <a:rPr lang="it-IT" dirty="0" smtClean="0">
                <a:latin typeface="Andalus" panose="02020603050405020304" pitchFamily="18" charset="-78"/>
                <a:cs typeface="Andalus" panose="02020603050405020304" pitchFamily="18" charset="-78"/>
              </a:rPr>
              <a:t>proprio e/o </a:t>
            </a:r>
            <a:r>
              <a:rPr lang="it-IT" dirty="0">
                <a:latin typeface="Andalus" panose="02020603050405020304" pitchFamily="18" charset="-78"/>
                <a:cs typeface="Andalus" panose="02020603050405020304" pitchFamily="18" charset="-78"/>
              </a:rPr>
              <a:t>di viaggio;</a:t>
            </a:r>
          </a:p>
          <a:p>
            <a:pPr algn="just"/>
            <a:r>
              <a:rPr lang="it-IT" dirty="0">
                <a:latin typeface="Andalus" panose="02020603050405020304" pitchFamily="18" charset="-78"/>
                <a:cs typeface="Andalus" panose="02020603050405020304" pitchFamily="18" charset="-78"/>
              </a:rPr>
              <a:t>– autorizzazione accesso ai </a:t>
            </a:r>
            <a:r>
              <a:rPr lang="it-IT" dirty="0" smtClean="0">
                <a:latin typeface="Andalus" panose="02020603050405020304" pitchFamily="18" charset="-78"/>
                <a:cs typeface="Andalus" panose="02020603050405020304" pitchFamily="18" charset="-78"/>
              </a:rPr>
              <a:t>luoghi (eventuale</a:t>
            </a:r>
            <a:r>
              <a:rPr lang="it-IT" dirty="0">
                <a:latin typeface="Andalus" panose="02020603050405020304" pitchFamily="18" charset="-78"/>
                <a:cs typeface="Andalus" panose="02020603050405020304" pitchFamily="18" charset="-78"/>
              </a:rPr>
              <a:t>);</a:t>
            </a:r>
          </a:p>
          <a:p>
            <a:pPr algn="just"/>
            <a:r>
              <a:rPr lang="it-IT" dirty="0">
                <a:latin typeface="Andalus" panose="02020603050405020304" pitchFamily="18" charset="-78"/>
                <a:cs typeface="Andalus" panose="02020603050405020304" pitchFamily="18" charset="-78"/>
              </a:rPr>
              <a:t>– autorizzazione ad avvalersi di </a:t>
            </a:r>
            <a:r>
              <a:rPr lang="it-IT" dirty="0" smtClean="0">
                <a:latin typeface="Andalus" panose="02020603050405020304" pitchFamily="18" charset="-78"/>
                <a:cs typeface="Andalus" panose="02020603050405020304" pitchFamily="18" charset="-78"/>
              </a:rPr>
              <a:t>esperti ausiliari </a:t>
            </a:r>
            <a:r>
              <a:rPr lang="it-IT" dirty="0">
                <a:latin typeface="Andalus" panose="02020603050405020304" pitchFamily="18" charset="-78"/>
                <a:cs typeface="Andalus" panose="02020603050405020304" pitchFamily="18" charset="-78"/>
              </a:rPr>
              <a:t>(eventuale);</a:t>
            </a:r>
          </a:p>
          <a:p>
            <a:pPr algn="just"/>
            <a:r>
              <a:rPr lang="it-IT" dirty="0">
                <a:latin typeface="Andalus" panose="02020603050405020304" pitchFamily="18" charset="-78"/>
                <a:cs typeface="Andalus" panose="02020603050405020304" pitchFamily="18" charset="-78"/>
              </a:rPr>
              <a:t>– nomina dei consulenti tecnici di </a:t>
            </a:r>
            <a:r>
              <a:rPr lang="it-IT" dirty="0" smtClean="0">
                <a:latin typeface="Andalus" panose="02020603050405020304" pitchFamily="18" charset="-78"/>
                <a:cs typeface="Andalus" panose="02020603050405020304" pitchFamily="18" charset="-78"/>
              </a:rPr>
              <a:t>parte o </a:t>
            </a:r>
            <a:r>
              <a:rPr lang="it-IT" dirty="0">
                <a:latin typeface="Andalus" panose="02020603050405020304" pitchFamily="18" charset="-78"/>
                <a:cs typeface="Andalus" panose="02020603050405020304" pitchFamily="18" charset="-78"/>
              </a:rPr>
              <a:t>rinvio;</a:t>
            </a:r>
          </a:p>
          <a:p>
            <a:pPr algn="just"/>
            <a:r>
              <a:rPr lang="it-IT" dirty="0">
                <a:latin typeface="Andalus" panose="02020603050405020304" pitchFamily="18" charset="-78"/>
                <a:cs typeface="Andalus" panose="02020603050405020304" pitchFamily="18" charset="-78"/>
              </a:rPr>
              <a:t>– termine di invio della relazione </a:t>
            </a:r>
            <a:r>
              <a:rPr lang="it-IT" dirty="0" smtClean="0">
                <a:latin typeface="Andalus" panose="02020603050405020304" pitchFamily="18" charset="-78"/>
                <a:cs typeface="Andalus" panose="02020603050405020304" pitchFamily="18" charset="-78"/>
              </a:rPr>
              <a:t>alle parti</a:t>
            </a:r>
            <a:r>
              <a:rPr lang="it-IT" dirty="0">
                <a:latin typeface="Andalus" panose="02020603050405020304" pitchFamily="18" charset="-78"/>
                <a:cs typeface="Andalus" panose="02020603050405020304" pitchFamily="18" charset="-78"/>
              </a:rPr>
              <a:t>;</a:t>
            </a:r>
          </a:p>
          <a:p>
            <a:pPr algn="just"/>
            <a:r>
              <a:rPr lang="it-IT" dirty="0">
                <a:latin typeface="Andalus" panose="02020603050405020304" pitchFamily="18" charset="-78"/>
                <a:cs typeface="Andalus" panose="02020603050405020304" pitchFamily="18" charset="-78"/>
              </a:rPr>
              <a:t>– termine alle parti per proporre le </a:t>
            </a:r>
            <a:r>
              <a:rPr lang="it-IT" dirty="0" smtClean="0">
                <a:latin typeface="Andalus" panose="02020603050405020304" pitchFamily="18" charset="-78"/>
                <a:cs typeface="Andalus" panose="02020603050405020304" pitchFamily="18" charset="-78"/>
              </a:rPr>
              <a:t>loro osservazioni alla relazione del CTU;</a:t>
            </a:r>
          </a:p>
          <a:p>
            <a:pPr algn="just"/>
            <a:r>
              <a:rPr lang="it-IT" dirty="0" smtClean="0">
                <a:latin typeface="Andalus" panose="02020603050405020304" pitchFamily="18" charset="-78"/>
                <a:cs typeface="Andalus" panose="02020603050405020304" pitchFamily="18" charset="-78"/>
              </a:rPr>
              <a:t>– </a:t>
            </a:r>
            <a:r>
              <a:rPr lang="it-IT" dirty="0">
                <a:latin typeface="Andalus" panose="02020603050405020304" pitchFamily="18" charset="-78"/>
                <a:cs typeface="Andalus" panose="02020603050405020304" pitchFamily="18" charset="-78"/>
              </a:rPr>
              <a:t>termine di deposito della relazione;</a:t>
            </a:r>
          </a:p>
          <a:p>
            <a:pPr algn="just"/>
            <a:r>
              <a:rPr lang="it-IT" dirty="0">
                <a:latin typeface="Andalus" panose="02020603050405020304" pitchFamily="18" charset="-78"/>
                <a:cs typeface="Andalus" panose="02020603050405020304" pitchFamily="18" charset="-78"/>
              </a:rPr>
              <a:t>– termine di rinvio del procedimento;</a:t>
            </a:r>
          </a:p>
          <a:p>
            <a:pPr algn="just"/>
            <a:r>
              <a:rPr lang="it-IT" dirty="0">
                <a:latin typeface="Andalus" panose="02020603050405020304" pitchFamily="18" charset="-78"/>
                <a:cs typeface="Andalus" panose="02020603050405020304" pitchFamily="18" charset="-78"/>
              </a:rPr>
              <a:t>– disposizione del fondo spese.</a:t>
            </a:r>
          </a:p>
        </p:txBody>
      </p:sp>
      <p:sp>
        <p:nvSpPr>
          <p:cNvPr id="3" name="Rettangolo 2"/>
          <p:cNvSpPr/>
          <p:nvPr/>
        </p:nvSpPr>
        <p:spPr>
          <a:xfrm>
            <a:off x="323528"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50714332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asellaDiTesto 3"/>
          <p:cNvSpPr txBox="1">
            <a:spLocks noChangeArrowheads="1"/>
          </p:cNvSpPr>
          <p:nvPr/>
        </p:nvSpPr>
        <p:spPr bwMode="auto">
          <a:xfrm>
            <a:off x="971067" y="692696"/>
            <a:ext cx="7273304" cy="4339650"/>
          </a:xfrm>
          <a:prstGeom prst="rect">
            <a:avLst/>
          </a:prstGeom>
          <a:noFill/>
          <a:ln w="9525">
            <a:noFill/>
            <a:miter lim="800000"/>
            <a:headEnd/>
            <a:tailEnd/>
          </a:ln>
        </p:spPr>
        <p:txBody>
          <a:bodyPr wrap="square">
            <a:spAutoFit/>
          </a:bodyPr>
          <a:lstStyle/>
          <a:p>
            <a:pPr>
              <a:defRPr/>
            </a:pPr>
            <a:endParaRPr lang="it-IT" sz="2000" b="1" dirty="0" smtClean="0">
              <a:solidFill>
                <a:schemeClr val="tx1">
                  <a:lumMod val="95000"/>
                  <a:lumOff val="5000"/>
                </a:schemeClr>
              </a:solidFill>
              <a:latin typeface="Arial Black" pitchFamily="34" charset="0"/>
            </a:endParaRPr>
          </a:p>
          <a:p>
            <a:pPr algn="just">
              <a:defRPr/>
            </a:pPr>
            <a:r>
              <a:rPr lang="it-IT" sz="3200" dirty="0" smtClean="0">
                <a:solidFill>
                  <a:schemeClr val="tx1">
                    <a:lumMod val="95000"/>
                    <a:lumOff val="5000"/>
                  </a:schemeClr>
                </a:solidFill>
                <a:latin typeface="Andalus" panose="02020603050405020304" pitchFamily="18" charset="-78"/>
                <a:cs typeface="Andalus" panose="02020603050405020304" pitchFamily="18" charset="-78"/>
              </a:rPr>
              <a:t>Nel </a:t>
            </a:r>
            <a:r>
              <a:rPr lang="it-IT" sz="3200" dirty="0">
                <a:solidFill>
                  <a:schemeClr val="tx1">
                    <a:lumMod val="95000"/>
                    <a:lumOff val="5000"/>
                  </a:schemeClr>
                </a:solidFill>
                <a:latin typeface="Andalus" panose="02020603050405020304" pitchFamily="18" charset="-78"/>
                <a:cs typeface="Andalus" panose="02020603050405020304" pitchFamily="18" charset="-78"/>
              </a:rPr>
              <a:t>fascicolo d’ufficio vengono annotate le </a:t>
            </a:r>
            <a:r>
              <a:rPr lang="it-IT" sz="3200" dirty="0" err="1">
                <a:solidFill>
                  <a:schemeClr val="tx1">
                    <a:lumMod val="95000"/>
                    <a:lumOff val="5000"/>
                  </a:schemeClr>
                </a:solidFill>
                <a:latin typeface="Andalus" panose="02020603050405020304" pitchFamily="18" charset="-78"/>
                <a:cs typeface="Andalus" panose="02020603050405020304" pitchFamily="18" charset="-78"/>
              </a:rPr>
              <a:t>generalita’</a:t>
            </a:r>
            <a:r>
              <a:rPr lang="it-IT" sz="3200" dirty="0">
                <a:solidFill>
                  <a:schemeClr val="tx1">
                    <a:lumMod val="95000"/>
                    <a:lumOff val="5000"/>
                  </a:schemeClr>
                </a:solidFill>
                <a:latin typeface="Andalus" panose="02020603050405020304" pitchFamily="18" charset="-78"/>
                <a:cs typeface="Andalus" panose="02020603050405020304" pitchFamily="18" charset="-78"/>
              </a:rPr>
              <a:t> del CTU, i quesiti formulati dal Giudice ed il tempo entro il quale dovranno essere completate le </a:t>
            </a:r>
            <a:r>
              <a:rPr lang="it-IT" sz="3200" dirty="0" err="1">
                <a:solidFill>
                  <a:schemeClr val="tx1">
                    <a:lumMod val="95000"/>
                    <a:lumOff val="5000"/>
                  </a:schemeClr>
                </a:solidFill>
                <a:latin typeface="Andalus" panose="02020603050405020304" pitchFamily="18" charset="-78"/>
                <a:cs typeface="Andalus" panose="02020603050405020304" pitchFamily="18" charset="-78"/>
              </a:rPr>
              <a:t>attivita’</a:t>
            </a:r>
            <a:r>
              <a:rPr lang="it-IT" sz="3200" dirty="0">
                <a:solidFill>
                  <a:schemeClr val="tx1">
                    <a:lumMod val="95000"/>
                    <a:lumOff val="5000"/>
                  </a:schemeClr>
                </a:solidFill>
                <a:latin typeface="Andalus" panose="02020603050405020304" pitchFamily="18" charset="-78"/>
                <a:cs typeface="Andalus" panose="02020603050405020304" pitchFamily="18" charset="-78"/>
              </a:rPr>
              <a:t> peritali e </a:t>
            </a:r>
            <a:r>
              <a:rPr lang="it-IT" sz="3200" dirty="0" err="1">
                <a:solidFill>
                  <a:schemeClr val="tx1">
                    <a:lumMod val="95000"/>
                    <a:lumOff val="5000"/>
                  </a:schemeClr>
                </a:solidFill>
                <a:latin typeface="Andalus" panose="02020603050405020304" pitchFamily="18" charset="-78"/>
                <a:cs typeface="Andalus" panose="02020603050405020304" pitchFamily="18" charset="-78"/>
              </a:rPr>
              <a:t>dovra’</a:t>
            </a:r>
            <a:r>
              <a:rPr lang="it-IT" sz="3200" dirty="0">
                <a:solidFill>
                  <a:schemeClr val="tx1">
                    <a:lumMod val="95000"/>
                    <a:lumOff val="5000"/>
                  </a:schemeClr>
                </a:solidFill>
                <a:latin typeface="Andalus" panose="02020603050405020304" pitchFamily="18" charset="-78"/>
                <a:cs typeface="Andalus" panose="02020603050405020304" pitchFamily="18" charset="-78"/>
              </a:rPr>
              <a:t> essere consegnata la relazione tecnica (circa 30/90 giorni con </a:t>
            </a:r>
            <a:r>
              <a:rPr lang="it-IT" sz="3200" dirty="0" err="1">
                <a:solidFill>
                  <a:schemeClr val="tx1">
                    <a:lumMod val="95000"/>
                    <a:lumOff val="5000"/>
                  </a:schemeClr>
                </a:solidFill>
                <a:latin typeface="Andalus" panose="02020603050405020304" pitchFamily="18" charset="-78"/>
                <a:cs typeface="Andalus" panose="02020603050405020304" pitchFamily="18" charset="-78"/>
              </a:rPr>
              <a:t>possibilita’</a:t>
            </a:r>
            <a:r>
              <a:rPr lang="it-IT" sz="3200" dirty="0">
                <a:solidFill>
                  <a:schemeClr val="tx1">
                    <a:lumMod val="95000"/>
                    <a:lumOff val="5000"/>
                  </a:schemeClr>
                </a:solidFill>
                <a:latin typeface="Andalus" panose="02020603050405020304" pitchFamily="18" charset="-78"/>
                <a:cs typeface="Andalus" panose="02020603050405020304" pitchFamily="18" charset="-78"/>
              </a:rPr>
              <a:t> di prolungamento del termine in caso di particolare </a:t>
            </a:r>
            <a:r>
              <a:rPr lang="it-IT" sz="3200" dirty="0" err="1">
                <a:solidFill>
                  <a:schemeClr val="tx1">
                    <a:lumMod val="95000"/>
                    <a:lumOff val="5000"/>
                  </a:schemeClr>
                </a:solidFill>
                <a:latin typeface="Andalus" panose="02020603050405020304" pitchFamily="18" charset="-78"/>
                <a:cs typeface="Andalus" panose="02020603050405020304" pitchFamily="18" charset="-78"/>
              </a:rPr>
              <a:t>difficolta’</a:t>
            </a:r>
            <a:r>
              <a:rPr lang="it-IT" sz="3200" dirty="0">
                <a:solidFill>
                  <a:schemeClr val="tx1">
                    <a:lumMod val="95000"/>
                    <a:lumOff val="5000"/>
                  </a:schemeClr>
                </a:solidFill>
                <a:latin typeface="Andalus" panose="02020603050405020304" pitchFamily="18" charset="-78"/>
                <a:cs typeface="Andalus" panose="02020603050405020304" pitchFamily="18" charset="-78"/>
              </a:rPr>
              <a:t>).</a:t>
            </a:r>
          </a:p>
        </p:txBody>
      </p:sp>
      <p:sp>
        <p:nvSpPr>
          <p:cNvPr id="18436" name="CasellaDiTesto 7"/>
          <p:cNvSpPr txBox="1">
            <a:spLocks noChangeArrowheads="1"/>
          </p:cNvSpPr>
          <p:nvPr/>
        </p:nvSpPr>
        <p:spPr bwMode="auto">
          <a:xfrm>
            <a:off x="539750" y="332656"/>
            <a:ext cx="81359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dirty="0">
                <a:solidFill>
                  <a:srgbClr val="002060"/>
                </a:solidFill>
                <a:latin typeface="Arial Black" pitchFamily="34" charset="0"/>
              </a:rPr>
              <a:t>Il fascicolo d’ufficio</a:t>
            </a:r>
          </a:p>
        </p:txBody>
      </p:sp>
      <p:sp>
        <p:nvSpPr>
          <p:cNvPr id="18437"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43222393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asellaDiTesto 3"/>
          <p:cNvSpPr txBox="1">
            <a:spLocks noChangeArrowheads="1"/>
          </p:cNvSpPr>
          <p:nvPr/>
        </p:nvSpPr>
        <p:spPr bwMode="auto">
          <a:xfrm>
            <a:off x="1188145" y="1556792"/>
            <a:ext cx="6696223" cy="3354765"/>
          </a:xfrm>
          <a:prstGeom prst="rect">
            <a:avLst/>
          </a:prstGeom>
          <a:noFill/>
          <a:ln w="9525">
            <a:noFill/>
            <a:miter lim="800000"/>
            <a:headEnd/>
            <a:tailEnd/>
          </a:ln>
        </p:spPr>
        <p:txBody>
          <a:bodyPr wrap="square">
            <a:spAutoFit/>
          </a:bodyPr>
          <a:lstStyle/>
          <a:p>
            <a:pPr algn="just">
              <a:defRPr/>
            </a:pPr>
            <a:endParaRPr lang="it-IT" sz="2000" b="1" dirty="0" smtClean="0">
              <a:solidFill>
                <a:schemeClr val="tx1">
                  <a:lumMod val="95000"/>
                  <a:lumOff val="5000"/>
                </a:schemeClr>
              </a:solidFill>
              <a:latin typeface="Arial Black" pitchFamily="34" charset="0"/>
            </a:endParaRPr>
          </a:p>
          <a:p>
            <a:pPr algn="just">
              <a:defRPr/>
            </a:pPr>
            <a:r>
              <a:rPr lang="it-IT" sz="3200" dirty="0" smtClean="0">
                <a:solidFill>
                  <a:schemeClr val="tx1">
                    <a:lumMod val="95000"/>
                    <a:lumOff val="5000"/>
                  </a:schemeClr>
                </a:solidFill>
                <a:latin typeface="Andalus" panose="02020603050405020304" pitchFamily="18" charset="-78"/>
                <a:cs typeface="Andalus" panose="02020603050405020304" pitchFamily="18" charset="-78"/>
              </a:rPr>
              <a:t>Nel </a:t>
            </a:r>
            <a:r>
              <a:rPr lang="it-IT" sz="3200" dirty="0">
                <a:solidFill>
                  <a:schemeClr val="tx1">
                    <a:lumMod val="95000"/>
                    <a:lumOff val="5000"/>
                  </a:schemeClr>
                </a:solidFill>
                <a:latin typeface="Andalus" panose="02020603050405020304" pitchFamily="18" charset="-78"/>
                <a:cs typeface="Andalus" panose="02020603050405020304" pitchFamily="18" charset="-78"/>
              </a:rPr>
              <a:t>Diritto processuale civile il giuramento del nominato Consulente viene inteso sotto un duplice profilo: il giuramento come prova; il giuramento come formula, al quale sono tenuti i testimoni e i Consulenti </a:t>
            </a:r>
            <a:r>
              <a:rPr lang="it-IT" sz="3200" dirty="0" smtClean="0">
                <a:solidFill>
                  <a:schemeClr val="tx1">
                    <a:lumMod val="95000"/>
                    <a:lumOff val="5000"/>
                  </a:schemeClr>
                </a:solidFill>
                <a:latin typeface="Andalus" panose="02020603050405020304" pitchFamily="18" charset="-78"/>
                <a:cs typeface="Andalus" panose="02020603050405020304" pitchFamily="18" charset="-78"/>
              </a:rPr>
              <a:t>tecnici</a:t>
            </a:r>
            <a:endParaRPr lang="it-IT" sz="3200" dirty="0">
              <a:solidFill>
                <a:srgbClr val="FF0000"/>
              </a:solidFill>
              <a:latin typeface="Andalus" panose="02020603050405020304" pitchFamily="18" charset="-78"/>
              <a:cs typeface="Andalus" panose="02020603050405020304" pitchFamily="18" charset="-78"/>
            </a:endParaRPr>
          </a:p>
        </p:txBody>
      </p:sp>
      <p:sp>
        <p:nvSpPr>
          <p:cNvPr id="20484" name="CasellaDiTesto 7"/>
          <p:cNvSpPr txBox="1">
            <a:spLocks noChangeArrowheads="1"/>
          </p:cNvSpPr>
          <p:nvPr/>
        </p:nvSpPr>
        <p:spPr bwMode="auto">
          <a:xfrm>
            <a:off x="971550" y="549275"/>
            <a:ext cx="7345363"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Il giuramento del Consulente tecnico</a:t>
            </a:r>
          </a:p>
        </p:txBody>
      </p:sp>
      <p:sp>
        <p:nvSpPr>
          <p:cNvPr id="2048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78413923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asellaDiTesto 3"/>
          <p:cNvSpPr txBox="1">
            <a:spLocks noChangeArrowheads="1"/>
          </p:cNvSpPr>
          <p:nvPr/>
        </p:nvSpPr>
        <p:spPr bwMode="auto">
          <a:xfrm>
            <a:off x="1404169" y="1921475"/>
            <a:ext cx="6768231" cy="3046988"/>
          </a:xfrm>
          <a:prstGeom prst="rect">
            <a:avLst/>
          </a:prstGeom>
          <a:noFill/>
          <a:ln w="9525">
            <a:noFill/>
            <a:miter lim="800000"/>
            <a:headEnd/>
            <a:tailEnd/>
          </a:ln>
        </p:spPr>
        <p:txBody>
          <a:bodyPr wrap="square">
            <a:spAutoFit/>
          </a:bodyPr>
          <a:lstStyle/>
          <a:p>
            <a:pPr>
              <a:defRPr/>
            </a:pPr>
            <a:endParaRPr lang="it-IT" sz="2000" b="1" dirty="0" smtClean="0">
              <a:solidFill>
                <a:schemeClr val="tx1">
                  <a:lumMod val="95000"/>
                  <a:lumOff val="5000"/>
                </a:schemeClr>
              </a:solidFill>
              <a:latin typeface="Arial Black" pitchFamily="34" charset="0"/>
            </a:endParaRPr>
          </a:p>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La </a:t>
            </a:r>
            <a:r>
              <a:rPr lang="it-IT" sz="2800" dirty="0">
                <a:solidFill>
                  <a:schemeClr val="tx1">
                    <a:lumMod val="95000"/>
                    <a:lumOff val="5000"/>
                  </a:schemeClr>
                </a:solidFill>
                <a:latin typeface="Andalus" panose="02020603050405020304" pitchFamily="18" charset="-78"/>
                <a:cs typeface="Andalus" panose="02020603050405020304" pitchFamily="18" charset="-78"/>
              </a:rPr>
              <a:t>formula del giuramento e’ pertanto un atto solenne, con il quale si attesta la </a:t>
            </a:r>
            <a:r>
              <a:rPr lang="it-IT" sz="2800" dirty="0" err="1">
                <a:solidFill>
                  <a:schemeClr val="tx1">
                    <a:lumMod val="95000"/>
                    <a:lumOff val="5000"/>
                  </a:schemeClr>
                </a:solidFill>
                <a:latin typeface="Andalus" panose="02020603050405020304" pitchFamily="18" charset="-78"/>
                <a:cs typeface="Andalus" panose="02020603050405020304" pitchFamily="18" charset="-78"/>
              </a:rPr>
              <a:t>verita’</a:t>
            </a:r>
            <a:r>
              <a:rPr lang="it-IT" sz="2800" dirty="0">
                <a:solidFill>
                  <a:schemeClr val="tx1">
                    <a:lumMod val="95000"/>
                    <a:lumOff val="5000"/>
                  </a:schemeClr>
                </a:solidFill>
                <a:latin typeface="Andalus" panose="02020603050405020304" pitchFamily="18" charset="-78"/>
                <a:cs typeface="Andalus" panose="02020603050405020304" pitchFamily="18" charset="-78"/>
              </a:rPr>
              <a:t> di un’affermazione(nella testimonianza) o di bene e fedelmente adempiere l’incarico che si assume(nella consulenza).</a:t>
            </a:r>
          </a:p>
          <a:p>
            <a:pPr algn="ctr">
              <a:defRPr/>
            </a:pPr>
            <a:r>
              <a:rPr lang="it-IT" sz="3200" b="1" dirty="0">
                <a:solidFill>
                  <a:srgbClr val="FF0000"/>
                </a:solidFill>
                <a:latin typeface="Arial Black" pitchFamily="34" charset="0"/>
              </a:rPr>
              <a:t> </a:t>
            </a:r>
          </a:p>
        </p:txBody>
      </p:sp>
      <p:sp>
        <p:nvSpPr>
          <p:cNvPr id="20484" name="CasellaDiTesto 7"/>
          <p:cNvSpPr txBox="1">
            <a:spLocks noChangeArrowheads="1"/>
          </p:cNvSpPr>
          <p:nvPr/>
        </p:nvSpPr>
        <p:spPr bwMode="auto">
          <a:xfrm>
            <a:off x="971550" y="549275"/>
            <a:ext cx="7345363"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Il giuramento del Consulente tecnico</a:t>
            </a:r>
          </a:p>
        </p:txBody>
      </p:sp>
      <p:sp>
        <p:nvSpPr>
          <p:cNvPr id="2048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33370866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asellaDiTesto 3"/>
          <p:cNvSpPr txBox="1">
            <a:spLocks noChangeArrowheads="1"/>
          </p:cNvSpPr>
          <p:nvPr/>
        </p:nvSpPr>
        <p:spPr bwMode="auto">
          <a:xfrm>
            <a:off x="827782" y="1268760"/>
            <a:ext cx="7416626"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Nel </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caso di mancata apposizione, da parte del CTU, della propria firma nel verbale dell’ udienza nella quale lo stesso presta giuramento la stessa costituisce una mera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irregolarita’</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non suscettibile di incidere sulla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validita’</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dell’attivita’</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processuale cui il detto verbale si riferisce e che ha la funzione di documentare ne’, tantomeno, su quella degli atti </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successivi.</a:t>
            </a:r>
            <a:endParaRPr lang="it-IT" altLang="it-IT" sz="2800" dirty="0">
              <a:solidFill>
                <a:schemeClr val="tx1">
                  <a:lumMod val="95000"/>
                  <a:lumOff val="5000"/>
                </a:schemeClr>
              </a:solidFill>
              <a:latin typeface="Andalus" panose="02020603050405020304" pitchFamily="18" charset="-78"/>
              <a:cs typeface="Andalus" panose="02020603050405020304" pitchFamily="18" charset="-78"/>
            </a:endParaRPr>
          </a:p>
        </p:txBody>
      </p:sp>
      <p:sp>
        <p:nvSpPr>
          <p:cNvPr id="25604" name="CasellaDiTesto 7"/>
          <p:cNvSpPr txBox="1">
            <a:spLocks noChangeArrowheads="1"/>
          </p:cNvSpPr>
          <p:nvPr/>
        </p:nvSpPr>
        <p:spPr bwMode="auto">
          <a:xfrm>
            <a:off x="971550" y="476250"/>
            <a:ext cx="73453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Mancata apposizione della firma</a:t>
            </a:r>
          </a:p>
        </p:txBody>
      </p:sp>
      <p:sp>
        <p:nvSpPr>
          <p:cNvPr id="2560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36085015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asellaDiTesto 3"/>
          <p:cNvSpPr txBox="1">
            <a:spLocks noChangeArrowheads="1"/>
          </p:cNvSpPr>
          <p:nvPr/>
        </p:nvSpPr>
        <p:spPr bwMode="auto">
          <a:xfrm>
            <a:off x="1115244" y="1196752"/>
            <a:ext cx="7129164"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Una volta prestato il giuramento lo stesso non deve essere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piu’</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rinnovato nello stesso procedimento, salvo che l’atto nel quale fu prestato sia stato annullato. Non vi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necessita’</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quindi, di un ulteriore giuramento qualora il giudice provveda a richiamare il Consulente tecnico per chiarimenti, ovvero per conferirgli un supplemento di incarico.</a:t>
            </a:r>
          </a:p>
        </p:txBody>
      </p:sp>
      <p:sp>
        <p:nvSpPr>
          <p:cNvPr id="26628" name="CasellaDiTesto 7"/>
          <p:cNvSpPr txBox="1">
            <a:spLocks noChangeArrowheads="1"/>
          </p:cNvSpPr>
          <p:nvPr/>
        </p:nvSpPr>
        <p:spPr bwMode="auto">
          <a:xfrm>
            <a:off x="971550" y="476250"/>
            <a:ext cx="734536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Rinnovazione del giuramento</a:t>
            </a:r>
          </a:p>
        </p:txBody>
      </p:sp>
      <p:sp>
        <p:nvSpPr>
          <p:cNvPr id="26629"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90752927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asellaDiTesto 3"/>
          <p:cNvSpPr txBox="1">
            <a:spLocks noChangeArrowheads="1"/>
          </p:cNvSpPr>
          <p:nvPr/>
        </p:nvSpPr>
        <p:spPr bwMode="auto">
          <a:xfrm>
            <a:off x="1080095" y="1412776"/>
            <a:ext cx="7020297" cy="4278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Riferisce come nell’udienza viene stabilito dal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G.i.</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con ordinanza il termine entro il quale la relazione deve essere trasmessa dal CTU alle parti costituite. Sempre nella stessa udienza il Giudice con ordinanza stabilisce il termine entro il quale le parti devono trasmettere al Consulente le proprie osservazioni sulla relazione e il termine anteriore alla successiva udienza entro il quale il Consulente deve depositare in cancelleria la relazione, le osservazioni delle parti e una sintetica valutazione sulle stesse. </a:t>
            </a:r>
          </a:p>
          <a:p>
            <a:pPr algn="ctr" eaLnBrk="1" hangingPunct="1"/>
            <a:r>
              <a:rPr lang="it-IT" altLang="it-IT" sz="3200" b="1" dirty="0">
                <a:solidFill>
                  <a:srgbClr val="FF0000"/>
                </a:solidFill>
                <a:latin typeface="Arial Black" pitchFamily="34" charset="0"/>
              </a:rPr>
              <a:t> </a:t>
            </a:r>
          </a:p>
        </p:txBody>
      </p:sp>
      <p:sp>
        <p:nvSpPr>
          <p:cNvPr id="27652" name="CasellaDiTesto 7"/>
          <p:cNvSpPr txBox="1">
            <a:spLocks noChangeArrowheads="1"/>
          </p:cNvSpPr>
          <p:nvPr/>
        </p:nvSpPr>
        <p:spPr bwMode="auto">
          <a:xfrm>
            <a:off x="971550" y="476250"/>
            <a:ext cx="7345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3200">
                <a:solidFill>
                  <a:srgbClr val="002060"/>
                </a:solidFill>
                <a:latin typeface="Arial Black" pitchFamily="34" charset="0"/>
              </a:rPr>
              <a:t>Art. 193 c.p.c.</a:t>
            </a:r>
            <a:r>
              <a:rPr lang="it-IT" altLang="it-IT" sz="3600">
                <a:solidFill>
                  <a:srgbClr val="002060"/>
                </a:solidFill>
                <a:latin typeface="Arial Black" pitchFamily="34" charset="0"/>
              </a:rPr>
              <a:t> </a:t>
            </a:r>
          </a:p>
        </p:txBody>
      </p:sp>
      <p:sp>
        <p:nvSpPr>
          <p:cNvPr id="27653"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19248215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asellaDiTesto 3"/>
          <p:cNvSpPr txBox="1">
            <a:spLocks noChangeArrowheads="1"/>
          </p:cNvSpPr>
          <p:nvPr/>
        </p:nvSpPr>
        <p:spPr bwMode="auto">
          <a:xfrm>
            <a:off x="323850" y="2492375"/>
            <a:ext cx="84963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altLang="it-IT" sz="3200" b="1">
              <a:solidFill>
                <a:srgbClr val="FF0000"/>
              </a:solidFill>
              <a:latin typeface="Arial Black" pitchFamily="34" charset="0"/>
            </a:endParaRPr>
          </a:p>
          <a:p>
            <a:pPr algn="ctr" eaLnBrk="1" hangingPunct="1"/>
            <a:r>
              <a:rPr lang="it-IT" altLang="it-IT" sz="3200" b="1">
                <a:solidFill>
                  <a:srgbClr val="FF0000"/>
                </a:solidFill>
                <a:latin typeface="Arial Black" pitchFamily="34" charset="0"/>
              </a:rPr>
              <a:t> </a:t>
            </a:r>
          </a:p>
        </p:txBody>
      </p:sp>
      <p:sp>
        <p:nvSpPr>
          <p:cNvPr id="28676" name="CasellaDiTesto 7"/>
          <p:cNvSpPr txBox="1">
            <a:spLocks noChangeArrowheads="1"/>
          </p:cNvSpPr>
          <p:nvPr/>
        </p:nvSpPr>
        <p:spPr bwMode="auto">
          <a:xfrm>
            <a:off x="971798" y="549275"/>
            <a:ext cx="7272610" cy="4585871"/>
          </a:xfrm>
          <a:prstGeom prst="rect">
            <a:avLst/>
          </a:prstGeom>
          <a:noFill/>
          <a:ln w="9525">
            <a:noFill/>
            <a:miter lim="800000"/>
            <a:headEnd/>
            <a:tailEnd/>
          </a:ln>
        </p:spPr>
        <p:txBody>
          <a:bodyPr wrap="square">
            <a:spAutoFit/>
          </a:bodyPr>
          <a:lstStyle/>
          <a:p>
            <a:pPr algn="ctr">
              <a:defRPr/>
            </a:pPr>
            <a:r>
              <a:rPr lang="it-IT" sz="2800" dirty="0">
                <a:solidFill>
                  <a:srgbClr val="002060"/>
                </a:solidFill>
                <a:latin typeface="Arial Black" pitchFamily="34" charset="0"/>
              </a:rPr>
              <a:t>Formulazione dei quesiti</a:t>
            </a:r>
          </a:p>
          <a:p>
            <a:pPr>
              <a:defRPr/>
            </a:pPr>
            <a:endParaRPr lang="it-IT" sz="2000" dirty="0">
              <a:solidFill>
                <a:schemeClr val="tx1">
                  <a:lumMod val="95000"/>
                  <a:lumOff val="5000"/>
                </a:schemeClr>
              </a:solidFill>
              <a:latin typeface="Arial Black" pitchFamily="34" charset="0"/>
            </a:endParaRPr>
          </a:p>
          <a:p>
            <a:pPr algn="just">
              <a:defRPr/>
            </a:pPr>
            <a:endParaRPr lang="it-IT" sz="20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La </a:t>
            </a:r>
            <a:r>
              <a:rPr lang="it-IT" sz="2800" dirty="0">
                <a:solidFill>
                  <a:schemeClr val="tx1">
                    <a:lumMod val="95000"/>
                    <a:lumOff val="5000"/>
                  </a:schemeClr>
                </a:solidFill>
                <a:latin typeface="Andalus" panose="02020603050405020304" pitchFamily="18" charset="-78"/>
                <a:cs typeface="Andalus" panose="02020603050405020304" pitchFamily="18" charset="-78"/>
              </a:rPr>
              <a:t>formulazione del quesito riveste capitale importanza per il corretto svolgimento dell’incarico di consulenza tecnica in quanto </a:t>
            </a:r>
            <a:r>
              <a:rPr lang="it-IT" sz="2800" dirty="0" err="1">
                <a:solidFill>
                  <a:schemeClr val="tx1">
                    <a:lumMod val="95000"/>
                    <a:lumOff val="5000"/>
                  </a:schemeClr>
                </a:solidFill>
                <a:latin typeface="Andalus" panose="02020603050405020304" pitchFamily="18" charset="-78"/>
                <a:cs typeface="Andalus" panose="02020603050405020304" pitchFamily="18" charset="-78"/>
              </a:rPr>
              <a:t>piu’</a:t>
            </a:r>
            <a:r>
              <a:rPr lang="it-IT" sz="2800" dirty="0">
                <a:solidFill>
                  <a:schemeClr val="tx1">
                    <a:lumMod val="95000"/>
                    <a:lumOff val="5000"/>
                  </a:schemeClr>
                </a:solidFill>
                <a:latin typeface="Andalus" panose="02020603050405020304" pitchFamily="18" charset="-78"/>
                <a:cs typeface="Andalus" panose="02020603050405020304" pitchFamily="18" charset="-78"/>
              </a:rPr>
              <a:t> il quesito e’ analitico, dettagliato, chiaro e puntuale, minori saranno le questioni che potranno sorgere, durante le operazioni peritali, con riferimento all’ambito dell’indagine. </a:t>
            </a:r>
            <a:endParaRPr lang="it-IT" sz="2800" dirty="0">
              <a:solidFill>
                <a:srgbClr val="FF0000"/>
              </a:solidFill>
              <a:latin typeface="Andalus" panose="02020603050405020304" pitchFamily="18" charset="-78"/>
              <a:cs typeface="Andalus" panose="02020603050405020304" pitchFamily="18" charset="-78"/>
            </a:endParaRPr>
          </a:p>
          <a:p>
            <a:pPr algn="ctr">
              <a:defRPr/>
            </a:pPr>
            <a:endParaRPr lang="it-IT" sz="2800" dirty="0">
              <a:solidFill>
                <a:srgbClr val="002060"/>
              </a:solidFill>
              <a:latin typeface="Arial Black" pitchFamily="34" charset="0"/>
            </a:endParaRPr>
          </a:p>
        </p:txBody>
      </p:sp>
      <p:sp>
        <p:nvSpPr>
          <p:cNvPr id="28677"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88311317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asellaDiTesto 3"/>
          <p:cNvSpPr txBox="1">
            <a:spLocks noChangeArrowheads="1"/>
          </p:cNvSpPr>
          <p:nvPr/>
        </p:nvSpPr>
        <p:spPr bwMode="auto">
          <a:xfrm>
            <a:off x="323850" y="2492375"/>
            <a:ext cx="84963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altLang="it-IT" sz="3200" b="1">
              <a:solidFill>
                <a:srgbClr val="FF0000"/>
              </a:solidFill>
              <a:latin typeface="Arial Black" pitchFamily="34" charset="0"/>
            </a:endParaRPr>
          </a:p>
          <a:p>
            <a:pPr algn="ctr" eaLnBrk="1" hangingPunct="1"/>
            <a:r>
              <a:rPr lang="it-IT" altLang="it-IT" sz="3200" b="1">
                <a:solidFill>
                  <a:srgbClr val="FF0000"/>
                </a:solidFill>
                <a:latin typeface="Arial Black" pitchFamily="34" charset="0"/>
              </a:rPr>
              <a:t> </a:t>
            </a:r>
          </a:p>
        </p:txBody>
      </p:sp>
      <p:sp>
        <p:nvSpPr>
          <p:cNvPr id="28676" name="CasellaDiTesto 7"/>
          <p:cNvSpPr txBox="1">
            <a:spLocks noChangeArrowheads="1"/>
          </p:cNvSpPr>
          <p:nvPr/>
        </p:nvSpPr>
        <p:spPr bwMode="auto">
          <a:xfrm>
            <a:off x="755576" y="549275"/>
            <a:ext cx="7344816" cy="4524315"/>
          </a:xfrm>
          <a:prstGeom prst="rect">
            <a:avLst/>
          </a:prstGeom>
          <a:noFill/>
          <a:ln w="9525">
            <a:noFill/>
            <a:miter lim="800000"/>
            <a:headEnd/>
            <a:tailEnd/>
          </a:ln>
        </p:spPr>
        <p:txBody>
          <a:bodyPr wrap="square">
            <a:spAutoFit/>
          </a:bodyPr>
          <a:lstStyle/>
          <a:p>
            <a:pPr algn="ctr">
              <a:defRPr/>
            </a:pPr>
            <a:r>
              <a:rPr lang="it-IT" sz="2800" dirty="0">
                <a:solidFill>
                  <a:srgbClr val="002060"/>
                </a:solidFill>
                <a:latin typeface="Arial Black" pitchFamily="34" charset="0"/>
              </a:rPr>
              <a:t>Formulazione dei quesiti</a:t>
            </a:r>
          </a:p>
          <a:p>
            <a:pPr>
              <a:defRPr/>
            </a:pPr>
            <a:endParaRPr lang="it-IT" sz="2000" dirty="0">
              <a:solidFill>
                <a:schemeClr val="tx1">
                  <a:lumMod val="95000"/>
                  <a:lumOff val="5000"/>
                </a:schemeClr>
              </a:solidFill>
              <a:latin typeface="Arial Black" pitchFamily="34" charset="0"/>
            </a:endParaRPr>
          </a:p>
          <a:p>
            <a:pPr>
              <a:defRPr/>
            </a:pPr>
            <a:endParaRPr lang="it-IT" sz="2000" dirty="0" smtClean="0">
              <a:solidFill>
                <a:schemeClr val="tx1">
                  <a:lumMod val="95000"/>
                  <a:lumOff val="5000"/>
                </a:schemeClr>
              </a:solidFill>
              <a:latin typeface="Arial Black" pitchFamily="34" charset="0"/>
            </a:endParaRPr>
          </a:p>
          <a:p>
            <a:pPr>
              <a:defRPr/>
            </a:pPr>
            <a:endParaRPr lang="it-IT" sz="2000" dirty="0" smtClean="0">
              <a:solidFill>
                <a:schemeClr val="tx1">
                  <a:lumMod val="95000"/>
                  <a:lumOff val="5000"/>
                </a:schemeClr>
              </a:solidFill>
              <a:latin typeface="Arial Black" pitchFamily="34" charset="0"/>
            </a:endParaRPr>
          </a:p>
          <a:p>
            <a:pPr algn="just">
              <a:defRPr/>
            </a:pPr>
            <a:r>
              <a:rPr lang="it-IT" sz="2400" dirty="0" smtClean="0">
                <a:solidFill>
                  <a:schemeClr val="tx1">
                    <a:lumMod val="95000"/>
                    <a:lumOff val="5000"/>
                  </a:schemeClr>
                </a:solidFill>
                <a:latin typeface="Andalus" panose="02020603050405020304" pitchFamily="18" charset="-78"/>
                <a:cs typeface="Andalus" panose="02020603050405020304" pitchFamily="18" charset="-78"/>
              </a:rPr>
              <a:t>Per </a:t>
            </a:r>
            <a:r>
              <a:rPr lang="it-IT" sz="2400" dirty="0">
                <a:solidFill>
                  <a:schemeClr val="tx1">
                    <a:lumMod val="95000"/>
                    <a:lumOff val="5000"/>
                  </a:schemeClr>
                </a:solidFill>
                <a:latin typeface="Andalus" panose="02020603050405020304" pitchFamily="18" charset="-78"/>
                <a:cs typeface="Andalus" panose="02020603050405020304" pitchFamily="18" charset="-78"/>
              </a:rPr>
              <a:t>contro, quanto </a:t>
            </a:r>
            <a:r>
              <a:rPr lang="it-IT" sz="2400" dirty="0" err="1">
                <a:solidFill>
                  <a:schemeClr val="tx1">
                    <a:lumMod val="95000"/>
                    <a:lumOff val="5000"/>
                  </a:schemeClr>
                </a:solidFill>
                <a:latin typeface="Andalus" panose="02020603050405020304" pitchFamily="18" charset="-78"/>
                <a:cs typeface="Andalus" panose="02020603050405020304" pitchFamily="18" charset="-78"/>
              </a:rPr>
              <a:t>piu’</a:t>
            </a:r>
            <a:r>
              <a:rPr lang="it-IT" sz="2400" dirty="0">
                <a:solidFill>
                  <a:schemeClr val="tx1">
                    <a:lumMod val="95000"/>
                    <a:lumOff val="5000"/>
                  </a:schemeClr>
                </a:solidFill>
                <a:latin typeface="Andalus" panose="02020603050405020304" pitchFamily="18" charset="-78"/>
                <a:cs typeface="Andalus" panose="02020603050405020304" pitchFamily="18" charset="-78"/>
              </a:rPr>
              <a:t> generico ed onnicomprensivo </a:t>
            </a:r>
            <a:r>
              <a:rPr lang="it-IT" sz="2400" dirty="0" err="1">
                <a:solidFill>
                  <a:schemeClr val="tx1">
                    <a:lumMod val="95000"/>
                    <a:lumOff val="5000"/>
                  </a:schemeClr>
                </a:solidFill>
                <a:latin typeface="Andalus" panose="02020603050405020304" pitchFamily="18" charset="-78"/>
                <a:cs typeface="Andalus" panose="02020603050405020304" pitchFamily="18" charset="-78"/>
              </a:rPr>
              <a:t>sara’</a:t>
            </a:r>
            <a:r>
              <a:rPr lang="it-IT" sz="2400" dirty="0">
                <a:solidFill>
                  <a:schemeClr val="tx1">
                    <a:lumMod val="95000"/>
                    <a:lumOff val="5000"/>
                  </a:schemeClr>
                </a:solidFill>
                <a:latin typeface="Andalus" panose="02020603050405020304" pitchFamily="18" charset="-78"/>
                <a:cs typeface="Andalus" panose="02020603050405020304" pitchFamily="18" charset="-78"/>
              </a:rPr>
              <a:t> il quesito, tanto maggiore </a:t>
            </a:r>
            <a:r>
              <a:rPr lang="it-IT" sz="2400" dirty="0" err="1">
                <a:solidFill>
                  <a:schemeClr val="tx1">
                    <a:lumMod val="95000"/>
                    <a:lumOff val="5000"/>
                  </a:schemeClr>
                </a:solidFill>
                <a:latin typeface="Andalus" panose="02020603050405020304" pitchFamily="18" charset="-78"/>
                <a:cs typeface="Andalus" panose="02020603050405020304" pitchFamily="18" charset="-78"/>
              </a:rPr>
              <a:t>sara’</a:t>
            </a:r>
            <a:r>
              <a:rPr lang="it-IT" sz="2400" dirty="0">
                <a:solidFill>
                  <a:schemeClr val="tx1">
                    <a:lumMod val="95000"/>
                    <a:lumOff val="5000"/>
                  </a:schemeClr>
                </a:solidFill>
                <a:latin typeface="Andalus" panose="02020603050405020304" pitchFamily="18" charset="-78"/>
                <a:cs typeface="Andalus" panose="02020603050405020304" pitchFamily="18" charset="-78"/>
              </a:rPr>
              <a:t> la </a:t>
            </a:r>
            <a:r>
              <a:rPr lang="it-IT" sz="2400" dirty="0" err="1">
                <a:solidFill>
                  <a:schemeClr val="tx1">
                    <a:lumMod val="95000"/>
                    <a:lumOff val="5000"/>
                  </a:schemeClr>
                </a:solidFill>
                <a:latin typeface="Andalus" panose="02020603050405020304" pitchFamily="18" charset="-78"/>
                <a:cs typeface="Andalus" panose="02020603050405020304" pitchFamily="18" charset="-78"/>
              </a:rPr>
              <a:t>possibilita’</a:t>
            </a:r>
            <a:r>
              <a:rPr lang="it-IT" sz="2400" dirty="0">
                <a:solidFill>
                  <a:schemeClr val="tx1">
                    <a:lumMod val="95000"/>
                    <a:lumOff val="5000"/>
                  </a:schemeClr>
                </a:solidFill>
                <a:latin typeface="Andalus" panose="02020603050405020304" pitchFamily="18" charset="-78"/>
                <a:cs typeface="Andalus" panose="02020603050405020304" pitchFamily="18" charset="-78"/>
              </a:rPr>
              <a:t> dell’insorgenza di dispute e contrasti, sia tra le parti, sia tra il Consulente ed i CTP per quanto attiene alla determinazione dell’ambito delle indagini e dei poteri del Consulente.</a:t>
            </a:r>
          </a:p>
          <a:p>
            <a:pPr algn="ctr">
              <a:defRPr/>
            </a:pPr>
            <a:endParaRPr lang="it-IT" sz="2800" dirty="0">
              <a:solidFill>
                <a:srgbClr val="FF0000"/>
              </a:solidFill>
              <a:latin typeface="Arial Black" pitchFamily="34" charset="0"/>
            </a:endParaRPr>
          </a:p>
          <a:p>
            <a:pPr algn="ctr">
              <a:defRPr/>
            </a:pPr>
            <a:endParaRPr lang="it-IT" sz="2800" dirty="0">
              <a:solidFill>
                <a:srgbClr val="002060"/>
              </a:solidFill>
              <a:latin typeface="Arial Black" pitchFamily="34" charset="0"/>
            </a:endParaRPr>
          </a:p>
        </p:txBody>
      </p:sp>
      <p:sp>
        <p:nvSpPr>
          <p:cNvPr id="28677"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51929657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asellaDiTesto 3"/>
          <p:cNvSpPr txBox="1">
            <a:spLocks noChangeArrowheads="1"/>
          </p:cNvSpPr>
          <p:nvPr/>
        </p:nvSpPr>
        <p:spPr bwMode="auto">
          <a:xfrm>
            <a:off x="899790" y="1268760"/>
            <a:ext cx="7488634" cy="3077766"/>
          </a:xfrm>
          <a:prstGeom prst="rect">
            <a:avLst/>
          </a:prstGeom>
          <a:noFill/>
          <a:ln w="9525">
            <a:noFill/>
            <a:miter lim="800000"/>
            <a:headEnd/>
            <a:tailEnd/>
          </a:ln>
        </p:spPr>
        <p:txBody>
          <a:bodyPr wrap="square">
            <a:spAutoFit/>
          </a:bodyPr>
          <a:lstStyle/>
          <a:p>
            <a:pPr>
              <a:defRPr/>
            </a:pPr>
            <a:endParaRPr lang="it-IT" b="1" dirty="0" smtClean="0">
              <a:solidFill>
                <a:schemeClr val="tx1">
                  <a:lumMod val="95000"/>
                  <a:lumOff val="5000"/>
                </a:schemeClr>
              </a:solidFill>
              <a:latin typeface="Arial Black" pitchFamily="34" charset="0"/>
            </a:endParaRPr>
          </a:p>
          <a:p>
            <a:pPr>
              <a:defRPr/>
            </a:pPr>
            <a:endParaRPr lang="it-IT" b="1" dirty="0" smtClean="0">
              <a:solidFill>
                <a:schemeClr val="tx1">
                  <a:lumMod val="95000"/>
                  <a:lumOff val="5000"/>
                </a:schemeClr>
              </a:solidFill>
              <a:latin typeface="Arial Black" pitchFamily="34" charset="0"/>
            </a:endParaRPr>
          </a:p>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I </a:t>
            </a:r>
            <a:r>
              <a:rPr lang="it-IT" sz="2800" dirty="0">
                <a:solidFill>
                  <a:schemeClr val="tx1">
                    <a:lumMod val="95000"/>
                    <a:lumOff val="5000"/>
                  </a:schemeClr>
                </a:solidFill>
                <a:latin typeface="Andalus" panose="02020603050405020304" pitchFamily="18" charset="-78"/>
                <a:cs typeface="Andalus" panose="02020603050405020304" pitchFamily="18" charset="-78"/>
              </a:rPr>
              <a:t>quesiti devono essere formulati in modo chiaro e tale da rendere immediatamente quali siano i compiti che vengono demandati al Consulente, l’oggetto dell’indagine e della valutazione richiesta. </a:t>
            </a:r>
            <a:endParaRPr 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defRPr/>
            </a:pPr>
            <a:endParaRPr lang="it-IT" b="1" dirty="0">
              <a:solidFill>
                <a:schemeClr val="tx1">
                  <a:lumMod val="95000"/>
                  <a:lumOff val="5000"/>
                </a:schemeClr>
              </a:solidFill>
              <a:latin typeface="Arial Black" pitchFamily="34" charset="0"/>
            </a:endParaRPr>
          </a:p>
        </p:txBody>
      </p:sp>
      <p:sp>
        <p:nvSpPr>
          <p:cNvPr id="29700" name="CasellaDiTesto 7"/>
          <p:cNvSpPr txBox="1">
            <a:spLocks noChangeArrowheads="1"/>
          </p:cNvSpPr>
          <p:nvPr/>
        </p:nvSpPr>
        <p:spPr bwMode="auto">
          <a:xfrm>
            <a:off x="971550" y="549275"/>
            <a:ext cx="73453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I Quesiti</a:t>
            </a:r>
          </a:p>
        </p:txBody>
      </p:sp>
      <p:sp>
        <p:nvSpPr>
          <p:cNvPr id="29701" name="CasellaDiTesto 6"/>
          <p:cNvSpPr txBox="1">
            <a:spLocks noChangeArrowheads="1"/>
          </p:cNvSpPr>
          <p:nvPr/>
        </p:nvSpPr>
        <p:spPr bwMode="auto">
          <a:xfrm>
            <a:off x="1547812" y="5733256"/>
            <a:ext cx="71278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endParaRPr lang="it-IT" altLang="it-IT" sz="1600" b="1" dirty="0" smtClean="0">
              <a:solidFill>
                <a:srgbClr val="002060"/>
              </a:solidFill>
              <a:latin typeface="Arial Black" pitchFamily="34" charset="0"/>
            </a:endParaRPr>
          </a:p>
          <a:p>
            <a:pPr eaLnBrk="1" hangingPunct="1"/>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47155710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asellaDiTesto 3"/>
          <p:cNvSpPr txBox="1">
            <a:spLocks noChangeArrowheads="1"/>
          </p:cNvSpPr>
          <p:nvPr/>
        </p:nvSpPr>
        <p:spPr bwMode="auto">
          <a:xfrm>
            <a:off x="683568" y="980728"/>
            <a:ext cx="7632848" cy="4093428"/>
          </a:xfrm>
          <a:prstGeom prst="rect">
            <a:avLst/>
          </a:prstGeom>
          <a:noFill/>
          <a:ln w="9525">
            <a:noFill/>
            <a:miter lim="800000"/>
            <a:headEnd/>
            <a:tailEnd/>
          </a:ln>
        </p:spPr>
        <p:txBody>
          <a:bodyPr wrap="square">
            <a:spAutoFit/>
          </a:bodyPr>
          <a:lstStyle/>
          <a:p>
            <a:pPr algn="just">
              <a:defRPr/>
            </a:pPr>
            <a:endParaRPr lang="it-IT" b="1" dirty="0" smtClean="0">
              <a:solidFill>
                <a:schemeClr val="tx1">
                  <a:lumMod val="95000"/>
                  <a:lumOff val="5000"/>
                </a:schemeClr>
              </a:solidFill>
              <a:latin typeface="Arial Black" pitchFamily="34" charset="0"/>
            </a:endParaRPr>
          </a:p>
          <a:p>
            <a:pPr algn="just">
              <a:defRPr/>
            </a:pPr>
            <a:endParaRPr lang="it-IT" b="1" dirty="0">
              <a:solidFill>
                <a:schemeClr val="tx1">
                  <a:lumMod val="95000"/>
                  <a:lumOff val="5000"/>
                </a:schemeClr>
              </a:solidFill>
              <a:latin typeface="Arial Black" pitchFamily="34" charset="0"/>
            </a:endParaRPr>
          </a:p>
          <a:p>
            <a:pPr algn="just">
              <a:defRPr/>
            </a:pPr>
            <a:r>
              <a:rPr lang="it-IT" sz="2400" dirty="0" smtClean="0">
                <a:latin typeface="Andalus" panose="02020603050405020304" pitchFamily="18" charset="-78"/>
                <a:cs typeface="Andalus" panose="02020603050405020304" pitchFamily="18" charset="-78"/>
              </a:rPr>
              <a:t>Il </a:t>
            </a:r>
            <a:r>
              <a:rPr lang="it-IT" sz="2400" dirty="0">
                <a:latin typeface="Andalus" panose="02020603050405020304" pitchFamily="18" charset="-78"/>
                <a:cs typeface="Andalus" panose="02020603050405020304" pitchFamily="18" charset="-78"/>
              </a:rPr>
              <a:t>quesito </a:t>
            </a:r>
            <a:r>
              <a:rPr lang="it-IT" sz="2400" dirty="0" err="1">
                <a:latin typeface="Andalus" panose="02020603050405020304" pitchFamily="18" charset="-78"/>
                <a:cs typeface="Andalus" panose="02020603050405020304" pitchFamily="18" charset="-78"/>
              </a:rPr>
              <a:t>puo’non</a:t>
            </a:r>
            <a:r>
              <a:rPr lang="it-IT" sz="2400" dirty="0">
                <a:latin typeface="Andalus" panose="02020603050405020304" pitchFamily="18" charset="-78"/>
                <a:cs typeface="Andalus" panose="02020603050405020304" pitchFamily="18" charset="-78"/>
              </a:rPr>
              <a:t> esaurirsi nella semplice richiesta di un parere, ma deve implicare anche la ricerca di elementi di fatto che possono servire come prova. </a:t>
            </a:r>
            <a:endParaRPr lang="it-IT" sz="2400" dirty="0" smtClean="0">
              <a:latin typeface="Andalus" panose="02020603050405020304" pitchFamily="18" charset="-78"/>
              <a:cs typeface="Andalus" panose="02020603050405020304" pitchFamily="18" charset="-78"/>
            </a:endParaRPr>
          </a:p>
          <a:p>
            <a:pPr algn="just">
              <a:defRPr/>
            </a:pPr>
            <a:endParaRPr lang="it-IT" sz="2400" dirty="0">
              <a:latin typeface="Andalus" panose="02020603050405020304" pitchFamily="18" charset="-78"/>
              <a:cs typeface="Andalus" panose="02020603050405020304" pitchFamily="18" charset="-78"/>
            </a:endParaRPr>
          </a:p>
          <a:p>
            <a:pPr algn="just">
              <a:defRPr/>
            </a:pPr>
            <a:r>
              <a:rPr lang="it-IT" sz="2400" dirty="0" smtClean="0">
                <a:latin typeface="Andalus" panose="02020603050405020304" pitchFamily="18" charset="-78"/>
                <a:cs typeface="Andalus" panose="02020603050405020304" pitchFamily="18" charset="-78"/>
              </a:rPr>
              <a:t>Al </a:t>
            </a:r>
            <a:r>
              <a:rPr lang="it-IT" sz="2400" dirty="0">
                <a:latin typeface="Andalus" panose="02020603050405020304" pitchFamily="18" charset="-78"/>
                <a:cs typeface="Andalus" panose="02020603050405020304" pitchFamily="18" charset="-78"/>
              </a:rPr>
              <a:t>fine di tale accertamento il CTU </a:t>
            </a:r>
            <a:r>
              <a:rPr lang="it-IT" sz="2400" dirty="0" err="1">
                <a:latin typeface="Andalus" panose="02020603050405020304" pitchFamily="18" charset="-78"/>
                <a:cs typeface="Andalus" panose="02020603050405020304" pitchFamily="18" charset="-78"/>
              </a:rPr>
              <a:t>puo’</a:t>
            </a:r>
            <a:r>
              <a:rPr lang="it-IT" sz="2400" dirty="0">
                <a:latin typeface="Andalus" panose="02020603050405020304" pitchFamily="18" charset="-78"/>
                <a:cs typeface="Andalus" panose="02020603050405020304" pitchFamily="18" charset="-78"/>
              </a:rPr>
              <a:t> essere autorizzato a domandare </a:t>
            </a:r>
            <a:r>
              <a:rPr lang="it-IT" sz="2400" dirty="0" err="1">
                <a:latin typeface="Andalus" panose="02020603050405020304" pitchFamily="18" charset="-78"/>
                <a:cs typeface="Andalus" panose="02020603050405020304" pitchFamily="18" charset="-78"/>
              </a:rPr>
              <a:t>chirimenti</a:t>
            </a:r>
            <a:r>
              <a:rPr lang="it-IT" sz="2400" dirty="0">
                <a:latin typeface="Andalus" panose="02020603050405020304" pitchFamily="18" charset="-78"/>
                <a:cs typeface="Andalus" panose="02020603050405020304" pitchFamily="18" charset="-78"/>
              </a:rPr>
              <a:t> alle parti; per costante giurisprudenza, il CTU e’ inoltre abilitato, anche di sua iniziativa, ad assumere informazioni presso terzi.</a:t>
            </a:r>
          </a:p>
          <a:p>
            <a:pPr algn="ctr">
              <a:defRPr/>
            </a:pPr>
            <a:r>
              <a:rPr lang="it-IT" sz="3200" b="1" dirty="0">
                <a:solidFill>
                  <a:srgbClr val="FF0000"/>
                </a:solidFill>
                <a:latin typeface="Arial Black" pitchFamily="34" charset="0"/>
              </a:rPr>
              <a:t> </a:t>
            </a:r>
          </a:p>
        </p:txBody>
      </p:sp>
      <p:sp>
        <p:nvSpPr>
          <p:cNvPr id="29700" name="CasellaDiTesto 7"/>
          <p:cNvSpPr txBox="1">
            <a:spLocks noChangeArrowheads="1"/>
          </p:cNvSpPr>
          <p:nvPr/>
        </p:nvSpPr>
        <p:spPr bwMode="auto">
          <a:xfrm>
            <a:off x="971550" y="549275"/>
            <a:ext cx="73453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I Quesiti</a:t>
            </a:r>
          </a:p>
        </p:txBody>
      </p:sp>
      <p:sp>
        <p:nvSpPr>
          <p:cNvPr id="29701" name="CasellaDiTesto 6"/>
          <p:cNvSpPr txBox="1">
            <a:spLocks noChangeArrowheads="1"/>
          </p:cNvSpPr>
          <p:nvPr/>
        </p:nvSpPr>
        <p:spPr bwMode="auto">
          <a:xfrm>
            <a:off x="1547812" y="5733256"/>
            <a:ext cx="71278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endParaRPr lang="it-IT" altLang="it-IT" sz="1600" b="1" dirty="0" smtClean="0">
              <a:solidFill>
                <a:srgbClr val="002060"/>
              </a:solidFill>
              <a:latin typeface="Arial Black" pitchFamily="34" charset="0"/>
            </a:endParaRPr>
          </a:p>
          <a:p>
            <a:pPr eaLnBrk="1" hangingPunct="1"/>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648635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371540" y="365760"/>
            <a:ext cx="7520940" cy="548640"/>
          </a:xfrm>
        </p:spPr>
        <p:txBody>
          <a:bodyPr>
            <a:normAutofit/>
          </a:bodyPr>
          <a:lstStyle/>
          <a:p>
            <a:r>
              <a:rPr lang="it-IT" sz="2800" b="1" dirty="0" smtClean="0">
                <a:solidFill>
                  <a:srgbClr val="002060"/>
                </a:solidFill>
                <a:latin typeface="Arial Black" panose="020B0A04020102020204" pitchFamily="34" charset="0"/>
              </a:rPr>
              <a:t>Il Verbale di udienza</a:t>
            </a:r>
            <a:endParaRPr lang="it-IT" sz="2800" b="1" dirty="0">
              <a:solidFill>
                <a:srgbClr val="002060"/>
              </a:solidFill>
              <a:latin typeface="Arial Black" panose="020B0A04020102020204" pitchFamily="34" charset="0"/>
            </a:endParaRPr>
          </a:p>
        </p:txBody>
      </p:sp>
      <p:sp>
        <p:nvSpPr>
          <p:cNvPr id="5" name="Rettangolo 4"/>
          <p:cNvSpPr/>
          <p:nvPr/>
        </p:nvSpPr>
        <p:spPr>
          <a:xfrm>
            <a:off x="899592" y="1052736"/>
            <a:ext cx="7056784" cy="4247317"/>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Con l’apertura del verbale di udienza </a:t>
            </a:r>
            <a:r>
              <a:rPr lang="it-IT" sz="2800" dirty="0" smtClean="0">
                <a:latin typeface="Andalus" panose="02020603050405020304" pitchFamily="18" charset="-78"/>
                <a:cs typeface="Andalus" panose="02020603050405020304" pitchFamily="18" charset="-78"/>
              </a:rPr>
              <a:t>si riporta, oltre </a:t>
            </a:r>
            <a:r>
              <a:rPr lang="it-IT" sz="2800" dirty="0">
                <a:latin typeface="Andalus" panose="02020603050405020304" pitchFamily="18" charset="-78"/>
                <a:cs typeface="Andalus" panose="02020603050405020304" pitchFamily="18" charset="-78"/>
              </a:rPr>
              <a:t>alla data, </a:t>
            </a:r>
            <a:r>
              <a:rPr lang="it-IT" sz="2800" dirty="0" smtClean="0">
                <a:latin typeface="Andalus" panose="02020603050405020304" pitchFamily="18" charset="-78"/>
                <a:cs typeface="Andalus" panose="02020603050405020304" pitchFamily="18" charset="-78"/>
              </a:rPr>
              <a:t>l’indicazione dell’ufficio</a:t>
            </a:r>
            <a:r>
              <a:rPr lang="it-IT" sz="2800" dirty="0">
                <a:latin typeface="Andalus" panose="02020603050405020304" pitchFamily="18" charset="-78"/>
                <a:cs typeface="Andalus" panose="02020603050405020304" pitchFamily="18" charset="-78"/>
              </a:rPr>
              <a:t> </a:t>
            </a:r>
            <a:r>
              <a:rPr lang="it-IT" sz="2800" dirty="0" smtClean="0">
                <a:latin typeface="Andalus" panose="02020603050405020304" pitchFamily="18" charset="-78"/>
                <a:cs typeface="Andalus" panose="02020603050405020304" pitchFamily="18" charset="-78"/>
              </a:rPr>
              <a:t>giudiziario</a:t>
            </a:r>
            <a:r>
              <a:rPr lang="it-IT" sz="2800" dirty="0">
                <a:latin typeface="Andalus" panose="02020603050405020304" pitchFamily="18" charset="-78"/>
                <a:cs typeface="Andalus" panose="02020603050405020304" pitchFamily="18" charset="-78"/>
              </a:rPr>
              <a:t>, del giudice delle </a:t>
            </a:r>
            <a:r>
              <a:rPr lang="it-IT" sz="2800" dirty="0" smtClean="0">
                <a:latin typeface="Andalus" panose="02020603050405020304" pitchFamily="18" charset="-78"/>
                <a:cs typeface="Andalus" panose="02020603050405020304" pitchFamily="18" charset="-78"/>
              </a:rPr>
              <a:t>presenze dei procuratori </a:t>
            </a:r>
            <a:r>
              <a:rPr lang="it-IT" sz="2800" dirty="0">
                <a:latin typeface="Andalus" panose="02020603050405020304" pitchFamily="18" charset="-78"/>
                <a:cs typeface="Andalus" panose="02020603050405020304" pitchFamily="18" charset="-78"/>
              </a:rPr>
              <a:t>delle parti e del </a:t>
            </a:r>
            <a:r>
              <a:rPr lang="it-IT" sz="2800" dirty="0" smtClean="0">
                <a:latin typeface="Andalus" panose="02020603050405020304" pitchFamily="18" charset="-78"/>
                <a:cs typeface="Andalus" panose="02020603050405020304" pitchFamily="18" charset="-78"/>
              </a:rPr>
              <a:t>consulente prescelto</a:t>
            </a:r>
            <a:r>
              <a:rPr lang="it-IT" sz="2800" dirty="0">
                <a:latin typeface="Andalus" panose="02020603050405020304" pitchFamily="18" charset="-78"/>
                <a:cs typeface="Andalus" panose="02020603050405020304" pitchFamily="18" charset="-78"/>
              </a:rPr>
              <a:t>. Talvolta, in calce al verbale, quando vi è la presenza di praticanti degli studi legali, si riportano le generalità di questi al fine di dare atto della loro partecipazione ai fini della pratica legale.</a:t>
            </a:r>
          </a:p>
          <a:p>
            <a:endParaRPr lang="it-IT" dirty="0">
              <a:latin typeface="Arial Black" panose="020B0A04020102020204" pitchFamily="34" charset="0"/>
            </a:endParaRPr>
          </a:p>
        </p:txBody>
      </p:sp>
      <p:sp>
        <p:nvSpPr>
          <p:cNvPr id="7" name="Rettangolo 6"/>
          <p:cNvSpPr/>
          <p:nvPr/>
        </p:nvSpPr>
        <p:spPr>
          <a:xfrm>
            <a:off x="323528"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66585880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asellaDiTesto 3"/>
          <p:cNvSpPr txBox="1">
            <a:spLocks noChangeArrowheads="1"/>
          </p:cNvSpPr>
          <p:nvPr/>
        </p:nvSpPr>
        <p:spPr bwMode="auto">
          <a:xfrm>
            <a:off x="971550" y="1988840"/>
            <a:ext cx="691281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A norma dell’Art. 192 comma 1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c.p.c.</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l’ordinanza  di nomina deve essere notificata, a cura del Cancelliere, al Consulente tecnico, con invito a comparire all’udienza fissata dal Giudice, e alle parti a norma dell’Art. 176 comma 2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c.p.c</a:t>
            </a:r>
            <a:endParaRPr lang="it-IT" altLang="it-IT" sz="2400" dirty="0">
              <a:solidFill>
                <a:schemeClr val="tx1">
                  <a:lumMod val="95000"/>
                  <a:lumOff val="5000"/>
                </a:schemeClr>
              </a:solidFill>
              <a:latin typeface="Andalus" panose="02020603050405020304" pitchFamily="18" charset="-78"/>
              <a:cs typeface="Andalus" panose="02020603050405020304" pitchFamily="18" charset="-78"/>
            </a:endParaRPr>
          </a:p>
        </p:txBody>
      </p:sp>
      <p:sp>
        <p:nvSpPr>
          <p:cNvPr id="30724" name="CasellaDiTesto 7"/>
          <p:cNvSpPr txBox="1">
            <a:spLocks noChangeArrowheads="1"/>
          </p:cNvSpPr>
          <p:nvPr/>
        </p:nvSpPr>
        <p:spPr bwMode="auto">
          <a:xfrm>
            <a:off x="971550" y="549275"/>
            <a:ext cx="7345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400">
                <a:solidFill>
                  <a:srgbClr val="002060"/>
                </a:solidFill>
                <a:latin typeface="Arial Black" pitchFamily="34" charset="0"/>
              </a:rPr>
              <a:t>Dell’ordinanza di nomina</a:t>
            </a:r>
          </a:p>
        </p:txBody>
      </p:sp>
      <p:sp>
        <p:nvSpPr>
          <p:cNvPr id="3072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smtClean="0">
                <a:solidFill>
                  <a:schemeClr val="tx1">
                    <a:lumMod val="95000"/>
                    <a:lumOff val="5000"/>
                  </a:schemeClr>
                </a:solidFill>
                <a:latin typeface="Arial Black" pitchFamily="34" charset="0"/>
              </a:rPr>
              <a:t>            </a:t>
            </a:r>
            <a:r>
              <a:rPr lang="it-IT" altLang="it-IT" sz="1600" b="1" dirty="0">
                <a:solidFill>
                  <a:schemeClr val="tx1">
                    <a:lumMod val="95000"/>
                    <a:lumOff val="5000"/>
                  </a:schemeClr>
                </a:solidFill>
                <a:latin typeface="Arial Black" pitchFamily="34" charset="0"/>
              </a:rPr>
              <a:t>Corso di formazione di Consulenza Tecnica</a:t>
            </a:r>
          </a:p>
          <a:p>
            <a:pPr eaLnBrk="1" hangingPunct="1"/>
            <a:r>
              <a:rPr lang="it-IT" altLang="it-IT" sz="1600" b="1" dirty="0">
                <a:solidFill>
                  <a:schemeClr val="tx1">
                    <a:lumMod val="95000"/>
                    <a:lumOff val="5000"/>
                  </a:schemeClr>
                </a:solidFill>
                <a:latin typeface="Arial Black" pitchFamily="34" charset="0"/>
              </a:rPr>
              <a:t>(Consulente Tecnico d’Ufficio e Consulente Tecnico di Parte)</a:t>
            </a:r>
          </a:p>
        </p:txBody>
      </p:sp>
    </p:spTree>
    <p:extLst>
      <p:ext uri="{BB962C8B-B14F-4D97-AF65-F5344CB8AC3E}">
        <p14:creationId xmlns:p14="http://schemas.microsoft.com/office/powerpoint/2010/main" val="73348533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asellaDiTesto 3"/>
          <p:cNvSpPr txBox="1">
            <a:spLocks noChangeArrowheads="1"/>
          </p:cNvSpPr>
          <p:nvPr/>
        </p:nvSpPr>
        <p:spPr bwMode="auto">
          <a:xfrm>
            <a:off x="827782" y="1124744"/>
            <a:ext cx="7416626"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Quanto </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al termine di notificazione, non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previsto un termine entro il quale debba essere effettuata la comunicazione; tuttavia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stato ritenuto auspicabile che essa non si perfezioni  troppo a ridosso dell’udienza di comparizione, in modo da consentire anche al professionista prescelto di organizzarsi per tempo per garantire la presenza per quella data e non appesantire il procedimento con richieste di rinvio.</a:t>
            </a:r>
          </a:p>
        </p:txBody>
      </p:sp>
      <p:sp>
        <p:nvSpPr>
          <p:cNvPr id="30724" name="CasellaDiTesto 7"/>
          <p:cNvSpPr txBox="1">
            <a:spLocks noChangeArrowheads="1"/>
          </p:cNvSpPr>
          <p:nvPr/>
        </p:nvSpPr>
        <p:spPr bwMode="auto">
          <a:xfrm>
            <a:off x="971550" y="404664"/>
            <a:ext cx="7345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400" dirty="0">
                <a:solidFill>
                  <a:srgbClr val="002060"/>
                </a:solidFill>
                <a:latin typeface="Arial Black" pitchFamily="34" charset="0"/>
              </a:rPr>
              <a:t>Dell’ordinanza di nomina</a:t>
            </a:r>
          </a:p>
        </p:txBody>
      </p:sp>
      <p:sp>
        <p:nvSpPr>
          <p:cNvPr id="3072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smtClean="0">
                <a:solidFill>
                  <a:schemeClr val="tx1">
                    <a:lumMod val="95000"/>
                    <a:lumOff val="5000"/>
                  </a:schemeClr>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46303232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asellaDiTesto 3"/>
          <p:cNvSpPr txBox="1">
            <a:spLocks noChangeArrowheads="1"/>
          </p:cNvSpPr>
          <p:nvPr/>
        </p:nvSpPr>
        <p:spPr bwMode="auto">
          <a:xfrm>
            <a:off x="684337" y="26615"/>
            <a:ext cx="7704087" cy="477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3200" b="1" dirty="0">
                <a:solidFill>
                  <a:schemeClr val="tx2"/>
                </a:solidFill>
                <a:latin typeface="Arial Black" pitchFamily="34" charset="0"/>
              </a:rPr>
              <a:t>	</a:t>
            </a:r>
            <a:r>
              <a:rPr lang="it-IT" altLang="it-IT" sz="2800" b="1" dirty="0">
                <a:solidFill>
                  <a:srgbClr val="002060"/>
                </a:solidFill>
                <a:latin typeface="Arial Black" pitchFamily="34" charset="0"/>
              </a:rPr>
              <a:t>Notifica della nomina</a:t>
            </a:r>
            <a:endParaRPr lang="it-IT" altLang="it-IT" sz="3200" b="1" dirty="0">
              <a:solidFill>
                <a:srgbClr val="002060"/>
              </a:solidFill>
              <a:latin typeface="Arial Black" pitchFamily="34" charset="0"/>
            </a:endParaRPr>
          </a:p>
          <a:p>
            <a:pPr algn="ctr" eaLnBrk="1" hangingPunct="1"/>
            <a:endParaRPr lang="it-IT" altLang="it-IT" sz="3200" b="1" dirty="0">
              <a:solidFill>
                <a:srgbClr val="000099"/>
              </a:solidFill>
              <a:latin typeface="Arial Black" pitchFamily="34" charset="0"/>
            </a:endParaRPr>
          </a:p>
          <a:p>
            <a:pPr algn="just" eaLnBrk="1" hangingPunct="1"/>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Quanto </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all’indirizzo di notificazione della nomina, la comunicazione deve avvenire all’indirizzo indicato dal Giudice nel provvedimento. Qualora si tratti di Consulente iscritto all’Albo, la comunicazione va effettuata al recapito dichiarato dallo stesso Consulente al momento dell’iscrizione, o nelle eventuali successive comunicazioni di trasferimento della residenza che ogni iscritto ha l’onere di rivolgere al  Comitato che gestisce e controlla l’Albo in caso di sopravvenuto mutamento di domicilio all’interno della  medesima circoscrizione.</a:t>
            </a:r>
          </a:p>
        </p:txBody>
      </p:sp>
      <p:sp>
        <p:nvSpPr>
          <p:cNvPr id="31748" name="CasellaDiTesto 6"/>
          <p:cNvSpPr txBox="1">
            <a:spLocks noChangeArrowheads="1"/>
          </p:cNvSpPr>
          <p:nvPr/>
        </p:nvSpPr>
        <p:spPr bwMode="auto">
          <a:xfrm>
            <a:off x="1187624" y="5968657"/>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a:solidFill>
                  <a:srgbClr val="002060"/>
                </a:solidFill>
                <a:latin typeface="Arial Black" pitchFamily="34" charset="0"/>
              </a:rPr>
              <a:t> Corso di formazione di Consulenza Tecnica</a:t>
            </a:r>
          </a:p>
          <a:p>
            <a:pPr eaLnBrk="1" hangingPunct="1"/>
            <a:r>
              <a:rPr lang="it-IT" altLang="it-IT" sz="1600" b="1">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75724126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asellaDiTesto 3"/>
          <p:cNvSpPr txBox="1">
            <a:spLocks noChangeArrowheads="1"/>
          </p:cNvSpPr>
          <p:nvPr/>
        </p:nvSpPr>
        <p:spPr bwMode="auto">
          <a:xfrm>
            <a:off x="899790" y="980728"/>
            <a:ext cx="7128594" cy="4093428"/>
          </a:xfrm>
          <a:prstGeom prst="rect">
            <a:avLst/>
          </a:prstGeom>
          <a:noFill/>
          <a:ln w="9525">
            <a:noFill/>
            <a:miter lim="800000"/>
            <a:headEnd/>
            <a:tailEnd/>
          </a:ln>
        </p:spPr>
        <p:txBody>
          <a:bodyPr wrap="square">
            <a:spAutoFit/>
          </a:bodyPr>
          <a:lstStyle/>
          <a:p>
            <a:pPr algn="just">
              <a:defRPr/>
            </a:pPr>
            <a:endParaRPr lang="it-IT" sz="2000" b="1" dirty="0">
              <a:solidFill>
                <a:schemeClr val="accent6">
                  <a:lumMod val="50000"/>
                </a:schemeClr>
              </a:solidFill>
              <a:latin typeface="Arial Black" pitchFamily="34" charset="0"/>
            </a:endParaRPr>
          </a:p>
          <a:p>
            <a:pPr algn="just">
              <a:defRPr/>
            </a:pPr>
            <a:r>
              <a:rPr lang="it-IT" sz="2400" dirty="0">
                <a:solidFill>
                  <a:schemeClr val="tx1">
                    <a:lumMod val="95000"/>
                    <a:lumOff val="5000"/>
                  </a:schemeClr>
                </a:solidFill>
                <a:latin typeface="Andalus" panose="02020603050405020304" pitchFamily="18" charset="-78"/>
                <a:cs typeface="Andalus" panose="02020603050405020304" pitchFamily="18" charset="-78"/>
              </a:rPr>
              <a:t>Qualora all’udienza fissata il Consulente nominato non compaia, il Giudice deve, d’ufficio, verificare se l’ordinanza sia stata ritualmente notificata. </a:t>
            </a:r>
            <a:endParaRPr lang="it-IT" sz="24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a:defRPr/>
            </a:pPr>
            <a:endParaRPr lang="it-IT" sz="2400" dirty="0">
              <a:solidFill>
                <a:schemeClr val="tx1">
                  <a:lumMod val="95000"/>
                  <a:lumOff val="5000"/>
                </a:schemeClr>
              </a:solidFill>
              <a:latin typeface="Andalus" panose="02020603050405020304" pitchFamily="18" charset="-78"/>
              <a:cs typeface="Andalus" panose="02020603050405020304" pitchFamily="18" charset="-78"/>
            </a:endParaRPr>
          </a:p>
          <a:p>
            <a:pPr algn="just">
              <a:defRPr/>
            </a:pPr>
            <a:r>
              <a:rPr lang="it-IT" sz="2400" dirty="0" smtClean="0">
                <a:solidFill>
                  <a:schemeClr val="tx1">
                    <a:lumMod val="95000"/>
                    <a:lumOff val="5000"/>
                  </a:schemeClr>
                </a:solidFill>
                <a:latin typeface="Andalus" panose="02020603050405020304" pitchFamily="18" charset="-78"/>
                <a:cs typeface="Andalus" panose="02020603050405020304" pitchFamily="18" charset="-78"/>
              </a:rPr>
              <a:t>Qualora </a:t>
            </a:r>
            <a:r>
              <a:rPr lang="it-IT" sz="2400" dirty="0">
                <a:solidFill>
                  <a:schemeClr val="tx1">
                    <a:lumMod val="95000"/>
                    <a:lumOff val="5000"/>
                  </a:schemeClr>
                </a:solidFill>
                <a:latin typeface="Andalus" panose="02020603050405020304" pitchFamily="18" charset="-78"/>
                <a:cs typeface="Andalus" panose="02020603050405020304" pitchFamily="18" charset="-78"/>
              </a:rPr>
              <a:t>non si rintracci prova dell’avvenuta notifica o nel caso in cui il provvedimento sia stato inviato a un recapito erroneo, il Giudice deve disporre nuova comunicazione all’ausiliare, in quanto l’assenza del Consulente e’ dovuta alla mancata conoscenza dell’invito a comparire. </a:t>
            </a:r>
            <a:endParaRPr lang="it-IT" sz="2400" dirty="0">
              <a:solidFill>
                <a:srgbClr val="FF0000"/>
              </a:solidFill>
              <a:latin typeface="Andalus" panose="02020603050405020304" pitchFamily="18" charset="-78"/>
              <a:cs typeface="Andalus" panose="02020603050405020304" pitchFamily="18" charset="-78"/>
            </a:endParaRPr>
          </a:p>
        </p:txBody>
      </p:sp>
      <p:sp>
        <p:nvSpPr>
          <p:cNvPr id="32772" name="CasellaDiTesto 7"/>
          <p:cNvSpPr txBox="1">
            <a:spLocks noChangeArrowheads="1"/>
          </p:cNvSpPr>
          <p:nvPr/>
        </p:nvSpPr>
        <p:spPr bwMode="auto">
          <a:xfrm>
            <a:off x="971550" y="404813"/>
            <a:ext cx="73453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Assenza del Consulente all’udienza</a:t>
            </a:r>
          </a:p>
        </p:txBody>
      </p:sp>
      <p:sp>
        <p:nvSpPr>
          <p:cNvPr id="32773"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43401206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asellaDiTesto 3"/>
          <p:cNvSpPr txBox="1">
            <a:spLocks noChangeArrowheads="1"/>
          </p:cNvSpPr>
          <p:nvPr/>
        </p:nvSpPr>
        <p:spPr bwMode="auto">
          <a:xfrm>
            <a:off x="827584" y="1192103"/>
            <a:ext cx="7344816" cy="3139321"/>
          </a:xfrm>
          <a:prstGeom prst="rect">
            <a:avLst/>
          </a:prstGeom>
          <a:noFill/>
          <a:ln w="9525">
            <a:noFill/>
            <a:miter lim="800000"/>
            <a:headEnd/>
            <a:tailEnd/>
          </a:ln>
        </p:spPr>
        <p:txBody>
          <a:bodyPr wrap="square">
            <a:spAutoFit/>
          </a:bodyPr>
          <a:lstStyle/>
          <a:p>
            <a:pPr algn="just">
              <a:defRPr/>
            </a:pPr>
            <a:endParaRPr lang="it-IT" sz="2000" b="1" dirty="0" smtClean="0">
              <a:solidFill>
                <a:schemeClr val="tx1">
                  <a:lumMod val="95000"/>
                  <a:lumOff val="5000"/>
                </a:schemeClr>
              </a:solidFill>
              <a:latin typeface="Arial Black" pitchFamily="34" charset="0"/>
            </a:endParaRPr>
          </a:p>
          <a:p>
            <a:pPr algn="just">
              <a:defRPr/>
            </a:pPr>
            <a:endParaRPr lang="it-IT" sz="2000" b="1" dirty="0">
              <a:solidFill>
                <a:schemeClr val="tx1">
                  <a:lumMod val="95000"/>
                  <a:lumOff val="5000"/>
                </a:schemeClr>
              </a:solidFill>
              <a:latin typeface="Arial Black" pitchFamily="34" charset="0"/>
            </a:endParaRPr>
          </a:p>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Se </a:t>
            </a:r>
            <a:r>
              <a:rPr lang="it-IT" sz="2800" dirty="0">
                <a:solidFill>
                  <a:schemeClr val="tx1">
                    <a:lumMod val="95000"/>
                    <a:lumOff val="5000"/>
                  </a:schemeClr>
                </a:solidFill>
                <a:latin typeface="Andalus" panose="02020603050405020304" pitchFamily="18" charset="-78"/>
                <a:cs typeface="Andalus" panose="02020603050405020304" pitchFamily="18" charset="-78"/>
              </a:rPr>
              <a:t>invece, la comunicazione si sia regolarmente perfezionata, ma il Consulente non e’ comparso, </a:t>
            </a:r>
            <a:r>
              <a:rPr lang="it-IT" sz="2800" dirty="0" smtClean="0">
                <a:solidFill>
                  <a:schemeClr val="tx1">
                    <a:lumMod val="95000"/>
                    <a:lumOff val="5000"/>
                  </a:schemeClr>
                </a:solidFill>
                <a:latin typeface="Andalus" panose="02020603050405020304" pitchFamily="18" charset="-78"/>
                <a:cs typeface="Andalus" panose="02020603050405020304" pitchFamily="18" charset="-78"/>
              </a:rPr>
              <a:t>avendo lo </a:t>
            </a:r>
            <a:r>
              <a:rPr lang="it-IT" sz="2800" dirty="0">
                <a:solidFill>
                  <a:schemeClr val="tx1">
                    <a:lumMod val="95000"/>
                    <a:lumOff val="5000"/>
                  </a:schemeClr>
                </a:solidFill>
                <a:latin typeface="Andalus" panose="02020603050405020304" pitchFamily="18" charset="-78"/>
                <a:cs typeface="Andalus" panose="02020603050405020304" pitchFamily="18" charset="-78"/>
              </a:rPr>
              <a:t>stesso obbligo di assumere l’incarico, </a:t>
            </a:r>
            <a:r>
              <a:rPr lang="it-IT" sz="2800" dirty="0" smtClean="0">
                <a:solidFill>
                  <a:schemeClr val="tx1">
                    <a:lumMod val="95000"/>
                    <a:lumOff val="5000"/>
                  </a:schemeClr>
                </a:solidFill>
                <a:latin typeface="Andalus" panose="02020603050405020304" pitchFamily="18" charset="-78"/>
                <a:cs typeface="Andalus" panose="02020603050405020304" pitchFamily="18" charset="-78"/>
              </a:rPr>
              <a:t>il </a:t>
            </a:r>
            <a:r>
              <a:rPr lang="it-IT" sz="2800" dirty="0">
                <a:solidFill>
                  <a:schemeClr val="tx1">
                    <a:lumMod val="95000"/>
                    <a:lumOff val="5000"/>
                  </a:schemeClr>
                </a:solidFill>
                <a:latin typeface="Andalus" panose="02020603050405020304" pitchFamily="18" charset="-78"/>
                <a:cs typeface="Andalus" panose="02020603050405020304" pitchFamily="18" charset="-78"/>
              </a:rPr>
              <a:t>Giudice deve comunicare la mancata comparizione al Presidente </a:t>
            </a:r>
            <a:r>
              <a:rPr lang="it-IT" sz="2800" dirty="0" smtClean="0">
                <a:solidFill>
                  <a:schemeClr val="tx1">
                    <a:lumMod val="95000"/>
                    <a:lumOff val="5000"/>
                  </a:schemeClr>
                </a:solidFill>
                <a:latin typeface="Andalus" panose="02020603050405020304" pitchFamily="18" charset="-78"/>
                <a:cs typeface="Andalus" panose="02020603050405020304" pitchFamily="18" charset="-78"/>
              </a:rPr>
              <a:t>del Tribunale</a:t>
            </a:r>
            <a:r>
              <a:rPr lang="it-IT" sz="2800" dirty="0">
                <a:solidFill>
                  <a:schemeClr val="tx1">
                    <a:lumMod val="95000"/>
                    <a:lumOff val="5000"/>
                  </a:schemeClr>
                </a:solidFill>
                <a:latin typeface="Andalus" panose="02020603050405020304" pitchFamily="18" charset="-78"/>
                <a:cs typeface="Andalus" panose="02020603050405020304" pitchFamily="18" charset="-78"/>
              </a:rPr>
              <a:t>.</a:t>
            </a:r>
          </a:p>
          <a:p>
            <a:pPr algn="just">
              <a:defRPr/>
            </a:pPr>
            <a:r>
              <a:rPr lang="it-IT" dirty="0">
                <a:solidFill>
                  <a:srgbClr val="FF0000"/>
                </a:solidFill>
                <a:latin typeface="Arial Black" pitchFamily="34" charset="0"/>
              </a:rPr>
              <a:t>      </a:t>
            </a:r>
          </a:p>
        </p:txBody>
      </p:sp>
      <p:sp>
        <p:nvSpPr>
          <p:cNvPr id="32772" name="CasellaDiTesto 7"/>
          <p:cNvSpPr txBox="1">
            <a:spLocks noChangeArrowheads="1"/>
          </p:cNvSpPr>
          <p:nvPr/>
        </p:nvSpPr>
        <p:spPr bwMode="auto">
          <a:xfrm>
            <a:off x="971550" y="404813"/>
            <a:ext cx="73453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Assenza del Consulente all’udienza</a:t>
            </a:r>
          </a:p>
        </p:txBody>
      </p:sp>
      <p:sp>
        <p:nvSpPr>
          <p:cNvPr id="32773"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26238171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asellaDiTesto 3"/>
          <p:cNvSpPr txBox="1">
            <a:spLocks noChangeArrowheads="1"/>
          </p:cNvSpPr>
          <p:nvPr/>
        </p:nvSpPr>
        <p:spPr bwMode="auto">
          <a:xfrm>
            <a:off x="827088" y="1052513"/>
            <a:ext cx="76327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altLang="it-IT" sz="2000" b="1">
              <a:solidFill>
                <a:srgbClr val="FF0000"/>
              </a:solidFill>
              <a:latin typeface="Arial Black" pitchFamily="34" charset="0"/>
            </a:endParaRPr>
          </a:p>
          <a:p>
            <a:pPr algn="ctr" eaLnBrk="1" hangingPunct="1"/>
            <a:endParaRPr lang="it-IT" altLang="it-IT" sz="2000" b="1">
              <a:solidFill>
                <a:srgbClr val="FF0000"/>
              </a:solidFill>
              <a:latin typeface="Arial Black" pitchFamily="34" charset="0"/>
            </a:endParaRPr>
          </a:p>
          <a:p>
            <a:pPr algn="ctr" eaLnBrk="1" hangingPunct="1"/>
            <a:endParaRPr lang="it-IT" altLang="it-IT" sz="3200" b="1">
              <a:solidFill>
                <a:srgbClr val="FF0000"/>
              </a:solidFill>
              <a:latin typeface="Arial Black" pitchFamily="34" charset="0"/>
            </a:endParaRPr>
          </a:p>
        </p:txBody>
      </p:sp>
      <p:sp>
        <p:nvSpPr>
          <p:cNvPr id="33796" name="CasellaDiTesto 7"/>
          <p:cNvSpPr txBox="1">
            <a:spLocks noChangeArrowheads="1"/>
          </p:cNvSpPr>
          <p:nvPr/>
        </p:nvSpPr>
        <p:spPr bwMode="auto">
          <a:xfrm>
            <a:off x="1091278" y="476672"/>
            <a:ext cx="6145018"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3200" dirty="0">
                <a:solidFill>
                  <a:srgbClr val="002060"/>
                </a:solidFill>
                <a:latin typeface="Arial Black" pitchFamily="34" charset="0"/>
              </a:rPr>
              <a:t>Temporaneo impedimento</a:t>
            </a:r>
          </a:p>
          <a:p>
            <a:pPr algn="ctr" eaLnBrk="1" hangingPunct="1"/>
            <a:endParaRPr lang="it-IT" altLang="it-IT" sz="3200" dirty="0">
              <a:solidFill>
                <a:srgbClr val="002060"/>
              </a:solidFill>
              <a:latin typeface="Arial Black" pitchFamily="34" charset="0"/>
            </a:endParaRPr>
          </a:p>
          <a:p>
            <a:pPr eaLnBrk="1" hangingPunct="1"/>
            <a:endParaRPr lang="it-IT" altLang="it-IT" sz="2000" dirty="0" smtClean="0">
              <a:solidFill>
                <a:schemeClr val="tx1">
                  <a:lumMod val="95000"/>
                  <a:lumOff val="5000"/>
                </a:schemeClr>
              </a:solidFill>
              <a:latin typeface="Arial Black" pitchFamily="34" charset="0"/>
            </a:endParaRPr>
          </a:p>
          <a:p>
            <a:pPr algn="just" eaLnBrk="1" hangingPunct="1"/>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Nel </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caso in cui l’ausiliare, non comparso, abbia tempestivamente prodotto al Giudice una dichiarazione di temporaneo impedimento a comparire in udienza, chiedendo un rinvio, il Giudice, valutata la fondatezza dei motivi di impedimento addotti dal Consulente, </a:t>
            </a:r>
          </a:p>
        </p:txBody>
      </p:sp>
      <p:sp>
        <p:nvSpPr>
          <p:cNvPr id="33797"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5148963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115616" y="1844824"/>
            <a:ext cx="6696744" cy="2677656"/>
          </a:xfrm>
          <a:prstGeom prst="rect">
            <a:avLst/>
          </a:prstGeom>
        </p:spPr>
        <p:txBody>
          <a:bodyPr wrap="square">
            <a:spAutoFit/>
          </a:bodyPr>
          <a:lstStyle/>
          <a:p>
            <a:pPr algn="just"/>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decide se accordare il rinvio o se invece procedere alla sostituzione dello stesso ausiliare temporaneamente impedito. In tale ultimo caso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verra’</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fissata una nuova udienza a breve, disponendo la notifica al Consulente prescelto.</a:t>
            </a:r>
          </a:p>
        </p:txBody>
      </p:sp>
      <p:sp>
        <p:nvSpPr>
          <p:cNvPr id="5" name="Rettangolo 4"/>
          <p:cNvSpPr/>
          <p:nvPr/>
        </p:nvSpPr>
        <p:spPr>
          <a:xfrm>
            <a:off x="323528"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58298333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asellaDiTesto 3"/>
          <p:cNvSpPr txBox="1">
            <a:spLocks noChangeArrowheads="1"/>
          </p:cNvSpPr>
          <p:nvPr/>
        </p:nvSpPr>
        <p:spPr bwMode="auto">
          <a:xfrm>
            <a:off x="684213" y="1557338"/>
            <a:ext cx="79200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altLang="it-IT" sz="2000" b="1">
              <a:solidFill>
                <a:srgbClr val="FF0000"/>
              </a:solidFill>
              <a:latin typeface="Arial Black" pitchFamily="34" charset="0"/>
            </a:endParaRPr>
          </a:p>
        </p:txBody>
      </p:sp>
      <p:sp>
        <p:nvSpPr>
          <p:cNvPr id="34820" name="CasellaDiTesto 7"/>
          <p:cNvSpPr txBox="1">
            <a:spLocks noChangeArrowheads="1"/>
          </p:cNvSpPr>
          <p:nvPr/>
        </p:nvSpPr>
        <p:spPr bwMode="auto">
          <a:xfrm>
            <a:off x="1259583" y="764704"/>
            <a:ext cx="6768801"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dirty="0">
                <a:solidFill>
                  <a:srgbClr val="002060"/>
                </a:solidFill>
                <a:latin typeface="Arial Black" pitchFamily="34" charset="0"/>
              </a:rPr>
              <a:t>Affidamento dell’incarico</a:t>
            </a:r>
          </a:p>
          <a:p>
            <a:pPr eaLnBrk="1" hangingPunct="1"/>
            <a:endParaRPr lang="it-IT" altLang="it-IT" sz="2000" dirty="0">
              <a:solidFill>
                <a:srgbClr val="FF0000"/>
              </a:solidFill>
              <a:latin typeface="Arial Black" pitchFamily="34" charset="0"/>
            </a:endParaRPr>
          </a:p>
          <a:p>
            <a:pPr algn="just" eaLnBrk="1" hangingPunct="1"/>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Spetta sempre al Giudice la decisione in ordine all’ammissione della consulenza tecnica d’ufficio, anche  quando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anziche</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la sua normale funzione di fornire al Giudice la valutazione relativa a fatti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gia’</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acquisiti al processo la stessa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puo’</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eccezionalmente costituire fonte di prova, quale strumento non solo di valutazione ma anche di accertamento di situazioni di fatto rilevabili esclusivamente mediante il ricorso a determinate cognizioni tecniche. </a:t>
            </a:r>
            <a:r>
              <a:rPr lang="it-IT" altLang="it-IT" sz="2400" dirty="0">
                <a:solidFill>
                  <a:srgbClr val="002060"/>
                </a:solidFill>
                <a:latin typeface="Arial Black" pitchFamily="34" charset="0"/>
              </a:rPr>
              <a:t>	</a:t>
            </a:r>
          </a:p>
        </p:txBody>
      </p:sp>
      <p:sp>
        <p:nvSpPr>
          <p:cNvPr id="34821"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66042002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asellaDiTesto 3"/>
          <p:cNvSpPr txBox="1">
            <a:spLocks noChangeArrowheads="1"/>
          </p:cNvSpPr>
          <p:nvPr/>
        </p:nvSpPr>
        <p:spPr bwMode="auto">
          <a:xfrm>
            <a:off x="683196" y="1484784"/>
            <a:ext cx="7705228" cy="298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it-IT" altLang="it-IT" sz="2000" b="1" dirty="0" smtClean="0">
              <a:solidFill>
                <a:schemeClr val="tx1">
                  <a:lumMod val="95000"/>
                  <a:lumOff val="5000"/>
                </a:schemeClr>
              </a:solidFill>
              <a:latin typeface="Arial Black" pitchFamily="34" charset="0"/>
            </a:endParaRPr>
          </a:p>
          <a:p>
            <a:pPr algn="just" eaLnBrk="1" hangingPunct="1"/>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un mezzo istruttorio sottratto alla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disponibilita’</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delle parti e rimesso al potere discrezionale del Giudice, il cui esercizio incontra il duplice limite del divieto di servirsene per sollevare le parti dall’ onere probatorio e dell’obbligo di motivare il rigetto della relativa richiesta. </a:t>
            </a:r>
            <a:endParaRPr lang="it-IT" altLang="it-IT" sz="2800" dirty="0">
              <a:solidFill>
                <a:srgbClr val="FF0000"/>
              </a:solidFill>
              <a:latin typeface="Andalus" panose="02020603050405020304" pitchFamily="18" charset="-78"/>
              <a:cs typeface="Andalus" panose="02020603050405020304" pitchFamily="18" charset="-78"/>
            </a:endParaRPr>
          </a:p>
        </p:txBody>
      </p:sp>
      <p:sp>
        <p:nvSpPr>
          <p:cNvPr id="35844" name="CasellaDiTesto 7"/>
          <p:cNvSpPr txBox="1">
            <a:spLocks noChangeArrowheads="1"/>
          </p:cNvSpPr>
          <p:nvPr/>
        </p:nvSpPr>
        <p:spPr bwMode="auto">
          <a:xfrm>
            <a:off x="611188" y="620713"/>
            <a:ext cx="79930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La consulenza tecnica</a:t>
            </a:r>
          </a:p>
        </p:txBody>
      </p:sp>
      <p:sp>
        <p:nvSpPr>
          <p:cNvPr id="3584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27786782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asellaDiTesto 3"/>
          <p:cNvSpPr txBox="1">
            <a:spLocks noChangeArrowheads="1"/>
          </p:cNvSpPr>
          <p:nvPr/>
        </p:nvSpPr>
        <p:spPr bwMode="auto">
          <a:xfrm>
            <a:off x="827212" y="1556792"/>
            <a:ext cx="7489204"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Ne </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consegue che il Giudice che non disponga la consulenza tecnica richiesta della parte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tenuto a fornire adeguata dimostrazione suscettibile di sindacato in sede di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legittimita’</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di potere risolvere, sulla base di corretti criteri, tutti i problemi tecnici connessi alla valutazione degli elementi rilevanti ai fini della decisione.</a:t>
            </a:r>
          </a:p>
          <a:p>
            <a:pPr algn="ctr" eaLnBrk="1" hangingPunct="1"/>
            <a:endParaRPr lang="it-IT" altLang="it-IT" sz="3200" b="1" dirty="0">
              <a:solidFill>
                <a:srgbClr val="FF0000"/>
              </a:solidFill>
              <a:latin typeface="Arial Black" pitchFamily="34" charset="0"/>
            </a:endParaRPr>
          </a:p>
        </p:txBody>
      </p:sp>
      <p:sp>
        <p:nvSpPr>
          <p:cNvPr id="35844" name="CasellaDiTesto 7"/>
          <p:cNvSpPr txBox="1">
            <a:spLocks noChangeArrowheads="1"/>
          </p:cNvSpPr>
          <p:nvPr/>
        </p:nvSpPr>
        <p:spPr bwMode="auto">
          <a:xfrm>
            <a:off x="611188" y="620713"/>
            <a:ext cx="79930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La consulenza tecnica</a:t>
            </a:r>
          </a:p>
        </p:txBody>
      </p:sp>
      <p:sp>
        <p:nvSpPr>
          <p:cNvPr id="3584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7498535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07704" y="365760"/>
            <a:ext cx="6436196" cy="548640"/>
          </a:xfrm>
        </p:spPr>
        <p:txBody>
          <a:bodyPr>
            <a:normAutofit/>
          </a:bodyPr>
          <a:lstStyle/>
          <a:p>
            <a:r>
              <a:rPr lang="it-IT" sz="2800" dirty="0" smtClean="0">
                <a:solidFill>
                  <a:srgbClr val="002060"/>
                </a:solidFill>
                <a:latin typeface="Arial Black" panose="020B0A04020102020204" pitchFamily="34" charset="0"/>
              </a:rPr>
              <a:t>Il Verbale di udienza</a:t>
            </a:r>
            <a:endParaRPr lang="it-IT" sz="2800" dirty="0">
              <a:solidFill>
                <a:srgbClr val="002060"/>
              </a:solidFill>
              <a:latin typeface="Arial Black" panose="020B0A04020102020204" pitchFamily="34" charset="0"/>
            </a:endParaRPr>
          </a:p>
        </p:txBody>
      </p:sp>
      <p:sp>
        <p:nvSpPr>
          <p:cNvPr id="4" name="Rettangolo 3"/>
          <p:cNvSpPr/>
          <p:nvPr/>
        </p:nvSpPr>
        <p:spPr>
          <a:xfrm>
            <a:off x="1043608" y="1772816"/>
            <a:ext cx="7056784" cy="3108543"/>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Il giudice, poi, chiede al consulente </a:t>
            </a:r>
            <a:r>
              <a:rPr lang="it-IT" sz="2800" dirty="0" smtClean="0">
                <a:latin typeface="Andalus" panose="02020603050405020304" pitchFamily="18" charset="-78"/>
                <a:cs typeface="Andalus" panose="02020603050405020304" pitchFamily="18" charset="-78"/>
              </a:rPr>
              <a:t>prescelto se </a:t>
            </a:r>
            <a:r>
              <a:rPr lang="it-IT" sz="2800" dirty="0">
                <a:latin typeface="Andalus" panose="02020603050405020304" pitchFamily="18" charset="-78"/>
                <a:cs typeface="Andalus" panose="02020603050405020304" pitchFamily="18" charset="-78"/>
              </a:rPr>
              <a:t>intende assumere l’incarico </a:t>
            </a:r>
            <a:r>
              <a:rPr lang="it-IT" sz="2800" dirty="0" smtClean="0">
                <a:latin typeface="Andalus" panose="02020603050405020304" pitchFamily="18" charset="-78"/>
                <a:cs typeface="Andalus" panose="02020603050405020304" pitchFamily="18" charset="-78"/>
              </a:rPr>
              <a:t>ovvero se</a:t>
            </a:r>
            <a:r>
              <a:rPr lang="it-IT" sz="2800" dirty="0">
                <a:latin typeface="Andalus" panose="02020603050405020304" pitchFamily="18" charset="-78"/>
                <a:cs typeface="Andalus" panose="02020603050405020304" pitchFamily="18" charset="-78"/>
              </a:rPr>
              <a:t>, eventualmente, vi siano </a:t>
            </a:r>
            <a:r>
              <a:rPr lang="it-IT" sz="2800" dirty="0" smtClean="0">
                <a:latin typeface="Andalus" panose="02020603050405020304" pitchFamily="18" charset="-78"/>
                <a:cs typeface="Andalus" panose="02020603050405020304" pitchFamily="18" charset="-78"/>
              </a:rPr>
              <a:t>motivi idonei </a:t>
            </a:r>
            <a:r>
              <a:rPr lang="it-IT" sz="2800" dirty="0">
                <a:latin typeface="Andalus" panose="02020603050405020304" pitchFamily="18" charset="-78"/>
                <a:cs typeface="Andalus" panose="02020603050405020304" pitchFamily="18" charset="-78"/>
              </a:rPr>
              <a:t>per dover dichiarare </a:t>
            </a:r>
            <a:r>
              <a:rPr lang="it-IT" sz="2800" dirty="0" smtClean="0">
                <a:latin typeface="Andalus" panose="02020603050405020304" pitchFamily="18" charset="-78"/>
                <a:cs typeface="Andalus" panose="02020603050405020304" pitchFamily="18" charset="-78"/>
              </a:rPr>
              <a:t>l’astensione. </a:t>
            </a:r>
          </a:p>
          <a:p>
            <a:pPr algn="just"/>
            <a:r>
              <a:rPr lang="it-IT" sz="2800" dirty="0" smtClean="0">
                <a:latin typeface="Andalus" panose="02020603050405020304" pitchFamily="18" charset="-78"/>
                <a:cs typeface="Andalus" panose="02020603050405020304" pitchFamily="18" charset="-78"/>
              </a:rPr>
              <a:t>In </a:t>
            </a:r>
            <a:r>
              <a:rPr lang="it-IT" sz="2800" dirty="0">
                <a:latin typeface="Andalus" panose="02020603050405020304" pitchFamily="18" charset="-78"/>
                <a:cs typeface="Andalus" panose="02020603050405020304" pitchFamily="18" charset="-78"/>
              </a:rPr>
              <a:t>verità, se cosi fosse </a:t>
            </a:r>
            <a:r>
              <a:rPr lang="it-IT" sz="2800" dirty="0" smtClean="0">
                <a:latin typeface="Andalus" panose="02020603050405020304" pitchFamily="18" charset="-78"/>
                <a:cs typeface="Andalus" panose="02020603050405020304" pitchFamily="18" charset="-78"/>
              </a:rPr>
              <a:t>, il </a:t>
            </a:r>
            <a:r>
              <a:rPr lang="it-IT" sz="2800" dirty="0">
                <a:latin typeface="Andalus" panose="02020603050405020304" pitchFamily="18" charset="-78"/>
                <a:cs typeface="Andalus" panose="02020603050405020304" pitchFamily="18" charset="-78"/>
              </a:rPr>
              <a:t>consulente </a:t>
            </a:r>
            <a:r>
              <a:rPr lang="it-IT" sz="2800" dirty="0" smtClean="0">
                <a:latin typeface="Andalus" panose="02020603050405020304" pitchFamily="18" charset="-78"/>
                <a:cs typeface="Andalus" panose="02020603050405020304" pitchFamily="18" charset="-78"/>
              </a:rPr>
              <a:t>avrebbe dovuto </a:t>
            </a:r>
            <a:r>
              <a:rPr lang="it-IT" sz="2800" dirty="0">
                <a:latin typeface="Andalus" panose="02020603050405020304" pitchFamily="18" charset="-78"/>
                <a:cs typeface="Andalus" panose="02020603050405020304" pitchFamily="18" charset="-78"/>
              </a:rPr>
              <a:t>presentare apposita istanza </a:t>
            </a:r>
            <a:r>
              <a:rPr lang="it-IT" sz="2800" dirty="0" smtClean="0">
                <a:latin typeface="Andalus" panose="02020603050405020304" pitchFamily="18" charset="-78"/>
                <a:cs typeface="Andalus" panose="02020603050405020304" pitchFamily="18" charset="-78"/>
              </a:rPr>
              <a:t>al giudice </a:t>
            </a:r>
            <a:r>
              <a:rPr lang="it-IT" sz="2800" dirty="0">
                <a:latin typeface="Andalus" panose="02020603050405020304" pitchFamily="18" charset="-78"/>
                <a:cs typeface="Andalus" panose="02020603050405020304" pitchFamily="18" charset="-78"/>
              </a:rPr>
              <a:t>che lo aveva nominato almeno </a:t>
            </a:r>
            <a:r>
              <a:rPr lang="it-IT" sz="2800" dirty="0" smtClean="0">
                <a:latin typeface="Andalus" panose="02020603050405020304" pitchFamily="18" charset="-78"/>
                <a:cs typeface="Andalus" panose="02020603050405020304" pitchFamily="18" charset="-78"/>
              </a:rPr>
              <a:t>tre giorni prima</a:t>
            </a:r>
            <a:endParaRPr lang="it-IT" sz="2800" dirty="0">
              <a:latin typeface="Andalus" panose="02020603050405020304" pitchFamily="18" charset="-78"/>
              <a:cs typeface="Andalus" panose="02020603050405020304" pitchFamily="18" charset="-78"/>
            </a:endParaRPr>
          </a:p>
        </p:txBody>
      </p:sp>
      <p:sp>
        <p:nvSpPr>
          <p:cNvPr id="5" name="Rettangolo 4"/>
          <p:cNvSpPr/>
          <p:nvPr/>
        </p:nvSpPr>
        <p:spPr>
          <a:xfrm>
            <a:off x="323528"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31077399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asellaDiTesto 6"/>
          <p:cNvSpPr txBox="1">
            <a:spLocks noChangeArrowheads="1"/>
          </p:cNvSpPr>
          <p:nvPr/>
        </p:nvSpPr>
        <p:spPr bwMode="auto">
          <a:xfrm>
            <a:off x="683196" y="1340768"/>
            <a:ext cx="7273180"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Va </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riferito come il Giudice, nel caso in cui non abbia ritenuto di </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ricorrere all’ausilio </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di un esperto, nonostante ne sia stato sollecitato dalle parti, debba dimostrare, con motivazione adeguata, di aver potuto risolvere sulla base di corretti criteri tutti i problemi tecnici connessi alla valutazione degli elementi rilevanti ai fini della </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decisione</a:t>
            </a:r>
            <a:endParaRPr lang="it-IT" altLang="it-IT" sz="2800" dirty="0">
              <a:solidFill>
                <a:schemeClr val="tx1">
                  <a:lumMod val="95000"/>
                  <a:lumOff val="5000"/>
                </a:schemeClr>
              </a:solidFill>
              <a:latin typeface="Andalus" panose="02020603050405020304" pitchFamily="18" charset="-78"/>
              <a:cs typeface="Andalus" panose="02020603050405020304" pitchFamily="18" charset="-78"/>
            </a:endParaRPr>
          </a:p>
        </p:txBody>
      </p:sp>
      <p:sp>
        <p:nvSpPr>
          <p:cNvPr id="36868" name="CasellaDiTesto 9"/>
          <p:cNvSpPr txBox="1">
            <a:spLocks noChangeArrowheads="1"/>
          </p:cNvSpPr>
          <p:nvPr/>
        </p:nvSpPr>
        <p:spPr bwMode="auto">
          <a:xfrm>
            <a:off x="468313" y="620713"/>
            <a:ext cx="83534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400">
                <a:solidFill>
                  <a:srgbClr val="002060"/>
                </a:solidFill>
                <a:latin typeface="Arial Black" pitchFamily="34" charset="0"/>
              </a:rPr>
              <a:t>Il ricorso alla consulenza tecnica</a:t>
            </a:r>
          </a:p>
        </p:txBody>
      </p:sp>
      <p:sp>
        <p:nvSpPr>
          <p:cNvPr id="36869"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75466628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asellaDiTesto 6"/>
          <p:cNvSpPr txBox="1">
            <a:spLocks noChangeArrowheads="1"/>
          </p:cNvSpPr>
          <p:nvPr/>
        </p:nvSpPr>
        <p:spPr bwMode="auto">
          <a:xfrm>
            <a:off x="755204" y="1725776"/>
            <a:ext cx="7273180" cy="298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it-IT" altLang="it-IT" sz="2000" b="1" dirty="0" smtClean="0">
              <a:solidFill>
                <a:schemeClr val="tx1">
                  <a:lumMod val="95000"/>
                  <a:lumOff val="5000"/>
                </a:schemeClr>
              </a:solidFill>
              <a:latin typeface="Arial Black" pitchFamily="34" charset="0"/>
            </a:endParaRPr>
          </a:p>
          <a:p>
            <a:pPr algn="just" eaLnBrk="1" hangingPunct="1"/>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in </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quanto non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puo’</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respingere l’istanza di ammissione </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della consulenza </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d’ufficio e ritenere non accertati i fatti che la consulenza avrebbe potuto accertare, senza incorrere nel vizio di insufficienza e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contraddittorieta’</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della motivazione.</a:t>
            </a:r>
          </a:p>
        </p:txBody>
      </p:sp>
      <p:sp>
        <p:nvSpPr>
          <p:cNvPr id="36868" name="CasellaDiTesto 9"/>
          <p:cNvSpPr txBox="1">
            <a:spLocks noChangeArrowheads="1"/>
          </p:cNvSpPr>
          <p:nvPr/>
        </p:nvSpPr>
        <p:spPr bwMode="auto">
          <a:xfrm>
            <a:off x="468313" y="620713"/>
            <a:ext cx="83534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400">
                <a:solidFill>
                  <a:srgbClr val="002060"/>
                </a:solidFill>
                <a:latin typeface="Arial Black" pitchFamily="34" charset="0"/>
              </a:rPr>
              <a:t>Il ricorso alla consulenza tecnica</a:t>
            </a:r>
          </a:p>
        </p:txBody>
      </p:sp>
      <p:sp>
        <p:nvSpPr>
          <p:cNvPr id="36869"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42874004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asellaDiTesto 3"/>
          <p:cNvSpPr txBox="1">
            <a:spLocks noChangeArrowheads="1"/>
          </p:cNvSpPr>
          <p:nvPr/>
        </p:nvSpPr>
        <p:spPr bwMode="auto">
          <a:xfrm>
            <a:off x="647576" y="1628800"/>
            <a:ext cx="8316912" cy="366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r>
              <a:rPr lang="it-IT" altLang="it-IT" sz="2000" dirty="0">
                <a:solidFill>
                  <a:schemeClr val="tx1">
                    <a:lumMod val="95000"/>
                    <a:lumOff val="5000"/>
                  </a:schemeClr>
                </a:solidFill>
                <a:latin typeface="Andalus" panose="02020603050405020304" pitchFamily="18" charset="-78"/>
                <a:cs typeface="Andalus" panose="02020603050405020304" pitchFamily="18" charset="-78"/>
              </a:rPr>
              <a:t>La nomina del Consulente tecnico da parte del Giudice;</a:t>
            </a:r>
          </a:p>
          <a:p>
            <a:pPr algn="just" eaLnBrk="1" hangingPunct="1"/>
            <a:endParaRPr lang="it-IT" altLang="it-IT" sz="2000" dirty="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r>
              <a:rPr lang="it-IT" altLang="it-IT" sz="2000" dirty="0">
                <a:solidFill>
                  <a:schemeClr val="tx1">
                    <a:lumMod val="95000"/>
                    <a:lumOff val="5000"/>
                  </a:schemeClr>
                </a:solidFill>
                <a:latin typeface="Andalus" panose="02020603050405020304" pitchFamily="18" charset="-78"/>
                <a:cs typeface="Andalus" panose="02020603050405020304" pitchFamily="18" charset="-78"/>
              </a:rPr>
              <a:t>La notificazione dell’ordinanza di nomina del Consulente tecnico;</a:t>
            </a:r>
          </a:p>
          <a:p>
            <a:pPr algn="just" eaLnBrk="1" hangingPunct="1"/>
            <a:endParaRPr lang="it-IT" altLang="it-IT" sz="2000" dirty="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r>
              <a:rPr lang="it-IT" altLang="it-IT" sz="2000" dirty="0">
                <a:solidFill>
                  <a:schemeClr val="tx1">
                    <a:lumMod val="95000"/>
                    <a:lumOff val="5000"/>
                  </a:schemeClr>
                </a:solidFill>
                <a:latin typeface="Andalus" panose="02020603050405020304" pitchFamily="18" charset="-78"/>
                <a:cs typeface="Andalus" panose="02020603050405020304" pitchFamily="18" charset="-78"/>
              </a:rPr>
              <a:t>La comparizione delle parti davanti al Giudice;</a:t>
            </a:r>
          </a:p>
          <a:p>
            <a:pPr algn="just" eaLnBrk="1" hangingPunct="1"/>
            <a:endParaRPr lang="it-IT" altLang="it-IT" sz="2000" dirty="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r>
              <a:rPr lang="it-IT" altLang="it-IT" sz="2000" dirty="0">
                <a:solidFill>
                  <a:schemeClr val="tx1">
                    <a:lumMod val="95000"/>
                    <a:lumOff val="5000"/>
                  </a:schemeClr>
                </a:solidFill>
                <a:latin typeface="Andalus" panose="02020603050405020304" pitchFamily="18" charset="-78"/>
                <a:cs typeface="Andalus" panose="02020603050405020304" pitchFamily="18" charset="-78"/>
              </a:rPr>
              <a:t>Il giuramento del Consulente tecnico;</a:t>
            </a:r>
          </a:p>
          <a:p>
            <a:pPr algn="just" eaLnBrk="1" hangingPunct="1"/>
            <a:endParaRPr lang="it-IT" altLang="it-IT" sz="2000" dirty="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r>
              <a:rPr lang="it-IT" altLang="it-IT" sz="2000" dirty="0">
                <a:solidFill>
                  <a:schemeClr val="tx1">
                    <a:lumMod val="95000"/>
                    <a:lumOff val="5000"/>
                  </a:schemeClr>
                </a:solidFill>
                <a:latin typeface="Andalus" panose="02020603050405020304" pitchFamily="18" charset="-78"/>
                <a:cs typeface="Andalus" panose="02020603050405020304" pitchFamily="18" charset="-78"/>
              </a:rPr>
              <a:t>Il conferimento dell’incarico con la proposizione dei quesiti.</a:t>
            </a:r>
          </a:p>
          <a:p>
            <a:pPr algn="ctr" eaLnBrk="1" hangingPunct="1"/>
            <a:endParaRPr lang="it-IT" altLang="it-IT" sz="2000" b="1" dirty="0">
              <a:solidFill>
                <a:srgbClr val="FF0000"/>
              </a:solidFill>
              <a:latin typeface="Arial Black" pitchFamily="34" charset="0"/>
            </a:endParaRPr>
          </a:p>
          <a:p>
            <a:pPr algn="ctr" eaLnBrk="1" hangingPunct="1"/>
            <a:endParaRPr lang="it-IT" altLang="it-IT" sz="3200" b="1" dirty="0">
              <a:solidFill>
                <a:srgbClr val="FF0000"/>
              </a:solidFill>
              <a:latin typeface="Arial Black" pitchFamily="34" charset="0"/>
            </a:endParaRPr>
          </a:p>
        </p:txBody>
      </p:sp>
      <p:sp>
        <p:nvSpPr>
          <p:cNvPr id="37892" name="CasellaDiTesto 6"/>
          <p:cNvSpPr txBox="1">
            <a:spLocks noChangeArrowheads="1"/>
          </p:cNvSpPr>
          <p:nvPr/>
        </p:nvSpPr>
        <p:spPr bwMode="auto">
          <a:xfrm>
            <a:off x="395288" y="620713"/>
            <a:ext cx="84248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Operazioni preliminari</a:t>
            </a:r>
          </a:p>
        </p:txBody>
      </p:sp>
      <p:sp>
        <p:nvSpPr>
          <p:cNvPr id="37893"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22365801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asellaDiTesto 3"/>
          <p:cNvSpPr txBox="1">
            <a:spLocks noChangeArrowheads="1"/>
          </p:cNvSpPr>
          <p:nvPr/>
        </p:nvSpPr>
        <p:spPr bwMode="auto">
          <a:xfrm>
            <a:off x="828550" y="1340768"/>
            <a:ext cx="7487866" cy="298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endParaRPr lang="it-IT" altLang="it-IT" sz="20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Con </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riferimento alle prove richieste dalle parti, va riferito come le stesse di regola indicano i mezzi istruttori di cui </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chiedono </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l’ammissione nei rispettivi atti </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introduttivi (</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atto di citazione, o comparsa di costituzione e risposta) o nelle successive memorie autorizzate dal </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Giudice</a:t>
            </a:r>
            <a:endParaRPr lang="it-IT" altLang="it-IT" sz="2800" dirty="0">
              <a:solidFill>
                <a:srgbClr val="FF0000"/>
              </a:solidFill>
              <a:latin typeface="Andalus" panose="02020603050405020304" pitchFamily="18" charset="-78"/>
              <a:cs typeface="Andalus" panose="02020603050405020304" pitchFamily="18" charset="-78"/>
            </a:endParaRPr>
          </a:p>
        </p:txBody>
      </p:sp>
      <p:sp>
        <p:nvSpPr>
          <p:cNvPr id="38916" name="CasellaDiTesto 6"/>
          <p:cNvSpPr txBox="1">
            <a:spLocks noChangeArrowheads="1"/>
          </p:cNvSpPr>
          <p:nvPr/>
        </p:nvSpPr>
        <p:spPr bwMode="auto">
          <a:xfrm>
            <a:off x="900113" y="476250"/>
            <a:ext cx="73437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Istruzione probatoria</a:t>
            </a:r>
          </a:p>
        </p:txBody>
      </p:sp>
      <p:sp>
        <p:nvSpPr>
          <p:cNvPr id="38917"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86243032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asellaDiTesto 3"/>
          <p:cNvSpPr txBox="1">
            <a:spLocks noChangeArrowheads="1"/>
          </p:cNvSpPr>
          <p:nvPr/>
        </p:nvSpPr>
        <p:spPr bwMode="auto">
          <a:xfrm>
            <a:off x="899790" y="1340768"/>
            <a:ext cx="7272610" cy="4001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La </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legge prevede, infatti, che nella udienza di prima comparizione e trattazione della causa il Giudice, su richiesta delle parti, conceda tre termini successivi ( di giorni 30+30+20 dall’udienza medesima) per il deposito di memorie contenenti l’indicazione dei mezzi di prova e produzioni documentali e per le indicazioni di prova contraria.  </a:t>
            </a:r>
          </a:p>
          <a:p>
            <a:pPr algn="ctr" eaLnBrk="1" hangingPunct="1"/>
            <a:endParaRPr lang="it-IT" altLang="it-IT" sz="3000" b="1" dirty="0">
              <a:solidFill>
                <a:srgbClr val="FF0000"/>
              </a:solidFill>
              <a:latin typeface="Arial Black" pitchFamily="34" charset="0"/>
            </a:endParaRPr>
          </a:p>
        </p:txBody>
      </p:sp>
      <p:sp>
        <p:nvSpPr>
          <p:cNvPr id="38916" name="CasellaDiTesto 6"/>
          <p:cNvSpPr txBox="1">
            <a:spLocks noChangeArrowheads="1"/>
          </p:cNvSpPr>
          <p:nvPr/>
        </p:nvSpPr>
        <p:spPr bwMode="auto">
          <a:xfrm>
            <a:off x="900113" y="476250"/>
            <a:ext cx="73437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Istruzione probatoria</a:t>
            </a:r>
          </a:p>
        </p:txBody>
      </p:sp>
      <p:sp>
        <p:nvSpPr>
          <p:cNvPr id="38917"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54476475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683766" y="1196752"/>
            <a:ext cx="7488634"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Rilevano in particolare:</a:t>
            </a:r>
          </a:p>
          <a:p>
            <a:pPr algn="just" eaLnBrk="1" hangingPunct="1"/>
            <a:endParaRPr lang="it-IT" altLang="it-IT" sz="2400" dirty="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la seconda memoria (Art.183 comma 6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c.p.c.</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la quale, oltre ad essere destinata alle eccezioni e ad altre repliche, deve contenere a pena di decadenza per entrambe le parti, le definitive richieste e produzioni in prova diretta:</a:t>
            </a:r>
          </a:p>
          <a:p>
            <a:pPr algn="just" eaLnBrk="1" hangingPunct="1"/>
            <a:endParaRPr lang="it-IT" altLang="it-IT" sz="2400" dirty="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la terza memoria (Art.183 comma 6 n.3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c.p.c.</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la quale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e’</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diretta, a pena di decadenza, alla sola indicazione di prova contraria.</a:t>
            </a:r>
          </a:p>
        </p:txBody>
      </p:sp>
      <p:sp>
        <p:nvSpPr>
          <p:cNvPr id="39940" name="CasellaDiTesto 6"/>
          <p:cNvSpPr txBox="1">
            <a:spLocks noChangeArrowheads="1"/>
          </p:cNvSpPr>
          <p:nvPr/>
        </p:nvSpPr>
        <p:spPr bwMode="auto">
          <a:xfrm>
            <a:off x="468313" y="476250"/>
            <a:ext cx="8280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Ai fini della istruzione probatoria</a:t>
            </a:r>
          </a:p>
        </p:txBody>
      </p:sp>
      <p:sp>
        <p:nvSpPr>
          <p:cNvPr id="39941"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429105271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asellaDiTesto 3"/>
          <p:cNvSpPr txBox="1">
            <a:spLocks noChangeArrowheads="1"/>
          </p:cNvSpPr>
          <p:nvPr/>
        </p:nvSpPr>
        <p:spPr bwMode="auto">
          <a:xfrm>
            <a:off x="1115244" y="1014525"/>
            <a:ext cx="6985148" cy="4216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it-IT" altLang="it-IT" sz="2000" b="1" dirty="0" smtClean="0">
              <a:solidFill>
                <a:schemeClr val="tx1">
                  <a:lumMod val="95000"/>
                  <a:lumOff val="5000"/>
                </a:schemeClr>
              </a:solidFill>
              <a:latin typeface="Arial Black" pitchFamily="34" charset="0"/>
            </a:endParaRPr>
          </a:p>
          <a:p>
            <a:pPr algn="just" eaLnBrk="1" hangingPunct="1"/>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I </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termini indicati dalla legge per la seconda e terza memoria sono perentori e, dunque, sono i termini ultimi per le deduzioni istruttorie dirette e per le repliche, fatta salva l’ipotesi in cui il Giudice disponga d’ufficio i mezzi di prova, nel qual caso concede dei termini alle parti per replicare a tali richieste. </a:t>
            </a:r>
            <a:endParaRPr lang="it-IT" altLang="it-IT" sz="2800" dirty="0">
              <a:solidFill>
                <a:srgbClr val="FF0000"/>
              </a:solidFill>
              <a:latin typeface="Andalus" panose="02020603050405020304" pitchFamily="18" charset="-78"/>
              <a:cs typeface="Andalus" panose="02020603050405020304" pitchFamily="18" charset="-78"/>
            </a:endParaRPr>
          </a:p>
          <a:p>
            <a:pPr algn="ctr" eaLnBrk="1" hangingPunct="1"/>
            <a:endParaRPr lang="it-IT" altLang="it-IT" sz="2000" b="1" dirty="0">
              <a:solidFill>
                <a:srgbClr val="FF0000"/>
              </a:solidFill>
              <a:latin typeface="Arial Black" pitchFamily="34" charset="0"/>
            </a:endParaRPr>
          </a:p>
          <a:p>
            <a:pPr algn="ctr" eaLnBrk="1" hangingPunct="1"/>
            <a:endParaRPr lang="it-IT" altLang="it-IT" sz="3200" b="1" dirty="0">
              <a:solidFill>
                <a:srgbClr val="FF0000"/>
              </a:solidFill>
              <a:latin typeface="Arial Black" pitchFamily="34" charset="0"/>
            </a:endParaRPr>
          </a:p>
        </p:txBody>
      </p:sp>
      <p:sp>
        <p:nvSpPr>
          <p:cNvPr id="40964" name="CasellaDiTesto 6"/>
          <p:cNvSpPr txBox="1">
            <a:spLocks noChangeArrowheads="1"/>
          </p:cNvSpPr>
          <p:nvPr/>
        </p:nvSpPr>
        <p:spPr bwMode="auto">
          <a:xfrm>
            <a:off x="539750" y="476250"/>
            <a:ext cx="81359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Deroga dei termini</a:t>
            </a:r>
          </a:p>
        </p:txBody>
      </p:sp>
      <p:sp>
        <p:nvSpPr>
          <p:cNvPr id="4096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3473664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asellaDiTesto 3"/>
          <p:cNvSpPr txBox="1">
            <a:spLocks noChangeArrowheads="1"/>
          </p:cNvSpPr>
          <p:nvPr/>
        </p:nvSpPr>
        <p:spPr bwMode="auto">
          <a:xfrm>
            <a:off x="611188" y="1337861"/>
            <a:ext cx="7885112" cy="4278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it-IT" altLang="it-IT" sz="2000" b="1" dirty="0" smtClean="0">
              <a:solidFill>
                <a:schemeClr val="tx1">
                  <a:lumMod val="95000"/>
                  <a:lumOff val="5000"/>
                </a:schemeClr>
              </a:solidFill>
              <a:latin typeface="Arial Black" pitchFamily="34" charset="0"/>
            </a:endParaRPr>
          </a:p>
          <a:p>
            <a:pPr eaLnBrk="1" hangingPunct="1"/>
            <a:endParaRPr lang="it-IT" altLang="it-IT" sz="2000" b="1" dirty="0">
              <a:solidFill>
                <a:schemeClr val="tx1">
                  <a:lumMod val="95000"/>
                  <a:lumOff val="5000"/>
                </a:schemeClr>
              </a:solidFill>
              <a:latin typeface="Arial Black" pitchFamily="34" charset="0"/>
            </a:endParaRPr>
          </a:p>
          <a:p>
            <a:pPr algn="just" eaLnBrk="1" hangingPunct="1"/>
            <a:r>
              <a:rPr lang="it-IT" altLang="it-IT" sz="3200" dirty="0" smtClean="0">
                <a:solidFill>
                  <a:schemeClr val="tx1">
                    <a:lumMod val="95000"/>
                    <a:lumOff val="5000"/>
                  </a:schemeClr>
                </a:solidFill>
                <a:latin typeface="Andalus" panose="02020603050405020304" pitchFamily="18" charset="-78"/>
                <a:cs typeface="Andalus" panose="02020603050405020304" pitchFamily="18" charset="-78"/>
              </a:rPr>
              <a:t>Con </a:t>
            </a:r>
            <a:r>
              <a:rPr lang="it-IT" altLang="it-IT" sz="3200" dirty="0">
                <a:solidFill>
                  <a:schemeClr val="tx1">
                    <a:lumMod val="95000"/>
                    <a:lumOff val="5000"/>
                  </a:schemeClr>
                </a:solidFill>
                <a:latin typeface="Andalus" panose="02020603050405020304" pitchFamily="18" charset="-78"/>
                <a:cs typeface="Andalus" panose="02020603050405020304" pitchFamily="18" charset="-78"/>
              </a:rPr>
              <a:t>riferimento, invece, alle decisioni del Giudice, egli ammette con ordinanza i mezzi di prova richiesti dalle parti solo se li ritiene ammissibili e rilevanti in relazione all’oggetto della controversia. </a:t>
            </a:r>
          </a:p>
          <a:p>
            <a:pPr algn="ctr" eaLnBrk="1" hangingPunct="1"/>
            <a:endParaRPr lang="it-IT" altLang="it-IT" sz="2000" b="1" dirty="0">
              <a:solidFill>
                <a:srgbClr val="FF0000"/>
              </a:solidFill>
              <a:latin typeface="Arial Black" pitchFamily="34" charset="0"/>
            </a:endParaRPr>
          </a:p>
          <a:p>
            <a:pPr algn="ctr" eaLnBrk="1" hangingPunct="1"/>
            <a:endParaRPr lang="it-IT" altLang="it-IT" sz="2000" b="1" dirty="0">
              <a:solidFill>
                <a:srgbClr val="FF0000"/>
              </a:solidFill>
              <a:latin typeface="Arial Black" pitchFamily="34" charset="0"/>
            </a:endParaRPr>
          </a:p>
          <a:p>
            <a:pPr algn="ctr" eaLnBrk="1" hangingPunct="1"/>
            <a:endParaRPr lang="it-IT" altLang="it-IT" sz="3200" b="1" dirty="0">
              <a:solidFill>
                <a:srgbClr val="FF0000"/>
              </a:solidFill>
              <a:latin typeface="Arial Black" pitchFamily="34" charset="0"/>
            </a:endParaRPr>
          </a:p>
        </p:txBody>
      </p:sp>
      <p:sp>
        <p:nvSpPr>
          <p:cNvPr id="40964" name="CasellaDiTesto 6"/>
          <p:cNvSpPr txBox="1">
            <a:spLocks noChangeArrowheads="1"/>
          </p:cNvSpPr>
          <p:nvPr/>
        </p:nvSpPr>
        <p:spPr bwMode="auto">
          <a:xfrm>
            <a:off x="539750" y="476250"/>
            <a:ext cx="81359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Deroga dei termini</a:t>
            </a:r>
          </a:p>
        </p:txBody>
      </p:sp>
      <p:sp>
        <p:nvSpPr>
          <p:cNvPr id="4096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9408260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asellaDiTesto 3"/>
          <p:cNvSpPr txBox="1">
            <a:spLocks noChangeArrowheads="1"/>
          </p:cNvSpPr>
          <p:nvPr/>
        </p:nvSpPr>
        <p:spPr bwMode="auto">
          <a:xfrm>
            <a:off x="755576" y="1484784"/>
            <a:ext cx="7524750"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La nomina del Consulente tecnico deve, di regola, avvenire tra soggetti che risultano iscritti nell’albo del Tribunale, in quanto ai sensi dell’Art.22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disp</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Att</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C.p.c.</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tutti i Giudici che hanno sede nella circoscrizione del Tribunale debbono affidare normalmente le funzioni di Consulente tecnico agli iscritti nell’albo del Tribunale </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medesimo</a:t>
            </a:r>
            <a:endParaRPr lang="it-IT" altLang="it-IT" sz="2800" dirty="0">
              <a:solidFill>
                <a:srgbClr val="FF0000"/>
              </a:solidFill>
              <a:latin typeface="Andalus" panose="02020603050405020304" pitchFamily="18" charset="-78"/>
              <a:cs typeface="Andalus" panose="02020603050405020304" pitchFamily="18" charset="-78"/>
            </a:endParaRPr>
          </a:p>
        </p:txBody>
      </p:sp>
      <p:sp>
        <p:nvSpPr>
          <p:cNvPr id="41988" name="CasellaDiTesto 6"/>
          <p:cNvSpPr txBox="1">
            <a:spLocks noChangeArrowheads="1"/>
          </p:cNvSpPr>
          <p:nvPr/>
        </p:nvSpPr>
        <p:spPr bwMode="auto">
          <a:xfrm>
            <a:off x="539750" y="476250"/>
            <a:ext cx="80645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La nomina del Consulente</a:t>
            </a:r>
          </a:p>
        </p:txBody>
      </p:sp>
      <p:sp>
        <p:nvSpPr>
          <p:cNvPr id="41989"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963310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asellaDiTesto 3"/>
          <p:cNvSpPr txBox="1">
            <a:spLocks noChangeArrowheads="1"/>
          </p:cNvSpPr>
          <p:nvPr/>
        </p:nvSpPr>
        <p:spPr bwMode="auto">
          <a:xfrm>
            <a:off x="755576" y="1052736"/>
            <a:ext cx="7272808" cy="366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it-IT" altLang="it-IT" sz="2000" b="1" dirty="0" smtClean="0">
              <a:solidFill>
                <a:schemeClr val="tx1">
                  <a:lumMod val="95000"/>
                  <a:lumOff val="5000"/>
                </a:schemeClr>
              </a:solidFill>
              <a:latin typeface="Arial Black" pitchFamily="34" charset="0"/>
            </a:endParaRPr>
          </a:p>
          <a:p>
            <a:pPr eaLnBrk="1" hangingPunct="1"/>
            <a:endParaRPr lang="it-IT" altLang="it-IT" sz="2000" b="1" dirty="0">
              <a:solidFill>
                <a:schemeClr val="tx1">
                  <a:lumMod val="95000"/>
                  <a:lumOff val="5000"/>
                </a:schemeClr>
              </a:solidFill>
              <a:latin typeface="Arial Black" pitchFamily="34" charset="0"/>
            </a:endParaRPr>
          </a:p>
          <a:p>
            <a:pPr algn="just" eaLnBrk="1" hangingPunct="1"/>
            <a:r>
              <a:rPr lang="it-IT" altLang="it-IT" sz="3200" dirty="0" smtClean="0">
                <a:solidFill>
                  <a:schemeClr val="tx1">
                    <a:lumMod val="95000"/>
                    <a:lumOff val="5000"/>
                  </a:schemeClr>
                </a:solidFill>
                <a:latin typeface="Andalus" panose="02020603050405020304" pitchFamily="18" charset="-78"/>
                <a:cs typeface="Andalus" panose="02020603050405020304" pitchFamily="18" charset="-78"/>
              </a:rPr>
              <a:t>A </a:t>
            </a:r>
            <a:r>
              <a:rPr lang="it-IT" altLang="it-IT" sz="3200" dirty="0">
                <a:solidFill>
                  <a:schemeClr val="tx1">
                    <a:lumMod val="95000"/>
                    <a:lumOff val="5000"/>
                  </a:schemeClr>
                </a:solidFill>
                <a:latin typeface="Andalus" panose="02020603050405020304" pitchFamily="18" charset="-78"/>
                <a:cs typeface="Andalus" panose="02020603050405020304" pitchFamily="18" charset="-78"/>
              </a:rPr>
              <a:t>norma dell’Art.191  2° comma </a:t>
            </a:r>
            <a:r>
              <a:rPr lang="it-IT" altLang="it-IT" sz="3200" dirty="0" err="1">
                <a:solidFill>
                  <a:schemeClr val="tx1">
                    <a:lumMod val="95000"/>
                    <a:lumOff val="5000"/>
                  </a:schemeClr>
                </a:solidFill>
                <a:latin typeface="Andalus" panose="02020603050405020304" pitchFamily="18" charset="-78"/>
                <a:cs typeface="Andalus" panose="02020603050405020304" pitchFamily="18" charset="-78"/>
              </a:rPr>
              <a:t>c.p.c.</a:t>
            </a:r>
            <a:r>
              <a:rPr lang="it-IT" altLang="it-IT" sz="3200" dirty="0">
                <a:solidFill>
                  <a:schemeClr val="tx1">
                    <a:lumMod val="95000"/>
                    <a:lumOff val="5000"/>
                  </a:schemeClr>
                </a:solidFill>
                <a:latin typeface="Andalus" panose="02020603050405020304" pitchFamily="18" charset="-78"/>
                <a:cs typeface="Andalus" panose="02020603050405020304" pitchFamily="18" charset="-78"/>
              </a:rPr>
              <a:t>, possono essere nominati </a:t>
            </a:r>
            <a:r>
              <a:rPr lang="it-IT" altLang="it-IT" sz="3200" dirty="0" err="1">
                <a:solidFill>
                  <a:schemeClr val="tx1">
                    <a:lumMod val="95000"/>
                    <a:lumOff val="5000"/>
                  </a:schemeClr>
                </a:solidFill>
                <a:latin typeface="Andalus" panose="02020603050405020304" pitchFamily="18" charset="-78"/>
                <a:cs typeface="Andalus" panose="02020603050405020304" pitchFamily="18" charset="-78"/>
              </a:rPr>
              <a:t>piu’</a:t>
            </a:r>
            <a:r>
              <a:rPr lang="it-IT" altLang="it-IT" sz="3200" dirty="0">
                <a:solidFill>
                  <a:schemeClr val="tx1">
                    <a:lumMod val="95000"/>
                    <a:lumOff val="5000"/>
                  </a:schemeClr>
                </a:solidFill>
                <a:latin typeface="Andalus" panose="02020603050405020304" pitchFamily="18" charset="-78"/>
                <a:cs typeface="Andalus" panose="02020603050405020304" pitchFamily="18" charset="-78"/>
              </a:rPr>
              <a:t> Consulenti soltanto in caso di grave </a:t>
            </a:r>
            <a:r>
              <a:rPr lang="it-IT" altLang="it-IT" sz="3200" dirty="0" err="1">
                <a:solidFill>
                  <a:schemeClr val="tx1">
                    <a:lumMod val="95000"/>
                    <a:lumOff val="5000"/>
                  </a:schemeClr>
                </a:solidFill>
                <a:latin typeface="Andalus" panose="02020603050405020304" pitchFamily="18" charset="-78"/>
                <a:cs typeface="Andalus" panose="02020603050405020304" pitchFamily="18" charset="-78"/>
              </a:rPr>
              <a:t>necessita’</a:t>
            </a:r>
            <a:r>
              <a:rPr lang="it-IT" altLang="it-IT" sz="3200" dirty="0">
                <a:solidFill>
                  <a:schemeClr val="tx1">
                    <a:lumMod val="95000"/>
                    <a:lumOff val="5000"/>
                  </a:schemeClr>
                </a:solidFill>
                <a:latin typeface="Andalus" panose="02020603050405020304" pitchFamily="18" charset="-78"/>
                <a:cs typeface="Andalus" panose="02020603050405020304" pitchFamily="18" charset="-78"/>
              </a:rPr>
              <a:t> o quando la legge espressamente lo disponga.</a:t>
            </a:r>
          </a:p>
          <a:p>
            <a:pPr algn="ctr" eaLnBrk="1" hangingPunct="1"/>
            <a:endParaRPr lang="it-IT" altLang="it-IT" sz="3200" b="1" dirty="0">
              <a:solidFill>
                <a:srgbClr val="FF0000"/>
              </a:solidFill>
              <a:latin typeface="Arial Black" pitchFamily="34" charset="0"/>
            </a:endParaRPr>
          </a:p>
        </p:txBody>
      </p:sp>
      <p:sp>
        <p:nvSpPr>
          <p:cNvPr id="41988" name="CasellaDiTesto 6"/>
          <p:cNvSpPr txBox="1">
            <a:spLocks noChangeArrowheads="1"/>
          </p:cNvSpPr>
          <p:nvPr/>
        </p:nvSpPr>
        <p:spPr bwMode="auto">
          <a:xfrm>
            <a:off x="539750" y="476250"/>
            <a:ext cx="80645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La nomina del Consulente</a:t>
            </a:r>
          </a:p>
        </p:txBody>
      </p:sp>
      <p:sp>
        <p:nvSpPr>
          <p:cNvPr id="41989"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9121403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379652" y="260648"/>
            <a:ext cx="7520940" cy="548640"/>
          </a:xfrm>
        </p:spPr>
        <p:txBody>
          <a:bodyPr>
            <a:normAutofit/>
          </a:bodyPr>
          <a:lstStyle/>
          <a:p>
            <a:r>
              <a:rPr lang="it-IT" sz="2800" dirty="0" smtClean="0">
                <a:solidFill>
                  <a:srgbClr val="002060"/>
                </a:solidFill>
                <a:latin typeface="Arial Black" panose="020B0A04020102020204" pitchFamily="34" charset="0"/>
              </a:rPr>
              <a:t>Il giuramento</a:t>
            </a:r>
            <a:endParaRPr lang="it-IT" sz="2800" dirty="0">
              <a:solidFill>
                <a:srgbClr val="002060"/>
              </a:solidFill>
              <a:latin typeface="Arial Black" panose="020B0A04020102020204" pitchFamily="34" charset="0"/>
            </a:endParaRPr>
          </a:p>
        </p:txBody>
      </p:sp>
      <p:sp>
        <p:nvSpPr>
          <p:cNvPr id="4" name="Rettangolo 3"/>
          <p:cNvSpPr/>
          <p:nvPr/>
        </p:nvSpPr>
        <p:spPr>
          <a:xfrm>
            <a:off x="899592" y="980728"/>
            <a:ext cx="7056784" cy="4154984"/>
          </a:xfrm>
          <a:prstGeom prst="rect">
            <a:avLst/>
          </a:prstGeom>
        </p:spPr>
        <p:txBody>
          <a:bodyPr wrap="square">
            <a:spAutoFit/>
          </a:bodyPr>
          <a:lstStyle/>
          <a:p>
            <a:pPr algn="just"/>
            <a:r>
              <a:rPr lang="it-IT" sz="2400" dirty="0">
                <a:latin typeface="Andalus" panose="02020603050405020304" pitchFamily="18" charset="-78"/>
                <a:cs typeface="Andalus" panose="02020603050405020304" pitchFamily="18" charset="-78"/>
              </a:rPr>
              <a:t>Dopodiché, il consulente presta il </a:t>
            </a:r>
            <a:r>
              <a:rPr lang="it-IT" sz="2400" dirty="0" smtClean="0">
                <a:latin typeface="Andalus" panose="02020603050405020304" pitchFamily="18" charset="-78"/>
                <a:cs typeface="Andalus" panose="02020603050405020304" pitchFamily="18" charset="-78"/>
              </a:rPr>
              <a:t>giuramento di </a:t>
            </a:r>
            <a:r>
              <a:rPr lang="it-IT" sz="2400" dirty="0">
                <a:latin typeface="Andalus" panose="02020603050405020304" pitchFamily="18" charset="-78"/>
                <a:cs typeface="Andalus" panose="02020603050405020304" pitchFamily="18" charset="-78"/>
              </a:rPr>
              <a:t>rito recitando la formula anzi </a:t>
            </a:r>
            <a:r>
              <a:rPr lang="it-IT" sz="2400" dirty="0" smtClean="0">
                <a:latin typeface="Andalus" panose="02020603050405020304" pitchFamily="18" charset="-78"/>
                <a:cs typeface="Andalus" panose="02020603050405020304" pitchFamily="18" charset="-78"/>
              </a:rPr>
              <a:t>vista e </a:t>
            </a:r>
            <a:r>
              <a:rPr lang="it-IT" sz="2400" dirty="0">
                <a:latin typeface="Andalus" panose="02020603050405020304" pitchFamily="18" charset="-78"/>
                <a:cs typeface="Andalus" panose="02020603050405020304" pitchFamily="18" charset="-78"/>
              </a:rPr>
              <a:t>declina le proprie generalità che </a:t>
            </a:r>
            <a:r>
              <a:rPr lang="it-IT" sz="2400" dirty="0" smtClean="0">
                <a:latin typeface="Andalus" panose="02020603050405020304" pitchFamily="18" charset="-78"/>
                <a:cs typeface="Andalus" panose="02020603050405020304" pitchFamily="18" charset="-78"/>
              </a:rPr>
              <a:t>saranno trascritte </a:t>
            </a:r>
            <a:r>
              <a:rPr lang="it-IT" sz="2400" dirty="0">
                <a:latin typeface="Andalus" panose="02020603050405020304" pitchFamily="18" charset="-78"/>
                <a:cs typeface="Andalus" panose="02020603050405020304" pitchFamily="18" charset="-78"/>
              </a:rPr>
              <a:t>a verbale.</a:t>
            </a:r>
          </a:p>
          <a:p>
            <a:pPr algn="just"/>
            <a:r>
              <a:rPr lang="it-IT" sz="2400" dirty="0">
                <a:latin typeface="Andalus" panose="02020603050405020304" pitchFamily="18" charset="-78"/>
                <a:cs typeface="Andalus" panose="02020603050405020304" pitchFamily="18" charset="-78"/>
              </a:rPr>
              <a:t>Le generalità si configurano in nome, </a:t>
            </a:r>
            <a:r>
              <a:rPr lang="it-IT" sz="2400" dirty="0" smtClean="0">
                <a:latin typeface="Andalus" panose="02020603050405020304" pitchFamily="18" charset="-78"/>
                <a:cs typeface="Andalus" panose="02020603050405020304" pitchFamily="18" charset="-78"/>
              </a:rPr>
              <a:t>cognome, data </a:t>
            </a:r>
            <a:r>
              <a:rPr lang="it-IT" sz="2400" dirty="0">
                <a:latin typeface="Andalus" panose="02020603050405020304" pitchFamily="18" charset="-78"/>
                <a:cs typeface="Andalus" panose="02020603050405020304" pitchFamily="18" charset="-78"/>
              </a:rPr>
              <a:t>di nascita e residenza. </a:t>
            </a:r>
            <a:endParaRPr lang="it-IT" sz="2400" dirty="0" smtClean="0">
              <a:latin typeface="Andalus" panose="02020603050405020304" pitchFamily="18" charset="-78"/>
              <a:cs typeface="Andalus" panose="02020603050405020304" pitchFamily="18" charset="-78"/>
            </a:endParaRPr>
          </a:p>
          <a:p>
            <a:pPr algn="just"/>
            <a:endParaRPr lang="it-IT" sz="2400" dirty="0">
              <a:latin typeface="Andalus" panose="02020603050405020304" pitchFamily="18" charset="-78"/>
              <a:cs typeface="Andalus" panose="02020603050405020304" pitchFamily="18" charset="-78"/>
            </a:endParaRPr>
          </a:p>
          <a:p>
            <a:pPr algn="just"/>
            <a:r>
              <a:rPr lang="it-IT" sz="2400" dirty="0" smtClean="0">
                <a:latin typeface="Andalus" panose="02020603050405020304" pitchFamily="18" charset="-78"/>
                <a:cs typeface="Andalus" panose="02020603050405020304" pitchFamily="18" charset="-78"/>
              </a:rPr>
              <a:t>Talvolta possono </a:t>
            </a:r>
            <a:r>
              <a:rPr lang="it-IT" sz="2400" dirty="0">
                <a:latin typeface="Andalus" panose="02020603050405020304" pitchFamily="18" charset="-78"/>
                <a:cs typeface="Andalus" panose="02020603050405020304" pitchFamily="18" charset="-78"/>
              </a:rPr>
              <a:t>essere anche aggiunti </a:t>
            </a:r>
            <a:r>
              <a:rPr lang="it-IT" sz="2400" dirty="0" smtClean="0">
                <a:latin typeface="Andalus" panose="02020603050405020304" pitchFamily="18" charset="-78"/>
                <a:cs typeface="Andalus" panose="02020603050405020304" pitchFamily="18" charset="-78"/>
              </a:rPr>
              <a:t>la qualifica </a:t>
            </a:r>
            <a:r>
              <a:rPr lang="it-IT" sz="2400" dirty="0">
                <a:latin typeface="Andalus" panose="02020603050405020304" pitchFamily="18" charset="-78"/>
                <a:cs typeface="Andalus" panose="02020603050405020304" pitchFamily="18" charset="-78"/>
              </a:rPr>
              <a:t>(</a:t>
            </a:r>
            <a:r>
              <a:rPr lang="it-IT" sz="2400" dirty="0" smtClean="0">
                <a:latin typeface="Andalus" panose="02020603050405020304" pitchFamily="18" charset="-78"/>
                <a:cs typeface="Andalus" panose="02020603050405020304" pitchFamily="18" charset="-78"/>
              </a:rPr>
              <a:t>per esempio</a:t>
            </a:r>
            <a:r>
              <a:rPr lang="it-IT" sz="2400" dirty="0">
                <a:latin typeface="Andalus" panose="02020603050405020304" pitchFamily="18" charset="-78"/>
                <a:cs typeface="Andalus" panose="02020603050405020304" pitchFamily="18" charset="-78"/>
              </a:rPr>
              <a:t>, geometra </a:t>
            </a:r>
            <a:r>
              <a:rPr lang="it-IT" sz="2400" dirty="0" smtClean="0">
                <a:latin typeface="Andalus" panose="02020603050405020304" pitchFamily="18" charset="-78"/>
                <a:cs typeface="Andalus" panose="02020603050405020304" pitchFamily="18" charset="-78"/>
              </a:rPr>
              <a:t>libero professionista</a:t>
            </a:r>
            <a:r>
              <a:rPr lang="it-IT" sz="2400" dirty="0">
                <a:latin typeface="Andalus" panose="02020603050405020304" pitchFamily="18" charset="-78"/>
                <a:cs typeface="Andalus" panose="02020603050405020304" pitchFamily="18" charset="-78"/>
              </a:rPr>
              <a:t>) e il termine “indifferente</a:t>
            </a:r>
            <a:r>
              <a:rPr lang="it-IT" sz="2400" dirty="0" smtClean="0">
                <a:latin typeface="Andalus" panose="02020603050405020304" pitchFamily="18" charset="-78"/>
                <a:cs typeface="Andalus" panose="02020603050405020304" pitchFamily="18" charset="-78"/>
              </a:rPr>
              <a:t>”, con </a:t>
            </a:r>
            <a:r>
              <a:rPr lang="it-IT" sz="2400" dirty="0">
                <a:latin typeface="Andalus" panose="02020603050405020304" pitchFamily="18" charset="-78"/>
                <a:cs typeface="Andalus" panose="02020603050405020304" pitchFamily="18" charset="-78"/>
              </a:rPr>
              <a:t>ciò a ribadire la totale </a:t>
            </a:r>
            <a:r>
              <a:rPr lang="it-IT" sz="2400" dirty="0" smtClean="0">
                <a:latin typeface="Andalus" panose="02020603050405020304" pitchFamily="18" charset="-78"/>
                <a:cs typeface="Andalus" panose="02020603050405020304" pitchFamily="18" charset="-78"/>
              </a:rPr>
              <a:t>estraneità con </a:t>
            </a:r>
            <a:r>
              <a:rPr lang="it-IT" sz="2400" dirty="0">
                <a:latin typeface="Andalus" panose="02020603050405020304" pitchFamily="18" charset="-78"/>
                <a:cs typeface="Andalus" panose="02020603050405020304" pitchFamily="18" charset="-78"/>
              </a:rPr>
              <a:t>le parti e le questioni in contesa giudiziaria</a:t>
            </a:r>
          </a:p>
        </p:txBody>
      </p:sp>
      <p:sp>
        <p:nvSpPr>
          <p:cNvPr id="5" name="Rettangolo 4"/>
          <p:cNvSpPr/>
          <p:nvPr/>
        </p:nvSpPr>
        <p:spPr>
          <a:xfrm>
            <a:off x="323528"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7331641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asellaDiTesto 1"/>
          <p:cNvSpPr txBox="1">
            <a:spLocks noChangeArrowheads="1"/>
          </p:cNvSpPr>
          <p:nvPr/>
        </p:nvSpPr>
        <p:spPr bwMode="auto">
          <a:xfrm>
            <a:off x="1044377" y="949945"/>
            <a:ext cx="6984007" cy="3847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it-IT" altLang="it-IT" sz="2000" b="1" dirty="0" smtClean="0">
              <a:solidFill>
                <a:schemeClr val="tx1">
                  <a:lumMod val="95000"/>
                  <a:lumOff val="5000"/>
                </a:schemeClr>
              </a:solidFill>
              <a:latin typeface="Arial Black" pitchFamily="34" charset="0"/>
            </a:endParaRPr>
          </a:p>
          <a:p>
            <a:pPr algn="just" eaLnBrk="1" hangingPunct="1"/>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Nell’ordinanza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ammissiva</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del CTU inoltre viene dato alle parti il termine per indicare i propri Consulenti.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Sicche</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all’udienza fissata per il conferimento dell’incarico e la formulazione dei quesiti la parte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potra’</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addirittura essere presente con l’assistenza di un Consulente e fornire un qualificato apporto nella formulazione dei </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quesiti</a:t>
            </a:r>
            <a:endParaRPr lang="it-IT" altLang="it-IT" sz="2800" dirty="0">
              <a:solidFill>
                <a:schemeClr val="tx1">
                  <a:lumMod val="95000"/>
                  <a:lumOff val="5000"/>
                </a:schemeClr>
              </a:solidFill>
              <a:latin typeface="Andalus" panose="02020603050405020304" pitchFamily="18" charset="-78"/>
              <a:cs typeface="Andalus" panose="02020603050405020304" pitchFamily="18" charset="-78"/>
            </a:endParaRPr>
          </a:p>
        </p:txBody>
      </p:sp>
      <p:sp>
        <p:nvSpPr>
          <p:cNvPr id="43012" name="CasellaDiTesto 4"/>
          <p:cNvSpPr txBox="1">
            <a:spLocks noChangeArrowheads="1"/>
          </p:cNvSpPr>
          <p:nvPr/>
        </p:nvSpPr>
        <p:spPr bwMode="auto">
          <a:xfrm>
            <a:off x="900113" y="476250"/>
            <a:ext cx="73437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Nomina dei Consulenti di parte</a:t>
            </a:r>
          </a:p>
        </p:txBody>
      </p:sp>
      <p:sp>
        <p:nvSpPr>
          <p:cNvPr id="43013"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74061874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asellaDiTesto 1"/>
          <p:cNvSpPr txBox="1">
            <a:spLocks noChangeArrowheads="1"/>
          </p:cNvSpPr>
          <p:nvPr/>
        </p:nvSpPr>
        <p:spPr bwMode="auto">
          <a:xfrm>
            <a:off x="900361" y="1556792"/>
            <a:ext cx="7056015"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r>
              <a:rPr lang="it-IT" altLang="it-IT" sz="3200" dirty="0" smtClean="0">
                <a:solidFill>
                  <a:schemeClr val="tx1">
                    <a:lumMod val="95000"/>
                    <a:lumOff val="5000"/>
                  </a:schemeClr>
                </a:solidFill>
                <a:latin typeface="Andalus" panose="02020603050405020304" pitchFamily="18" charset="-78"/>
                <a:cs typeface="Andalus" panose="02020603050405020304" pitchFamily="18" charset="-78"/>
              </a:rPr>
              <a:t>Nella </a:t>
            </a:r>
            <a:r>
              <a:rPr lang="it-IT" altLang="it-IT" sz="3200" dirty="0">
                <a:solidFill>
                  <a:schemeClr val="tx1">
                    <a:lumMod val="95000"/>
                    <a:lumOff val="5000"/>
                  </a:schemeClr>
                </a:solidFill>
                <a:latin typeface="Andalus" panose="02020603050405020304" pitchFamily="18" charset="-78"/>
                <a:cs typeface="Andalus" panose="02020603050405020304" pitchFamily="18" charset="-78"/>
              </a:rPr>
              <a:t>stessa sede il Giudice </a:t>
            </a:r>
            <a:r>
              <a:rPr lang="it-IT" altLang="it-IT" sz="3200" dirty="0" err="1">
                <a:solidFill>
                  <a:schemeClr val="tx1">
                    <a:lumMod val="95000"/>
                    <a:lumOff val="5000"/>
                  </a:schemeClr>
                </a:solidFill>
                <a:latin typeface="Andalus" panose="02020603050405020304" pitchFamily="18" charset="-78"/>
                <a:cs typeface="Andalus" panose="02020603050405020304" pitchFamily="18" charset="-78"/>
              </a:rPr>
              <a:t>concedera’</a:t>
            </a:r>
            <a:r>
              <a:rPr lang="it-IT" altLang="it-IT" sz="3200" dirty="0">
                <a:solidFill>
                  <a:schemeClr val="tx1">
                    <a:lumMod val="95000"/>
                    <a:lumOff val="5000"/>
                  </a:schemeClr>
                </a:solidFill>
                <a:latin typeface="Andalus" panose="02020603050405020304" pitchFamily="18" charset="-78"/>
                <a:cs typeface="Andalus" panose="02020603050405020304" pitchFamily="18" charset="-78"/>
              </a:rPr>
              <a:t>, ove le parti lo richiedano, un termine perentorio per formulare anche mezzi istruttori che sono la conseguenza delle indagini demandate al CTU.</a:t>
            </a:r>
          </a:p>
        </p:txBody>
      </p:sp>
      <p:sp>
        <p:nvSpPr>
          <p:cNvPr id="43012" name="CasellaDiTesto 4"/>
          <p:cNvSpPr txBox="1">
            <a:spLocks noChangeArrowheads="1"/>
          </p:cNvSpPr>
          <p:nvPr/>
        </p:nvSpPr>
        <p:spPr bwMode="auto">
          <a:xfrm>
            <a:off x="900113" y="476250"/>
            <a:ext cx="73437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Nomina dei Consulenti di parte</a:t>
            </a:r>
          </a:p>
        </p:txBody>
      </p:sp>
      <p:sp>
        <p:nvSpPr>
          <p:cNvPr id="43013"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410649146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CasellaDiTesto 3"/>
          <p:cNvSpPr txBox="1">
            <a:spLocks noChangeArrowheads="1"/>
          </p:cNvSpPr>
          <p:nvPr/>
        </p:nvSpPr>
        <p:spPr bwMode="auto">
          <a:xfrm>
            <a:off x="827782" y="1412776"/>
            <a:ext cx="7272610" cy="2677656"/>
          </a:xfrm>
          <a:prstGeom prst="rect">
            <a:avLst/>
          </a:prstGeom>
          <a:noFill/>
          <a:ln w="9525">
            <a:noFill/>
            <a:miter lim="800000"/>
            <a:headEnd/>
            <a:tailEnd/>
          </a:ln>
        </p:spPr>
        <p:txBody>
          <a:bodyPr wrap="square">
            <a:spAutoFit/>
          </a:bodyPr>
          <a:lstStyle/>
          <a:p>
            <a:pPr algn="just">
              <a:defRPr/>
            </a:pPr>
            <a:r>
              <a:rPr lang="it-IT" sz="2800" dirty="0">
                <a:solidFill>
                  <a:schemeClr val="tx1">
                    <a:lumMod val="95000"/>
                    <a:lumOff val="5000"/>
                  </a:schemeClr>
                </a:solidFill>
                <a:latin typeface="Andalus" panose="02020603050405020304" pitchFamily="18" charset="-78"/>
                <a:cs typeface="Andalus" panose="02020603050405020304" pitchFamily="18" charset="-78"/>
              </a:rPr>
              <a:t>La norma e’ relativa alla scelta del Consulente tecnico ed ha natura e </a:t>
            </a:r>
            <a:r>
              <a:rPr lang="it-IT" sz="2800" dirty="0" err="1">
                <a:solidFill>
                  <a:schemeClr val="tx1">
                    <a:lumMod val="95000"/>
                    <a:lumOff val="5000"/>
                  </a:schemeClr>
                </a:solidFill>
                <a:latin typeface="Andalus" panose="02020603050405020304" pitchFamily="18" charset="-78"/>
                <a:cs typeface="Andalus" panose="02020603050405020304" pitchFamily="18" charset="-78"/>
              </a:rPr>
              <a:t>finalita’</a:t>
            </a:r>
            <a:r>
              <a:rPr lang="it-IT" sz="2800" dirty="0">
                <a:solidFill>
                  <a:schemeClr val="tx1">
                    <a:lumMod val="95000"/>
                    <a:lumOff val="5000"/>
                  </a:schemeClr>
                </a:solidFill>
                <a:latin typeface="Andalus" panose="02020603050405020304" pitchFamily="18" charset="-78"/>
                <a:cs typeface="Andalus" panose="02020603050405020304" pitchFamily="18" charset="-78"/>
              </a:rPr>
              <a:t> direttive; conseguentemente la scelta di tale Ausiliario e’ riservata all’apprezzamento discrezionale del Giudice e non e’ sindacabile in sede di </a:t>
            </a:r>
            <a:r>
              <a:rPr lang="it-IT" sz="2800" dirty="0" err="1">
                <a:solidFill>
                  <a:schemeClr val="tx1">
                    <a:lumMod val="95000"/>
                    <a:lumOff val="5000"/>
                  </a:schemeClr>
                </a:solidFill>
                <a:latin typeface="Andalus" panose="02020603050405020304" pitchFamily="18" charset="-78"/>
                <a:cs typeface="Andalus" panose="02020603050405020304" pitchFamily="18" charset="-78"/>
              </a:rPr>
              <a:t>legittimita’</a:t>
            </a:r>
            <a:r>
              <a:rPr lang="it-IT" sz="2800" dirty="0">
                <a:solidFill>
                  <a:schemeClr val="tx1">
                    <a:lumMod val="95000"/>
                    <a:lumOff val="5000"/>
                  </a:schemeClr>
                </a:solidFill>
                <a:latin typeface="Andalus" panose="02020603050405020304" pitchFamily="18" charset="-78"/>
                <a:cs typeface="Andalus" panose="02020603050405020304" pitchFamily="18" charset="-78"/>
              </a:rPr>
              <a:t>. </a:t>
            </a:r>
          </a:p>
        </p:txBody>
      </p:sp>
      <p:sp>
        <p:nvSpPr>
          <p:cNvPr id="44036" name="CasellaDiTesto 6"/>
          <p:cNvSpPr txBox="1">
            <a:spLocks noChangeArrowheads="1"/>
          </p:cNvSpPr>
          <p:nvPr/>
        </p:nvSpPr>
        <p:spPr bwMode="auto">
          <a:xfrm>
            <a:off x="611188" y="476250"/>
            <a:ext cx="7993062"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Art. 61 c.p.c.</a:t>
            </a:r>
          </a:p>
        </p:txBody>
      </p:sp>
      <p:sp>
        <p:nvSpPr>
          <p:cNvPr id="44037"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72746405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CasellaDiTesto 3"/>
          <p:cNvSpPr txBox="1">
            <a:spLocks noChangeArrowheads="1"/>
          </p:cNvSpPr>
          <p:nvPr/>
        </p:nvSpPr>
        <p:spPr bwMode="auto">
          <a:xfrm>
            <a:off x="755774" y="1124744"/>
            <a:ext cx="7632650" cy="3539430"/>
          </a:xfrm>
          <a:prstGeom prst="rect">
            <a:avLst/>
          </a:prstGeom>
          <a:noFill/>
          <a:ln w="9525">
            <a:noFill/>
            <a:miter lim="800000"/>
            <a:headEnd/>
            <a:tailEnd/>
          </a:ln>
        </p:spPr>
        <p:txBody>
          <a:bodyPr wrap="square">
            <a:spAutoFit/>
          </a:bodyPr>
          <a:lstStyle/>
          <a:p>
            <a:pPr algn="just">
              <a:defRPr/>
            </a:pPr>
            <a:r>
              <a:rPr lang="it-IT" sz="3200" dirty="0" smtClean="0">
                <a:solidFill>
                  <a:schemeClr val="tx1">
                    <a:lumMod val="95000"/>
                    <a:lumOff val="5000"/>
                  </a:schemeClr>
                </a:solidFill>
                <a:latin typeface="Andalus" panose="02020603050405020304" pitchFamily="18" charset="-78"/>
                <a:cs typeface="Andalus" panose="02020603050405020304" pitchFamily="18" charset="-78"/>
              </a:rPr>
              <a:t>Il </a:t>
            </a:r>
            <a:r>
              <a:rPr lang="it-IT" sz="3200" dirty="0">
                <a:solidFill>
                  <a:schemeClr val="tx1">
                    <a:lumMod val="95000"/>
                    <a:lumOff val="5000"/>
                  </a:schemeClr>
                </a:solidFill>
                <a:latin typeface="Andalus" panose="02020603050405020304" pitchFamily="18" charset="-78"/>
                <a:cs typeface="Andalus" panose="02020603050405020304" pitchFamily="18" charset="-78"/>
              </a:rPr>
              <a:t>conferimento d’ufficio dell’incarico di CTU a un professionista non iscritto negli appositi Albi dei periti, tenuti a norma degli Artt. 13 e 55 </a:t>
            </a:r>
            <a:r>
              <a:rPr lang="it-IT" sz="3200" dirty="0" err="1">
                <a:solidFill>
                  <a:schemeClr val="tx1">
                    <a:lumMod val="95000"/>
                    <a:lumOff val="5000"/>
                  </a:schemeClr>
                </a:solidFill>
                <a:latin typeface="Andalus" panose="02020603050405020304" pitchFamily="18" charset="-78"/>
                <a:cs typeface="Andalus" panose="02020603050405020304" pitchFamily="18" charset="-78"/>
              </a:rPr>
              <a:t>c.p.c.</a:t>
            </a:r>
            <a:r>
              <a:rPr lang="it-IT" sz="3200" dirty="0">
                <a:solidFill>
                  <a:schemeClr val="tx1">
                    <a:lumMod val="95000"/>
                    <a:lumOff val="5000"/>
                  </a:schemeClr>
                </a:solidFill>
                <a:latin typeface="Andalus" panose="02020603050405020304" pitchFamily="18" charset="-78"/>
                <a:cs typeface="Andalus" panose="02020603050405020304" pitchFamily="18" charset="-78"/>
              </a:rPr>
              <a:t>, non spiega di per </a:t>
            </a:r>
            <a:r>
              <a:rPr lang="it-IT" sz="3200" dirty="0" err="1">
                <a:solidFill>
                  <a:schemeClr val="tx1">
                    <a:lumMod val="95000"/>
                    <a:lumOff val="5000"/>
                  </a:schemeClr>
                </a:solidFill>
                <a:latin typeface="Andalus" panose="02020603050405020304" pitchFamily="18" charset="-78"/>
                <a:cs typeface="Andalus" panose="02020603050405020304" pitchFamily="18" charset="-78"/>
              </a:rPr>
              <a:t>se’</a:t>
            </a:r>
            <a:r>
              <a:rPr lang="it-IT" sz="3200" dirty="0">
                <a:solidFill>
                  <a:schemeClr val="tx1">
                    <a:lumMod val="95000"/>
                    <a:lumOff val="5000"/>
                  </a:schemeClr>
                </a:solidFill>
                <a:latin typeface="Andalus" panose="02020603050405020304" pitchFamily="18" charset="-78"/>
                <a:cs typeface="Andalus" panose="02020603050405020304" pitchFamily="18" charset="-78"/>
              </a:rPr>
              <a:t> effetti invalidanti, e quindi non esclude il potere discrezionale del Giudice di avvalersi dell’ausilio di soggetti diversi.</a:t>
            </a:r>
          </a:p>
        </p:txBody>
      </p:sp>
      <p:sp>
        <p:nvSpPr>
          <p:cNvPr id="44036" name="CasellaDiTesto 6"/>
          <p:cNvSpPr txBox="1">
            <a:spLocks noChangeArrowheads="1"/>
          </p:cNvSpPr>
          <p:nvPr/>
        </p:nvSpPr>
        <p:spPr bwMode="auto">
          <a:xfrm>
            <a:off x="611188" y="476250"/>
            <a:ext cx="7993062"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Art. 61 c.p.c.</a:t>
            </a:r>
          </a:p>
        </p:txBody>
      </p:sp>
      <p:sp>
        <p:nvSpPr>
          <p:cNvPr id="44037"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65126352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asellaDiTesto 3"/>
          <p:cNvSpPr txBox="1">
            <a:spLocks noChangeArrowheads="1"/>
          </p:cNvSpPr>
          <p:nvPr/>
        </p:nvSpPr>
        <p:spPr bwMode="auto">
          <a:xfrm>
            <a:off x="899592" y="949006"/>
            <a:ext cx="7271395"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it-IT" altLang="it-IT" sz="2000" b="1" dirty="0">
              <a:solidFill>
                <a:schemeClr val="tx1">
                  <a:lumMod val="95000"/>
                  <a:lumOff val="5000"/>
                </a:schemeClr>
              </a:solidFill>
              <a:latin typeface="Arial Black" pitchFamily="34" charset="0"/>
            </a:endParaRPr>
          </a:p>
          <a:p>
            <a:pPr algn="just" eaLnBrk="1" hangingPunct="1"/>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La scelta del CTU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e’</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rimessa al potere discrezionale del Giudice, il quale, non esistendo alcun divieto al riguardo,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puo’</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nel giudizio di appello, nominare lo stesso Consulente che abbia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gia’</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prestato assistenza in primo grado, salvo il potere delle parti di far valere mediante istanza di ricusazione ai sensi degli Artt. 63 e 51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c.p.c.</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gli eventuali dubbi circa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l’obiettivita’</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e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l’imparzialita’</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del Consulente stesso, i quali, ove l’istanza di ricusazione non sia stata proposta, non sono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piu’</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deducibili mediante il ricorso per cassazione.</a:t>
            </a:r>
          </a:p>
        </p:txBody>
      </p:sp>
      <p:sp>
        <p:nvSpPr>
          <p:cNvPr id="45060" name="CasellaDiTesto 6"/>
          <p:cNvSpPr txBox="1">
            <a:spLocks noChangeArrowheads="1"/>
          </p:cNvSpPr>
          <p:nvPr/>
        </p:nvSpPr>
        <p:spPr bwMode="auto">
          <a:xfrm>
            <a:off x="1187450" y="476250"/>
            <a:ext cx="7129463"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La scelta del CTU nel giudizio di appello</a:t>
            </a:r>
          </a:p>
        </p:txBody>
      </p:sp>
      <p:sp>
        <p:nvSpPr>
          <p:cNvPr id="45061"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75856879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CasellaDiTesto 4"/>
          <p:cNvSpPr txBox="1">
            <a:spLocks noChangeArrowheads="1"/>
          </p:cNvSpPr>
          <p:nvPr/>
        </p:nvSpPr>
        <p:spPr bwMode="auto">
          <a:xfrm>
            <a:off x="684213" y="2205038"/>
            <a:ext cx="7848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altLang="it-IT" sz="3200" b="1">
              <a:solidFill>
                <a:srgbClr val="FF0000"/>
              </a:solidFill>
              <a:latin typeface="Arial Black" pitchFamily="34" charset="0"/>
            </a:endParaRPr>
          </a:p>
        </p:txBody>
      </p:sp>
      <p:sp>
        <p:nvSpPr>
          <p:cNvPr id="47108"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
        <p:nvSpPr>
          <p:cNvPr id="47109" name="CasellaDiTesto 7"/>
          <p:cNvSpPr txBox="1">
            <a:spLocks noChangeArrowheads="1"/>
          </p:cNvSpPr>
          <p:nvPr/>
        </p:nvSpPr>
        <p:spPr bwMode="auto">
          <a:xfrm>
            <a:off x="1042988" y="404813"/>
            <a:ext cx="6913562"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altLang="it-IT" sz="4400">
              <a:solidFill>
                <a:srgbClr val="002060"/>
              </a:solidFill>
              <a:latin typeface="Arial Black" pitchFamily="34" charset="0"/>
            </a:endParaRPr>
          </a:p>
        </p:txBody>
      </p:sp>
      <p:sp>
        <p:nvSpPr>
          <p:cNvPr id="47110" name="CasellaDiTesto 3"/>
          <p:cNvSpPr txBox="1">
            <a:spLocks noChangeArrowheads="1"/>
          </p:cNvSpPr>
          <p:nvPr/>
        </p:nvSpPr>
        <p:spPr bwMode="auto">
          <a:xfrm>
            <a:off x="1043608" y="1700808"/>
            <a:ext cx="7127849" cy="3108543"/>
          </a:xfrm>
          <a:prstGeom prst="rect">
            <a:avLst/>
          </a:prstGeom>
          <a:noFill/>
          <a:ln w="9525">
            <a:noFill/>
            <a:miter lim="800000"/>
            <a:headEnd/>
            <a:tailEnd/>
          </a:ln>
        </p:spPr>
        <p:txBody>
          <a:bodyPr wrap="square">
            <a:spAutoFit/>
          </a:bodyPr>
          <a:lstStyle/>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La </a:t>
            </a:r>
            <a:r>
              <a:rPr lang="it-IT" sz="2800" dirty="0">
                <a:solidFill>
                  <a:schemeClr val="tx1">
                    <a:lumMod val="95000"/>
                    <a:lumOff val="5000"/>
                  </a:schemeClr>
                </a:solidFill>
                <a:latin typeface="Andalus" panose="02020603050405020304" pitchFamily="18" charset="-78"/>
                <a:cs typeface="Andalus" panose="02020603050405020304" pitchFamily="18" charset="-78"/>
              </a:rPr>
              <a:t>previsione dell’audizione del Presidente risulta dettata dall’esigenza di attribuzione a tale ultimo organo della vigilanza sull’equa distribuzione degli incarichi fra gli iscritti all’Albo; tuttavia il Giudice istruttore non e’ vincolato al parere espresso dal Presidente del Tribunale, avendo solo l’obbligo di sentirlo.</a:t>
            </a:r>
          </a:p>
        </p:txBody>
      </p:sp>
      <p:sp>
        <p:nvSpPr>
          <p:cNvPr id="47111" name="CasellaDiTesto 6"/>
          <p:cNvSpPr txBox="1">
            <a:spLocks noChangeArrowheads="1"/>
          </p:cNvSpPr>
          <p:nvPr/>
        </p:nvSpPr>
        <p:spPr bwMode="auto">
          <a:xfrm>
            <a:off x="1187450" y="476250"/>
            <a:ext cx="7129463"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Il parere del Presidente del Tribunale</a:t>
            </a:r>
          </a:p>
        </p:txBody>
      </p:sp>
    </p:spTree>
    <p:extLst>
      <p:ext uri="{BB962C8B-B14F-4D97-AF65-F5344CB8AC3E}">
        <p14:creationId xmlns:p14="http://schemas.microsoft.com/office/powerpoint/2010/main" val="189956051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asellaDiTesto 4"/>
          <p:cNvSpPr txBox="1">
            <a:spLocks noChangeArrowheads="1"/>
          </p:cNvSpPr>
          <p:nvPr/>
        </p:nvSpPr>
        <p:spPr bwMode="auto">
          <a:xfrm>
            <a:off x="1403350" y="2276475"/>
            <a:ext cx="691356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altLang="it-IT" sz="2800" b="1">
              <a:solidFill>
                <a:srgbClr val="FF0000"/>
              </a:solidFill>
              <a:latin typeface="Arial Black" pitchFamily="34" charset="0"/>
            </a:endParaRPr>
          </a:p>
        </p:txBody>
      </p:sp>
      <p:sp>
        <p:nvSpPr>
          <p:cNvPr id="48132"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
        <p:nvSpPr>
          <p:cNvPr id="48133" name="CasellaDiTesto 4"/>
          <p:cNvSpPr txBox="1">
            <a:spLocks noChangeArrowheads="1"/>
          </p:cNvSpPr>
          <p:nvPr/>
        </p:nvSpPr>
        <p:spPr bwMode="auto">
          <a:xfrm>
            <a:off x="684213" y="2205038"/>
            <a:ext cx="7848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altLang="it-IT" sz="3200" b="1">
              <a:solidFill>
                <a:srgbClr val="FF0000"/>
              </a:solidFill>
              <a:latin typeface="Arial Black" pitchFamily="34" charset="0"/>
            </a:endParaRPr>
          </a:p>
        </p:txBody>
      </p:sp>
      <p:sp>
        <p:nvSpPr>
          <p:cNvPr id="48134" name="CasellaDiTesto 7"/>
          <p:cNvSpPr txBox="1">
            <a:spLocks noChangeArrowheads="1"/>
          </p:cNvSpPr>
          <p:nvPr/>
        </p:nvSpPr>
        <p:spPr bwMode="auto">
          <a:xfrm>
            <a:off x="1042988" y="404813"/>
            <a:ext cx="6913562"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altLang="it-IT" sz="4400">
              <a:solidFill>
                <a:srgbClr val="002060"/>
              </a:solidFill>
              <a:latin typeface="Arial Black" pitchFamily="34" charset="0"/>
            </a:endParaRPr>
          </a:p>
        </p:txBody>
      </p:sp>
      <p:sp>
        <p:nvSpPr>
          <p:cNvPr id="48135" name="CasellaDiTesto 3"/>
          <p:cNvSpPr txBox="1">
            <a:spLocks noChangeArrowheads="1"/>
          </p:cNvSpPr>
          <p:nvPr/>
        </p:nvSpPr>
        <p:spPr bwMode="auto">
          <a:xfrm>
            <a:off x="972368" y="1000125"/>
            <a:ext cx="7344047"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Ai sensi del suindicato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artcolo</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e’</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obbligato a prestare il suo ufficio il Consulente tecnico scelto tra gli iscritti in un Albo, tranne che il Giudice riconosca la ricorrenza di un giusto motivo di astensione. L’inosservanza di detto obbligo comporta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responsabilita’</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di natura penale. </a:t>
            </a:r>
          </a:p>
          <a:p>
            <a:pPr algn="just" eaLnBrk="1" hangingPunct="1"/>
            <a:endParaRPr lang="it-IT" altLang="it-IT" sz="2400" dirty="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L’astensione dall’incarico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e’</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contemplata soltanto per il Consulente inserito in un Albo di Tribunale, mentre colui che, pur nominato, non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e’</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iscritto in nessun Albo, </a:t>
            </a:r>
            <a:r>
              <a:rPr lang="it-IT" altLang="it-IT" sz="2400" dirty="0" err="1">
                <a:solidFill>
                  <a:schemeClr val="tx1">
                    <a:lumMod val="95000"/>
                    <a:lumOff val="5000"/>
                  </a:schemeClr>
                </a:solidFill>
                <a:latin typeface="Andalus" panose="02020603050405020304" pitchFamily="18" charset="-78"/>
                <a:cs typeface="Andalus" panose="02020603050405020304" pitchFamily="18" charset="-78"/>
              </a:rPr>
              <a:t>e’</a:t>
            </a:r>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 libero di accettare o meno l’incarico, senza dover addurre particolari giustificazioni.</a:t>
            </a:r>
          </a:p>
        </p:txBody>
      </p:sp>
      <p:sp>
        <p:nvSpPr>
          <p:cNvPr id="48136" name="CasellaDiTesto 7"/>
          <p:cNvSpPr txBox="1">
            <a:spLocks noChangeArrowheads="1"/>
          </p:cNvSpPr>
          <p:nvPr/>
        </p:nvSpPr>
        <p:spPr bwMode="auto">
          <a:xfrm>
            <a:off x="1187450" y="476250"/>
            <a:ext cx="71294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Art. 63 1° comma c.p.c.</a:t>
            </a:r>
          </a:p>
        </p:txBody>
      </p:sp>
    </p:spTree>
    <p:extLst>
      <p:ext uri="{BB962C8B-B14F-4D97-AF65-F5344CB8AC3E}">
        <p14:creationId xmlns:p14="http://schemas.microsoft.com/office/powerpoint/2010/main" val="143768413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asellaDiTesto 4"/>
          <p:cNvSpPr txBox="1">
            <a:spLocks noChangeArrowheads="1"/>
          </p:cNvSpPr>
          <p:nvPr/>
        </p:nvSpPr>
        <p:spPr bwMode="auto">
          <a:xfrm>
            <a:off x="539750" y="1341438"/>
            <a:ext cx="792162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3200" b="1">
                <a:solidFill>
                  <a:srgbClr val="FF0000"/>
                </a:solidFill>
                <a:latin typeface="Arial Black" pitchFamily="34" charset="0"/>
              </a:rPr>
              <a:t> </a:t>
            </a:r>
          </a:p>
        </p:txBody>
      </p:sp>
      <p:sp>
        <p:nvSpPr>
          <p:cNvPr id="49156"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r>
              <a:rPr lang="it-IT" altLang="it-IT" sz="1600" b="1" dirty="0">
                <a:solidFill>
                  <a:srgbClr val="002060"/>
                </a:solidFill>
                <a:latin typeface="Arial Black" pitchFamily="34" charset="0"/>
              </a:rPr>
              <a:t>(Consulente Tecnico d’Ufficio e Consulente Tecnico di Parte)</a:t>
            </a:r>
          </a:p>
        </p:txBody>
      </p:sp>
      <p:sp>
        <p:nvSpPr>
          <p:cNvPr id="49157" name="CasellaDiTesto 4"/>
          <p:cNvSpPr txBox="1">
            <a:spLocks noChangeArrowheads="1"/>
          </p:cNvSpPr>
          <p:nvPr/>
        </p:nvSpPr>
        <p:spPr bwMode="auto">
          <a:xfrm>
            <a:off x="1403350" y="2276475"/>
            <a:ext cx="691356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altLang="it-IT" sz="2800" b="1">
              <a:solidFill>
                <a:srgbClr val="FF0000"/>
              </a:solidFill>
              <a:latin typeface="Arial Black" pitchFamily="34" charset="0"/>
            </a:endParaRPr>
          </a:p>
        </p:txBody>
      </p:sp>
      <p:sp>
        <p:nvSpPr>
          <p:cNvPr id="49158" name="CasellaDiTesto 7"/>
          <p:cNvSpPr txBox="1">
            <a:spLocks noChangeArrowheads="1"/>
          </p:cNvSpPr>
          <p:nvPr/>
        </p:nvSpPr>
        <p:spPr bwMode="auto">
          <a:xfrm>
            <a:off x="1042988" y="404813"/>
            <a:ext cx="6913562"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altLang="it-IT" sz="4400">
              <a:solidFill>
                <a:srgbClr val="002060"/>
              </a:solidFill>
              <a:latin typeface="Arial Black" pitchFamily="34" charset="0"/>
            </a:endParaRPr>
          </a:p>
        </p:txBody>
      </p:sp>
      <p:sp>
        <p:nvSpPr>
          <p:cNvPr id="49159" name="CasellaDiTesto 4"/>
          <p:cNvSpPr txBox="1">
            <a:spLocks noChangeArrowheads="1"/>
          </p:cNvSpPr>
          <p:nvPr/>
        </p:nvSpPr>
        <p:spPr bwMode="auto">
          <a:xfrm>
            <a:off x="1403350" y="2276475"/>
            <a:ext cx="691356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altLang="it-IT" sz="2800" b="1">
              <a:solidFill>
                <a:srgbClr val="FF0000"/>
              </a:solidFill>
              <a:latin typeface="Arial Black" pitchFamily="34" charset="0"/>
            </a:endParaRPr>
          </a:p>
        </p:txBody>
      </p:sp>
      <p:sp>
        <p:nvSpPr>
          <p:cNvPr id="49160" name="CasellaDiTesto 8"/>
          <p:cNvSpPr txBox="1">
            <a:spLocks noChangeArrowheads="1"/>
          </p:cNvSpPr>
          <p:nvPr/>
        </p:nvSpPr>
        <p:spPr bwMode="auto">
          <a:xfrm>
            <a:off x="684213" y="2205038"/>
            <a:ext cx="7848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altLang="it-IT" sz="3200" b="1">
              <a:solidFill>
                <a:srgbClr val="FF0000"/>
              </a:solidFill>
              <a:latin typeface="Arial Black" pitchFamily="34" charset="0"/>
            </a:endParaRPr>
          </a:p>
        </p:txBody>
      </p:sp>
      <p:sp>
        <p:nvSpPr>
          <p:cNvPr id="49161" name="CasellaDiTesto 7"/>
          <p:cNvSpPr txBox="1">
            <a:spLocks noChangeArrowheads="1"/>
          </p:cNvSpPr>
          <p:nvPr/>
        </p:nvSpPr>
        <p:spPr bwMode="auto">
          <a:xfrm>
            <a:off x="1042988" y="404813"/>
            <a:ext cx="6913562"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altLang="it-IT" sz="4400">
              <a:solidFill>
                <a:srgbClr val="002060"/>
              </a:solidFill>
              <a:latin typeface="Arial Black" pitchFamily="34" charset="0"/>
            </a:endParaRPr>
          </a:p>
        </p:txBody>
      </p:sp>
      <p:sp>
        <p:nvSpPr>
          <p:cNvPr id="49162" name="CasellaDiTesto 7"/>
          <p:cNvSpPr txBox="1">
            <a:spLocks noChangeArrowheads="1"/>
          </p:cNvSpPr>
          <p:nvPr/>
        </p:nvSpPr>
        <p:spPr bwMode="auto">
          <a:xfrm>
            <a:off x="1195388" y="557213"/>
            <a:ext cx="6913562"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altLang="it-IT" sz="4400">
              <a:solidFill>
                <a:srgbClr val="002060"/>
              </a:solidFill>
              <a:latin typeface="Arial Black" pitchFamily="34" charset="0"/>
            </a:endParaRPr>
          </a:p>
        </p:txBody>
      </p:sp>
      <p:sp>
        <p:nvSpPr>
          <p:cNvPr id="49163" name="CasellaDiTesto 4"/>
          <p:cNvSpPr txBox="1">
            <a:spLocks noChangeArrowheads="1"/>
          </p:cNvSpPr>
          <p:nvPr/>
        </p:nvSpPr>
        <p:spPr bwMode="auto">
          <a:xfrm>
            <a:off x="1403350" y="2276475"/>
            <a:ext cx="691356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altLang="it-IT" sz="2800" b="1">
              <a:solidFill>
                <a:srgbClr val="FF0000"/>
              </a:solidFill>
              <a:latin typeface="Arial Black" pitchFamily="34" charset="0"/>
            </a:endParaRPr>
          </a:p>
        </p:txBody>
      </p:sp>
      <p:sp>
        <p:nvSpPr>
          <p:cNvPr id="49164" name="CasellaDiTesto 13"/>
          <p:cNvSpPr txBox="1">
            <a:spLocks noChangeArrowheads="1"/>
          </p:cNvSpPr>
          <p:nvPr/>
        </p:nvSpPr>
        <p:spPr bwMode="auto">
          <a:xfrm>
            <a:off x="684213" y="2205038"/>
            <a:ext cx="7848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altLang="it-IT" sz="3200" b="1">
              <a:solidFill>
                <a:srgbClr val="FF0000"/>
              </a:solidFill>
              <a:latin typeface="Arial Black" pitchFamily="34" charset="0"/>
            </a:endParaRPr>
          </a:p>
        </p:txBody>
      </p:sp>
      <p:sp>
        <p:nvSpPr>
          <p:cNvPr id="49165" name="CasellaDiTesto 7"/>
          <p:cNvSpPr txBox="1">
            <a:spLocks noChangeArrowheads="1"/>
          </p:cNvSpPr>
          <p:nvPr/>
        </p:nvSpPr>
        <p:spPr bwMode="auto">
          <a:xfrm>
            <a:off x="1042988" y="404813"/>
            <a:ext cx="6913562"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altLang="it-IT" sz="4400">
              <a:solidFill>
                <a:srgbClr val="002060"/>
              </a:solidFill>
              <a:latin typeface="Arial Black" pitchFamily="34" charset="0"/>
            </a:endParaRPr>
          </a:p>
        </p:txBody>
      </p:sp>
      <p:sp>
        <p:nvSpPr>
          <p:cNvPr id="49166" name="CasellaDiTesto 3"/>
          <p:cNvSpPr txBox="1">
            <a:spLocks noChangeArrowheads="1"/>
          </p:cNvSpPr>
          <p:nvPr/>
        </p:nvSpPr>
        <p:spPr bwMode="auto">
          <a:xfrm>
            <a:off x="1044377" y="1668864"/>
            <a:ext cx="7056015"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r>
              <a:rPr lang="it-IT" altLang="it-IT" sz="2400" dirty="0">
                <a:solidFill>
                  <a:schemeClr val="tx1">
                    <a:lumMod val="95000"/>
                    <a:lumOff val="5000"/>
                  </a:schemeClr>
                </a:solidFill>
                <a:latin typeface="Andalus" panose="02020603050405020304" pitchFamily="18" charset="-78"/>
                <a:cs typeface="Andalus" panose="02020603050405020304" pitchFamily="18" charset="-78"/>
              </a:rPr>
              <a:t>Il Consulente tecnico che non ritiene di accettare l’incarico (ossia quello non iscritto all’Albo) o quello che, obbligato a prestare il suo ufficio (quello scritto), intende astenersi, deve farne denuncia o istanza al Giudice che l’ha nominato almeno tre giorni prima dell’udienza di comparizione; nello stesso termine le parti debbono proporre le loro istanze di ricusazione, depositando nella cancelleria ricorso al Giudice istruttore.</a:t>
            </a:r>
          </a:p>
        </p:txBody>
      </p:sp>
      <p:sp>
        <p:nvSpPr>
          <p:cNvPr id="49167" name="CasellaDiTesto 16"/>
          <p:cNvSpPr txBox="1">
            <a:spLocks noChangeArrowheads="1"/>
          </p:cNvSpPr>
          <p:nvPr/>
        </p:nvSpPr>
        <p:spPr bwMode="auto">
          <a:xfrm>
            <a:off x="1187450" y="476250"/>
            <a:ext cx="71294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it-IT" altLang="it-IT" sz="2800">
                <a:solidFill>
                  <a:srgbClr val="002060"/>
                </a:solidFill>
                <a:latin typeface="Arial Black" pitchFamily="34" charset="0"/>
              </a:rPr>
              <a:t>Art. 192 2° comma c.p.c.</a:t>
            </a:r>
          </a:p>
        </p:txBody>
      </p:sp>
    </p:spTree>
    <p:extLst>
      <p:ext uri="{BB962C8B-B14F-4D97-AF65-F5344CB8AC3E}">
        <p14:creationId xmlns:p14="http://schemas.microsoft.com/office/powerpoint/2010/main" val="135736021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lum/>
            <a:alphaModFix/>
          </a:blip>
          <a:srcRect/>
          <a:stretch>
            <a:fillRect/>
          </a:stretch>
        </p:blipFill>
        <p:spPr>
          <a:xfrm>
            <a:off x="338057" y="265318"/>
            <a:ext cx="8400600" cy="5400360"/>
          </a:xfrm>
          <a:prstGeom prst="rect">
            <a:avLst/>
          </a:prstGeom>
          <a:noFill/>
          <a:ln>
            <a:noFill/>
          </a:ln>
        </p:spPr>
      </p:pic>
      <p:pic>
        <p:nvPicPr>
          <p:cNvPr id="3" name="Picture 2"/>
          <p:cNvPicPr>
            <a:picLocks noChangeAspect="1"/>
          </p:cNvPicPr>
          <p:nvPr/>
        </p:nvPicPr>
        <p:blipFill>
          <a:blip r:embed="rId4">
            <a:lum/>
            <a:alphaModFix/>
          </a:blip>
          <a:srcRect/>
          <a:stretch>
            <a:fillRect/>
          </a:stretch>
        </p:blipFill>
        <p:spPr>
          <a:xfrm>
            <a:off x="1763640" y="620640"/>
            <a:ext cx="5344560" cy="4357800"/>
          </a:xfrm>
          <a:prstGeom prst="rect">
            <a:avLst/>
          </a:prstGeom>
          <a:noFill/>
          <a:ln>
            <a:noFill/>
          </a:ln>
        </p:spPr>
      </p:pic>
      <p:sp>
        <p:nvSpPr>
          <p:cNvPr id="4" name="Rettangolo 9"/>
          <p:cNvSpPr/>
          <p:nvPr/>
        </p:nvSpPr>
        <p:spPr>
          <a:xfrm>
            <a:off x="755639" y="1700639"/>
            <a:ext cx="7488360" cy="252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1440" tIns="45720" rIns="91440" bIns="45720" anchor="t" anchorCtr="0" compatLnSpc="0">
            <a:spAutoFit/>
          </a:bodyPr>
          <a:lstStyle/>
          <a:p>
            <a:pPr marL="0" marR="0" lvl="0" indent="0" algn="ctr" rtl="0" hangingPunct="1">
              <a:lnSpc>
                <a:spcPct val="100000"/>
              </a:lnSpc>
              <a:spcBef>
                <a:spcPts val="0"/>
              </a:spcBef>
              <a:spcAft>
                <a:spcPts val="0"/>
              </a:spcAft>
              <a:buNone/>
              <a:tabLst/>
              <a:defRPr sz="1800"/>
            </a:pPr>
            <a:r>
              <a:rPr lang="it-IT" sz="8000" b="1" i="0" u="none" strike="noStrike" kern="1200" spc="0">
                <a:ln>
                  <a:noFill/>
                </a:ln>
                <a:solidFill>
                  <a:srgbClr val="000000"/>
                </a:solidFill>
                <a:latin typeface="Calibri" pitchFamily="18"/>
                <a:ea typeface="Microsoft YaHei" pitchFamily="2"/>
                <a:cs typeface="Mangal" pitchFamily="2"/>
              </a:rPr>
              <a:t>Questo modulo</a:t>
            </a:r>
          </a:p>
          <a:p>
            <a:pPr marL="0" marR="0" lvl="0" indent="0" algn="ctr" rtl="0" hangingPunct="1">
              <a:lnSpc>
                <a:spcPct val="100000"/>
              </a:lnSpc>
              <a:spcBef>
                <a:spcPts val="0"/>
              </a:spcBef>
              <a:spcAft>
                <a:spcPts val="0"/>
              </a:spcAft>
              <a:buNone/>
              <a:tabLst/>
              <a:defRPr sz="1800"/>
            </a:pPr>
            <a:r>
              <a:rPr lang="it-IT" sz="8000" b="1" i="0" u="none" strike="noStrike" kern="1200" spc="0">
                <a:ln>
                  <a:noFill/>
                </a:ln>
                <a:solidFill>
                  <a:srgbClr val="000000"/>
                </a:solidFill>
                <a:latin typeface="Calibri" pitchFamily="18"/>
                <a:ea typeface="Microsoft YaHei" pitchFamily="2"/>
                <a:cs typeface="Mangal" pitchFamily="2"/>
              </a:rPr>
              <a:t>è terminato</a:t>
            </a:r>
          </a:p>
        </p:txBody>
      </p:sp>
      <p:sp>
        <p:nvSpPr>
          <p:cNvPr id="9" name="Segnaposto numero diapositiva 8"/>
          <p:cNvSpPr>
            <a:spLocks noGrp="1"/>
          </p:cNvSpPr>
          <p:nvPr>
            <p:ph type="sldNum" sz="quarter" idx="12"/>
          </p:nvPr>
        </p:nvSpPr>
        <p:spPr/>
        <p:txBody>
          <a:bodyPr/>
          <a:lstStyle/>
          <a:p>
            <a:pPr lvl="0"/>
            <a:fld id="{B4D83631-3A5B-4CC3-A746-C7FCD416B139}" type="slidenum">
              <a:rPr lang="it-IT" smtClean="0"/>
              <a:t>88</a:t>
            </a:fld>
            <a:endParaRPr lang="it-IT"/>
          </a:p>
        </p:txBody>
      </p:sp>
    </p:spTree>
    <p:extLst>
      <p:ext uri="{BB962C8B-B14F-4D97-AF65-F5344CB8AC3E}">
        <p14:creationId xmlns:p14="http://schemas.microsoft.com/office/powerpoint/2010/main" val="31814982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895128" y="409228"/>
            <a:ext cx="3909120" cy="1143000"/>
          </a:xfrm>
        </p:spPr>
        <p:txBody>
          <a:bodyPr>
            <a:normAutofit/>
          </a:bodyPr>
          <a:lstStyle/>
          <a:p>
            <a:r>
              <a:rPr lang="it-IT" sz="2800" dirty="0" smtClean="0">
                <a:solidFill>
                  <a:srgbClr val="002060"/>
                </a:solidFill>
                <a:latin typeface="Arial Black" panose="020B0A04020102020204" pitchFamily="34" charset="0"/>
              </a:rPr>
              <a:t>Il Quesito</a:t>
            </a:r>
            <a:endParaRPr lang="it-IT" sz="2800" dirty="0">
              <a:solidFill>
                <a:srgbClr val="002060"/>
              </a:solidFill>
              <a:latin typeface="Arial Black" panose="020B0A04020102020204" pitchFamily="34" charset="0"/>
            </a:endParaRPr>
          </a:p>
        </p:txBody>
      </p:sp>
      <p:sp>
        <p:nvSpPr>
          <p:cNvPr id="4" name="Rettangolo 3"/>
          <p:cNvSpPr/>
          <p:nvPr/>
        </p:nvSpPr>
        <p:spPr>
          <a:xfrm>
            <a:off x="899592" y="1613699"/>
            <a:ext cx="7560840" cy="2585323"/>
          </a:xfrm>
          <a:prstGeom prst="rect">
            <a:avLst/>
          </a:prstGeom>
        </p:spPr>
        <p:txBody>
          <a:bodyPr wrap="square">
            <a:spAutoFit/>
          </a:bodyPr>
          <a:lstStyle/>
          <a:p>
            <a:endParaRPr lang="it-IT" b="1" dirty="0">
              <a:latin typeface="Andalus" panose="02020603050405020304" pitchFamily="18" charset="-78"/>
              <a:cs typeface="Andalus" panose="02020603050405020304" pitchFamily="18" charset="-78"/>
            </a:endParaRPr>
          </a:p>
          <a:p>
            <a:pPr algn="just"/>
            <a:r>
              <a:rPr lang="it-IT" sz="2400" dirty="0" smtClean="0">
                <a:latin typeface="Andalus" panose="02020603050405020304" pitchFamily="18" charset="-78"/>
                <a:cs typeface="Andalus" panose="02020603050405020304" pitchFamily="18" charset="-78"/>
              </a:rPr>
              <a:t>Il </a:t>
            </a:r>
            <a:r>
              <a:rPr lang="it-IT" sz="2400" dirty="0">
                <a:latin typeface="Andalus" panose="02020603050405020304" pitchFamily="18" charset="-78"/>
                <a:cs typeface="Andalus" panose="02020603050405020304" pitchFamily="18" charset="-78"/>
              </a:rPr>
              <a:t>giudice a questo punto </a:t>
            </a:r>
            <a:r>
              <a:rPr lang="it-IT" sz="2400" dirty="0" smtClean="0">
                <a:latin typeface="Andalus" panose="02020603050405020304" pitchFamily="18" charset="-78"/>
                <a:cs typeface="Andalus" panose="02020603050405020304" pitchFamily="18" charset="-78"/>
              </a:rPr>
              <a:t>formula il </a:t>
            </a:r>
            <a:r>
              <a:rPr lang="it-IT" sz="2400" dirty="0">
                <a:latin typeface="Andalus" panose="02020603050405020304" pitchFamily="18" charset="-78"/>
                <a:cs typeface="Andalus" panose="02020603050405020304" pitchFamily="18" charset="-78"/>
              </a:rPr>
              <a:t>quesito al consulente</a:t>
            </a:r>
            <a:r>
              <a:rPr lang="it-IT" sz="2400" dirty="0" smtClean="0">
                <a:latin typeface="Andalus" panose="02020603050405020304" pitchFamily="18" charset="-78"/>
                <a:cs typeface="Andalus" panose="02020603050405020304" pitchFamily="18" charset="-78"/>
              </a:rPr>
              <a:t>.</a:t>
            </a:r>
            <a:endParaRPr lang="it-IT" sz="2400" dirty="0">
              <a:latin typeface="Andalus" panose="02020603050405020304" pitchFamily="18" charset="-78"/>
              <a:cs typeface="Andalus" panose="02020603050405020304" pitchFamily="18" charset="-78"/>
            </a:endParaRPr>
          </a:p>
          <a:p>
            <a:pPr algn="just"/>
            <a:r>
              <a:rPr lang="it-IT" sz="2400" dirty="0" smtClean="0">
                <a:latin typeface="Andalus" panose="02020603050405020304" pitchFamily="18" charset="-78"/>
                <a:cs typeface="Andalus" panose="02020603050405020304" pitchFamily="18" charset="-78"/>
              </a:rPr>
              <a:t>Invero</a:t>
            </a:r>
            <a:r>
              <a:rPr lang="it-IT" sz="2400" dirty="0">
                <a:latin typeface="Andalus" panose="02020603050405020304" pitchFamily="18" charset="-78"/>
                <a:cs typeface="Andalus" panose="02020603050405020304" pitchFamily="18" charset="-78"/>
              </a:rPr>
              <a:t>, in questo momento emerge </a:t>
            </a:r>
            <a:r>
              <a:rPr lang="it-IT" sz="2400" dirty="0" smtClean="0">
                <a:latin typeface="Andalus" panose="02020603050405020304" pitchFamily="18" charset="-78"/>
                <a:cs typeface="Andalus" panose="02020603050405020304" pitchFamily="18" charset="-78"/>
              </a:rPr>
              <a:t>con tutta </a:t>
            </a:r>
            <a:r>
              <a:rPr lang="it-IT" sz="2400" dirty="0">
                <a:latin typeface="Andalus" panose="02020603050405020304" pitchFamily="18" charset="-78"/>
                <a:cs typeface="Andalus" panose="02020603050405020304" pitchFamily="18" charset="-78"/>
              </a:rPr>
              <a:t>evidenza la reale portata della </a:t>
            </a:r>
            <a:r>
              <a:rPr lang="it-IT" sz="2400" dirty="0" smtClean="0">
                <a:latin typeface="Andalus" panose="02020603050405020304" pitchFamily="18" charset="-78"/>
                <a:cs typeface="Andalus" panose="02020603050405020304" pitchFamily="18" charset="-78"/>
              </a:rPr>
              <a:t>consulenza nell’attuale </a:t>
            </a:r>
            <a:r>
              <a:rPr lang="it-IT" sz="2400" dirty="0">
                <a:latin typeface="Andalus" panose="02020603050405020304" pitchFamily="18" charset="-78"/>
                <a:cs typeface="Andalus" panose="02020603050405020304" pitchFamily="18" charset="-78"/>
              </a:rPr>
              <a:t>processo civile </a:t>
            </a:r>
            <a:r>
              <a:rPr lang="it-IT" sz="2400" dirty="0" smtClean="0">
                <a:latin typeface="Andalus" panose="02020603050405020304" pitchFamily="18" charset="-78"/>
                <a:cs typeface="Andalus" panose="02020603050405020304" pitchFamily="18" charset="-78"/>
              </a:rPr>
              <a:t>che, come </a:t>
            </a:r>
            <a:r>
              <a:rPr lang="it-IT" sz="2400" dirty="0">
                <a:latin typeface="Andalus" panose="02020603050405020304" pitchFamily="18" charset="-78"/>
                <a:cs typeface="Andalus" panose="02020603050405020304" pitchFamily="18" charset="-78"/>
              </a:rPr>
              <a:t>in altre occasioni in questa </a:t>
            </a:r>
            <a:r>
              <a:rPr lang="it-IT" sz="2400" dirty="0" smtClean="0">
                <a:latin typeface="Andalus" panose="02020603050405020304" pitchFamily="18" charset="-78"/>
                <a:cs typeface="Andalus" panose="02020603050405020304" pitchFamily="18" charset="-78"/>
              </a:rPr>
              <a:t>pubblicazione abbiamo </a:t>
            </a:r>
            <a:r>
              <a:rPr lang="it-IT" sz="2400" dirty="0">
                <a:latin typeface="Andalus" panose="02020603050405020304" pitchFamily="18" charset="-78"/>
                <a:cs typeface="Andalus" panose="02020603050405020304" pitchFamily="18" charset="-78"/>
              </a:rPr>
              <a:t>avuto modo di </a:t>
            </a:r>
            <a:r>
              <a:rPr lang="it-IT" sz="2400" dirty="0" smtClean="0">
                <a:latin typeface="Andalus" panose="02020603050405020304" pitchFamily="18" charset="-78"/>
                <a:cs typeface="Andalus" panose="02020603050405020304" pitchFamily="18" charset="-78"/>
              </a:rPr>
              <a:t>sottolineare, è </a:t>
            </a:r>
            <a:r>
              <a:rPr lang="it-IT" sz="2400" dirty="0">
                <a:latin typeface="Andalus" panose="02020603050405020304" pitchFamily="18" charset="-78"/>
                <a:cs typeface="Andalus" panose="02020603050405020304" pitchFamily="18" charset="-78"/>
              </a:rPr>
              <a:t>centrale rispetto </a:t>
            </a:r>
            <a:r>
              <a:rPr lang="it-IT" sz="2400" dirty="0" smtClean="0">
                <a:latin typeface="Andalus" panose="02020603050405020304" pitchFamily="18" charset="-78"/>
                <a:cs typeface="Andalus" panose="02020603050405020304" pitchFamily="18" charset="-78"/>
              </a:rPr>
              <a:t>alla decisione</a:t>
            </a:r>
            <a:r>
              <a:rPr lang="it-IT" sz="2400" dirty="0">
                <a:latin typeface="Andalus" panose="02020603050405020304" pitchFamily="18" charset="-78"/>
                <a:cs typeface="Andalus" panose="02020603050405020304" pitchFamily="18" charset="-78"/>
              </a:rPr>
              <a:t> </a:t>
            </a:r>
            <a:r>
              <a:rPr lang="it-IT" sz="2400" dirty="0" smtClean="0">
                <a:latin typeface="Andalus" panose="02020603050405020304" pitchFamily="18" charset="-78"/>
                <a:cs typeface="Andalus" panose="02020603050405020304" pitchFamily="18" charset="-78"/>
              </a:rPr>
              <a:t>che </a:t>
            </a:r>
            <a:r>
              <a:rPr lang="it-IT" sz="2400" dirty="0">
                <a:latin typeface="Andalus" panose="02020603050405020304" pitchFamily="18" charset="-78"/>
                <a:cs typeface="Andalus" panose="02020603050405020304" pitchFamily="18" charset="-78"/>
              </a:rPr>
              <a:t>assumerà il giudice. </a:t>
            </a:r>
          </a:p>
        </p:txBody>
      </p:sp>
      <p:sp>
        <p:nvSpPr>
          <p:cNvPr id="5" name="Rettangolo 4"/>
          <p:cNvSpPr/>
          <p:nvPr/>
        </p:nvSpPr>
        <p:spPr>
          <a:xfrm>
            <a:off x="323528" y="5890180"/>
            <a:ext cx="8496944" cy="646331"/>
          </a:xfrm>
          <a:prstGeom prst="rect">
            <a:avLst/>
          </a:prstGeom>
        </p:spPr>
        <p:txBody>
          <a:bodyPr wrap="square">
            <a:spAutoFit/>
          </a:bodyPr>
          <a:lstStyle/>
          <a:p>
            <a:pPr algn="ctr"/>
            <a:r>
              <a:rPr lang="it-IT" altLang="it-IT" b="1" dirty="0">
                <a:solidFill>
                  <a:srgbClr val="002060"/>
                </a:solidFill>
                <a:latin typeface="Arial Black" pitchFamily="34" charset="0"/>
              </a:rPr>
              <a:t>Corso di formazione di Consulenza Tecnica</a:t>
            </a:r>
          </a:p>
          <a:p>
            <a:r>
              <a:rPr lang="it-IT" altLang="it-IT"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9402101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7&quot;/&gt;&lt;/object&gt;&lt;object type=&quot;3&quot; unique_id=&quot;10005&quot;&gt;&lt;property id=&quot;20148&quot; value=&quot;5&quot;/&gt;&lt;property id=&quot;20300&quot; value=&quot;Slide 2&quot;/&gt;&lt;property id=&quot;20307&quot; value=&quot;258&quot;/&gt;&lt;/object&gt;&lt;object type=&quot;3&quot; unique_id=&quot;10006&quot;&gt;&lt;property id=&quot;20148&quot; value=&quot;5&quot;/&gt;&lt;property id=&quot;20300&quot; value=&quot;Slide 3&quot;/&gt;&lt;property id=&quot;20307&quot; value=&quot;300&quot;/&gt;&lt;/object&gt;&lt;object type=&quot;3&quot; unique_id=&quot;10007&quot;&gt;&lt;property id=&quot;20148&quot; value=&quot;5&quot;/&gt;&lt;property id=&quot;20300&quot; value=&quot;Slide 4&quot;/&gt;&lt;property id=&quot;20307&quot; value=&quot;323&quot;/&gt;&lt;/object&gt;&lt;object type=&quot;3&quot; unique_id=&quot;10008&quot;&gt;&lt;property id=&quot;20148&quot; value=&quot;5&quot;/&gt;&lt;property id=&quot;20300&quot; value=&quot;Slide 5&quot;/&gt;&lt;property id=&quot;20307&quot; value=&quot;324&quot;/&gt;&lt;/object&gt;&lt;object type=&quot;3&quot; unique_id=&quot;10009&quot;&gt;&lt;property id=&quot;20148&quot; value=&quot;5&quot;/&gt;&lt;property id=&quot;20300&quot; value=&quot;Slide 6 - &amp;quot;Il Verbale di udienza&amp;quot;&quot;/&gt;&lt;property id=&quot;20307&quot; value=&quot;325&quot;/&gt;&lt;/object&gt;&lt;object type=&quot;3&quot; unique_id=&quot;10010&quot;&gt;&lt;property id=&quot;20148&quot; value=&quot;5&quot;/&gt;&lt;property id=&quot;20300&quot; value=&quot;Slide 7 - &amp;quot;Il Verbale di udienza&amp;quot;&quot;/&gt;&lt;property id=&quot;20307&quot; value=&quot;326&quot;/&gt;&lt;/object&gt;&lt;object type=&quot;3&quot; unique_id=&quot;10011&quot;&gt;&lt;property id=&quot;20148&quot; value=&quot;5&quot;/&gt;&lt;property id=&quot;20300&quot; value=&quot;Slide 8 - &amp;quot;Il giuramento&amp;quot;&quot;/&gt;&lt;property id=&quot;20307&quot; value=&quot;327&quot;/&gt;&lt;/object&gt;&lt;object type=&quot;3&quot; unique_id=&quot;10012&quot;&gt;&lt;property id=&quot;20148&quot; value=&quot;5&quot;/&gt;&lt;property id=&quot;20300&quot; value=&quot;Slide 9 - &amp;quot;Il Quesito&amp;quot;&quot;/&gt;&lt;property id=&quot;20307&quot; value=&quot;328&quot;/&gt;&lt;/object&gt;&lt;object type=&quot;3&quot; unique_id=&quot;10013&quot;&gt;&lt;property id=&quot;20148&quot; value=&quot;5&quot;/&gt;&lt;property id=&quot;20300&quot; value=&quot;Slide 10 - &amp;quot;Il Quesito&amp;quot;&quot;/&gt;&lt;property id=&quot;20307&quot; value=&quot;345&quot;/&gt;&lt;/object&gt;&lt;object type=&quot;3&quot; unique_id=&quot;10014&quot;&gt;&lt;property id=&quot;20148&quot; value=&quot;5&quot;/&gt;&lt;property id=&quot;20300&quot; value=&quot;Slide 11 - &amp;quot;Il Quesito&amp;quot;&quot;/&gt;&lt;property id=&quot;20307&quot; value=&quot;329&quot;/&gt;&lt;/object&gt;&lt;object type=&quot;3&quot; unique_id=&quot;10015&quot;&gt;&lt;property id=&quot;20148&quot; value=&quot;5&quot;/&gt;&lt;property id=&quot;20300&quot; value=&quot;Slide 12&quot;/&gt;&lt;property id=&quot;20307&quot; value=&quot;330&quot;/&gt;&lt;/object&gt;&lt;object type=&quot;3&quot; unique_id=&quot;10016&quot;&gt;&lt;property id=&quot;20148&quot; value=&quot;5&quot;/&gt;&lt;property id=&quot;20300&quot; value=&quot;Slide 13&quot;/&gt;&lt;property id=&quot;20307&quot; value=&quot;331&quot;/&gt;&lt;/object&gt;&lt;object type=&quot;3&quot; unique_id=&quot;10017&quot;&gt;&lt;property id=&quot;20148&quot; value=&quot;5&quot;/&gt;&lt;property id=&quot;20300&quot; value=&quot;Slide 14&quot;/&gt;&lt;property id=&quot;20307&quot; value=&quot;332&quot;/&gt;&lt;/object&gt;&lt;object type=&quot;3&quot; unique_id=&quot;10018&quot;&gt;&lt;property id=&quot;20148&quot; value=&quot;5&quot;/&gt;&lt;property id=&quot;20300&quot; value=&quot;Slide 15 - &amp;quot;Nomina consulenti tecnici di parte&amp;quot;&quot;/&gt;&lt;property id=&quot;20307&quot; value=&quot;333&quot;/&gt;&lt;/object&gt;&lt;object type=&quot;3&quot; unique_id=&quot;10019&quot;&gt;&lt;property id=&quot;20148&quot; value=&quot;5&quot;/&gt;&lt;property id=&quot;20300&quot; value=&quot;Slide 16&quot;/&gt;&lt;property id=&quot;20307&quot; value=&quot;334&quot;/&gt;&lt;/object&gt;&lt;object type=&quot;3&quot; unique_id=&quot;10020&quot;&gt;&lt;property id=&quot;20148&quot; value=&quot;5&quot;/&gt;&lt;property id=&quot;20300&quot; value=&quot;Slide 17&quot;/&gt;&lt;property id=&quot;20307&quot; value=&quot;335&quot;/&gt;&lt;/object&gt;&lt;object type=&quot;3&quot; unique_id=&quot;10021&quot;&gt;&lt;property id=&quot;20148&quot; value=&quot;5&quot;/&gt;&lt;property id=&quot;20300&quot; value=&quot;Slide 18&quot;/&gt;&lt;property id=&quot;20307&quot; value=&quot;336&quot;/&gt;&lt;/object&gt;&lt;object type=&quot;3&quot; unique_id=&quot;10022&quot;&gt;&lt;property id=&quot;20148&quot; value=&quot;5&quot;/&gt;&lt;property id=&quot;20300&quot; value=&quot;Slide 19&quot;/&gt;&lt;property id=&quot;20307&quot; value=&quot;337&quot;/&gt;&lt;/object&gt;&lt;object type=&quot;3&quot; unique_id=&quot;10023&quot;&gt;&lt;property id=&quot;20148&quot; value=&quot;5&quot;/&gt;&lt;property id=&quot;20300&quot; value=&quot;Slide 20&quot;/&gt;&lt;property id=&quot;20307&quot; value=&quot;338&quot;/&gt;&lt;/object&gt;&lt;object type=&quot;3&quot; unique_id=&quot;10024&quot;&gt;&lt;property id=&quot;20148&quot; value=&quot;5&quot;/&gt;&lt;property id=&quot;20300&quot; value=&quot;Slide 21&quot;/&gt;&lt;property id=&quot;20307&quot; value=&quot;339&quot;/&gt;&lt;/object&gt;&lt;object type=&quot;3&quot; unique_id=&quot;10025&quot;&gt;&lt;property id=&quot;20148&quot; value=&quot;5&quot;/&gt;&lt;property id=&quot;20300&quot; value=&quot;Slide 22&quot;/&gt;&lt;property id=&quot;20307&quot; value=&quot;346&quot;/&gt;&lt;/object&gt;&lt;object type=&quot;3&quot; unique_id=&quot;10026&quot;&gt;&lt;property id=&quot;20148&quot; value=&quot;5&quot;/&gt;&lt;property id=&quot;20300&quot; value=&quot;Slide 23&quot;/&gt;&lt;property id=&quot;20307&quot; value=&quot;340&quot;/&gt;&lt;/object&gt;&lt;object type=&quot;3&quot; unique_id=&quot;10027&quot;&gt;&lt;property id=&quot;20148&quot; value=&quot;5&quot;/&gt;&lt;property id=&quot;20300&quot; value=&quot;Slide 24&quot;/&gt;&lt;property id=&quot;20307&quot; value=&quot;341&quot;/&gt;&lt;/object&gt;&lt;object type=&quot;3&quot; unique_id=&quot;10028&quot;&gt;&lt;property id=&quot;20148&quot; value=&quot;5&quot;/&gt;&lt;property id=&quot;20300&quot; value=&quot;Slide 25 - &amp;quot;Autorizzazione al ritiro dei fascicoli&amp;#x0D;&amp;#x0A;delle parti&amp;quot;&quot;/&gt;&lt;property id=&quot;20307&quot; value=&quot;342&quot;/&gt;&lt;/object&gt;&lt;object type=&quot;3&quot; unique_id=&quot;10029&quot;&gt;&lt;property id=&quot;20148&quot; value=&quot;5&quot;/&gt;&lt;property id=&quot;20300&quot; value=&quot;Slide 26 - &amp;quot;I fascicoli delle parti&amp;quot;&quot;/&gt;&lt;property id=&quot;20307&quot; value=&quot;347&quot;/&gt;&lt;/object&gt;&lt;object type=&quot;3&quot; unique_id=&quot;10030&quot;&gt;&lt;property id=&quot;20148&quot; value=&quot;5&quot;/&gt;&lt;property id=&quot;20300&quot; value=&quot;Slide 27&quot;/&gt;&lt;property id=&quot;20307&quot; value=&quot;343&quot;/&gt;&lt;/object&gt;&lt;object type=&quot;3&quot; unique_id=&quot;10031&quot;&gt;&lt;property id=&quot;20148&quot; value=&quot;5&quot;/&gt;&lt;property id=&quot;20300&quot; value=&quot;Slide 28 - &amp;quot;    Disposizioni fondo spese&amp;quot;&quot;/&gt;&lt;property id=&quot;20307&quot; value=&quot;348&quot;/&gt;&lt;/object&gt;&lt;object type=&quot;3&quot; unique_id=&quot;10032&quot;&gt;&lt;property id=&quot;20148&quot; value=&quot;5&quot;/&gt;&lt;property id=&quot;20300&quot; value=&quot;Slide 29 - &amp;quot;  Firma del verbale di udienza&amp;quot;&quot;/&gt;&lt;property id=&quot;20307&quot; value=&quot;344&quot;/&gt;&lt;/object&gt;&lt;object type=&quot;3&quot; unique_id=&quot;10033&quot;&gt;&lt;property id=&quot;20148&quot; value=&quot;5&quot;/&gt;&lt;property id=&quot;20300&quot; value=&quot;Slide 30&quot;/&gt;&lt;property id=&quot;20307&quot; value=&quot;349&quot;/&gt;&lt;/object&gt;&lt;object type=&quot;3&quot; unique_id=&quot;10034&quot;&gt;&lt;property id=&quot;20148&quot; value=&quot;5&quot;/&gt;&lt;property id=&quot;20300&quot; value=&quot;Slide 31&quot;/&gt;&lt;property id=&quot;20307&quot; value=&quot;259&quot;/&gt;&lt;/object&gt;&lt;object type=&quot;3&quot; unique_id=&quot;10035&quot;&gt;&lt;property id=&quot;20148&quot; value=&quot;5&quot;/&gt;&lt;property id=&quot;20300&quot; value=&quot;Slide 32&quot;/&gt;&lt;property id=&quot;20307&quot; value=&quot;301&quot;/&gt;&lt;/object&gt;&lt;object type=&quot;3&quot; unique_id=&quot;10036&quot;&gt;&lt;property id=&quot;20148&quot; value=&quot;5&quot;/&gt;&lt;property id=&quot;20300&quot; value=&quot;Slide 33&quot;/&gt;&lt;property id=&quot;20307&quot; value=&quot;260&quot;/&gt;&lt;/object&gt;&lt;object type=&quot;3&quot; unique_id=&quot;10037&quot;&gt;&lt;property id=&quot;20148&quot; value=&quot;5&quot;/&gt;&lt;property id=&quot;20300&quot; value=&quot;Slide 34&quot;/&gt;&lt;property id=&quot;20307&quot; value=&quot;302&quot;/&gt;&lt;/object&gt;&lt;object type=&quot;3&quot; unique_id=&quot;10038&quot;&gt;&lt;property id=&quot;20148&quot; value=&quot;5&quot;/&gt;&lt;property id=&quot;20300&quot; value=&quot;Slide 35&quot;/&gt;&lt;property id=&quot;20307&quot; value=&quot;261&quot;/&gt;&lt;/object&gt;&lt;object type=&quot;3&quot; unique_id=&quot;10039&quot;&gt;&lt;property id=&quot;20148&quot; value=&quot;5&quot;/&gt;&lt;property id=&quot;20300&quot; value=&quot;Slide 36&quot;/&gt;&lt;property id=&quot;20307&quot; value=&quot;303&quot;/&gt;&lt;/object&gt;&lt;object type=&quot;3&quot; unique_id=&quot;10040&quot;&gt;&lt;property id=&quot;20148&quot; value=&quot;5&quot;/&gt;&lt;property id=&quot;20300&quot; value=&quot;Slide 37&quot;/&gt;&lt;property id=&quot;20307&quot; value=&quot;262&quot;/&gt;&lt;/object&gt;&lt;object type=&quot;3&quot; unique_id=&quot;10041&quot;&gt;&lt;property id=&quot;20148&quot; value=&quot;5&quot;/&gt;&lt;property id=&quot;20300&quot; value=&quot;Slide 38&quot;/&gt;&lt;property id=&quot;20307&quot; value=&quot;304&quot;/&gt;&lt;/object&gt;&lt;object type=&quot;3&quot; unique_id=&quot;10042&quot;&gt;&lt;property id=&quot;20148&quot; value=&quot;5&quot;/&gt;&lt;property id=&quot;20300&quot; value=&quot;Slide 39&quot;/&gt;&lt;property id=&quot;20307&quot; value=&quot;263&quot;/&gt;&lt;/object&gt;&lt;object type=&quot;3&quot; unique_id=&quot;10043&quot;&gt;&lt;property id=&quot;20148&quot; value=&quot;5&quot;/&gt;&lt;property id=&quot;20300&quot; value=&quot;Slide 40&quot;/&gt;&lt;property id=&quot;20307&quot; value=&quot;350&quot;/&gt;&lt;/object&gt;&lt;object type=&quot;3&quot; unique_id=&quot;10044&quot;&gt;&lt;property id=&quot;20148&quot; value=&quot;5&quot;/&gt;&lt;property id=&quot;20300&quot; value=&quot;Slide 41&quot;/&gt;&lt;property id=&quot;20307&quot; value=&quot;264&quot;/&gt;&lt;/object&gt;&lt;object type=&quot;3&quot; unique_id=&quot;10045&quot;&gt;&lt;property id=&quot;20148&quot; value=&quot;5&quot;/&gt;&lt;property id=&quot;20300&quot; value=&quot;Slide 42&quot;/&gt;&lt;property id=&quot;20307&quot; value=&quot;305&quot;/&gt;&lt;/object&gt;&lt;object type=&quot;3&quot; unique_id=&quot;10046&quot;&gt;&lt;property id=&quot;20148&quot; value=&quot;5&quot;/&gt;&lt;property id=&quot;20300&quot; value=&quot;Slide 43&quot;/&gt;&lt;property id=&quot;20307&quot; value=&quot;265&quot;/&gt;&lt;/object&gt;&lt;object type=&quot;3&quot; unique_id=&quot;10047&quot;&gt;&lt;property id=&quot;20148&quot; value=&quot;5&quot;/&gt;&lt;property id=&quot;20300&quot; value=&quot;Slide 44&quot;/&gt;&lt;property id=&quot;20307&quot; value=&quot;306&quot;/&gt;&lt;/object&gt;&lt;object type=&quot;3&quot; unique_id=&quot;10048&quot;&gt;&lt;property id=&quot;20148&quot; value=&quot;5&quot;/&gt;&lt;property id=&quot;20300&quot; value=&quot;Slide 45&quot;/&gt;&lt;property id=&quot;20307&quot; value=&quot;266&quot;/&gt;&lt;/object&gt;&lt;object type=&quot;3&quot; unique_id=&quot;10049&quot;&gt;&lt;property id=&quot;20148&quot; value=&quot;5&quot;/&gt;&lt;property id=&quot;20300&quot; value=&quot;Slide 46&quot;/&gt;&lt;property id=&quot;20307&quot; value=&quot;307&quot;/&gt;&lt;/object&gt;&lt;object type=&quot;3&quot; unique_id=&quot;10050&quot;&gt;&lt;property id=&quot;20148&quot; value=&quot;5&quot;/&gt;&lt;property id=&quot;20300&quot; value=&quot;Slide 47&quot;/&gt;&lt;property id=&quot;20307&quot; value=&quot;267&quot;/&gt;&lt;/object&gt;&lt;object type=&quot;3&quot; unique_id=&quot;10051&quot;&gt;&lt;property id=&quot;20148&quot; value=&quot;5&quot;/&gt;&lt;property id=&quot;20300&quot; value=&quot;Slide 48&quot;/&gt;&lt;property id=&quot;20307&quot; value=&quot;268&quot;/&gt;&lt;/object&gt;&lt;object type=&quot;3&quot; unique_id=&quot;10052&quot;&gt;&lt;property id=&quot;20148&quot; value=&quot;5&quot;/&gt;&lt;property id=&quot;20300&quot; value=&quot;Slide 49&quot;/&gt;&lt;property id=&quot;20307&quot; value=&quot;308&quot;/&gt;&lt;/object&gt;&lt;object type=&quot;3&quot; unique_id=&quot;10053&quot;&gt;&lt;property id=&quot;20148&quot; value=&quot;5&quot;/&gt;&lt;property id=&quot;20300&quot; value=&quot;Slide 50&quot;/&gt;&lt;property id=&quot;20307&quot; value=&quot;269&quot;/&gt;&lt;/object&gt;&lt;object type=&quot;3&quot; unique_id=&quot;10054&quot;&gt;&lt;property id=&quot;20148&quot; value=&quot;5&quot;/&gt;&lt;property id=&quot;20300&quot; value=&quot;Slide 51&quot;/&gt;&lt;property id=&quot;20307&quot; value=&quot;271&quot;/&gt;&lt;/object&gt;&lt;object type=&quot;3&quot; unique_id=&quot;10055&quot;&gt;&lt;property id=&quot;20148&quot; value=&quot;5&quot;/&gt;&lt;property id=&quot;20300&quot; value=&quot;Slide 52&quot;/&gt;&lt;property id=&quot;20307&quot; value=&quot;309&quot;/&gt;&lt;/object&gt;&lt;object type=&quot;3&quot; unique_id=&quot;10056&quot;&gt;&lt;property id=&quot;20148&quot; value=&quot;5&quot;/&gt;&lt;property id=&quot;20300&quot; value=&quot;Slide 53&quot;/&gt;&lt;property id=&quot;20307&quot; value=&quot;276&quot;/&gt;&lt;/object&gt;&lt;object type=&quot;3&quot; unique_id=&quot;10057&quot;&gt;&lt;property id=&quot;20148&quot; value=&quot;5&quot;/&gt;&lt;property id=&quot;20300&quot; value=&quot;Slide 54&quot;/&gt;&lt;property id=&quot;20307&quot; value=&quot;277&quot;/&gt;&lt;/object&gt;&lt;object type=&quot;3&quot; unique_id=&quot;10058&quot;&gt;&lt;property id=&quot;20148&quot; value=&quot;5&quot;/&gt;&lt;property id=&quot;20300&quot; value=&quot;Slide 55&quot;/&gt;&lt;property id=&quot;20307&quot; value=&quot;278&quot;/&gt;&lt;/object&gt;&lt;object type=&quot;3&quot; unique_id=&quot;10059&quot;&gt;&lt;property id=&quot;20148&quot; value=&quot;5&quot;/&gt;&lt;property id=&quot;20300&quot; value=&quot;Slide 56&quot;/&gt;&lt;property id=&quot;20307&quot; value=&quot;279&quot;/&gt;&lt;/object&gt;&lt;object type=&quot;3&quot; unique_id=&quot;10060&quot;&gt;&lt;property id=&quot;20148&quot; value=&quot;5&quot;/&gt;&lt;property id=&quot;20300&quot; value=&quot;Slide 57&quot;/&gt;&lt;property id=&quot;20307&quot; value=&quot;310&quot;/&gt;&lt;/object&gt;&lt;object type=&quot;3&quot; unique_id=&quot;10061&quot;&gt;&lt;property id=&quot;20148&quot; value=&quot;5&quot;/&gt;&lt;property id=&quot;20300&quot; value=&quot;Slide 58&quot;/&gt;&lt;property id=&quot;20307&quot; value=&quot;280&quot;/&gt;&lt;/object&gt;&lt;object type=&quot;3&quot; unique_id=&quot;10062&quot;&gt;&lt;property id=&quot;20148&quot; value=&quot;5&quot;/&gt;&lt;property id=&quot;20300&quot; value=&quot;Slide 59&quot;/&gt;&lt;property id=&quot;20307&quot; value=&quot;311&quot;/&gt;&lt;/object&gt;&lt;object type=&quot;3&quot; unique_id=&quot;10063&quot;&gt;&lt;property id=&quot;20148&quot; value=&quot;5&quot;/&gt;&lt;property id=&quot;20300&quot; value=&quot;Slide 60&quot;/&gt;&lt;property id=&quot;20307&quot; value=&quot;281&quot;/&gt;&lt;/object&gt;&lt;object type=&quot;3&quot; unique_id=&quot;10064&quot;&gt;&lt;property id=&quot;20148&quot; value=&quot;5&quot;/&gt;&lt;property id=&quot;20300&quot; value=&quot;Slide 61&quot;/&gt;&lt;property id=&quot;20307&quot; value=&quot;312&quot;/&gt;&lt;/object&gt;&lt;object type=&quot;3&quot; unique_id=&quot;10065&quot;&gt;&lt;property id=&quot;20148&quot; value=&quot;5&quot;/&gt;&lt;property id=&quot;20300&quot; value=&quot;Slide 62&quot;/&gt;&lt;property id=&quot;20307&quot; value=&quot;282&quot;/&gt;&lt;/object&gt;&lt;object type=&quot;3&quot; unique_id=&quot;10066&quot;&gt;&lt;property id=&quot;20148&quot; value=&quot;5&quot;/&gt;&lt;property id=&quot;20300&quot; value=&quot;Slide 63&quot;/&gt;&lt;property id=&quot;20307&quot; value=&quot;283&quot;/&gt;&lt;/object&gt;&lt;object type=&quot;3&quot; unique_id=&quot;10067&quot;&gt;&lt;property id=&quot;20148&quot; value=&quot;5&quot;/&gt;&lt;property id=&quot;20300&quot; value=&quot;Slide 64&quot;/&gt;&lt;property id=&quot;20307&quot; value=&quot;313&quot;/&gt;&lt;/object&gt;&lt;object type=&quot;3&quot; unique_id=&quot;10068&quot;&gt;&lt;property id=&quot;20148&quot; value=&quot;5&quot;/&gt;&lt;property id=&quot;20300&quot; value=&quot;Slide 65&quot;/&gt;&lt;property id=&quot;20307&quot; value=&quot;284&quot;/&gt;&lt;/object&gt;&lt;object type=&quot;3&quot; unique_id=&quot;10069&quot;&gt;&lt;property id=&quot;20148&quot; value=&quot;5&quot;/&gt;&lt;property id=&quot;20300&quot; value=&quot;Slide 66&quot;/&gt;&lt;property id=&quot;20307&quot; value=&quot;351&quot;/&gt;&lt;/object&gt;&lt;object type=&quot;3&quot; unique_id=&quot;10070&quot;&gt;&lt;property id=&quot;20148&quot; value=&quot;5&quot;/&gt;&lt;property id=&quot;20300&quot; value=&quot;Slide 67&quot;/&gt;&lt;property id=&quot;20307&quot; value=&quot;285&quot;/&gt;&lt;/object&gt;&lt;object type=&quot;3&quot; unique_id=&quot;10071&quot;&gt;&lt;property id=&quot;20148&quot; value=&quot;5&quot;/&gt;&lt;property id=&quot;20300&quot; value=&quot;Slide 68&quot;/&gt;&lt;property id=&quot;20307&quot; value=&quot;286&quot;/&gt;&lt;/object&gt;&lt;object type=&quot;3&quot; unique_id=&quot;10072&quot;&gt;&lt;property id=&quot;20148&quot; value=&quot;5&quot;/&gt;&lt;property id=&quot;20300&quot; value=&quot;Slide 69&quot;/&gt;&lt;property id=&quot;20307&quot; value=&quot;314&quot;/&gt;&lt;/object&gt;&lt;object type=&quot;3&quot; unique_id=&quot;10073&quot;&gt;&lt;property id=&quot;20148&quot; value=&quot;5&quot;/&gt;&lt;property id=&quot;20300&quot; value=&quot;Slide 70&quot;/&gt;&lt;property id=&quot;20307&quot; value=&quot;287&quot;/&gt;&lt;/object&gt;&lt;object type=&quot;3&quot; unique_id=&quot;10074&quot;&gt;&lt;property id=&quot;20148&quot; value=&quot;5&quot;/&gt;&lt;property id=&quot;20300&quot; value=&quot;Slide 71&quot;/&gt;&lt;property id=&quot;20307&quot; value=&quot;315&quot;/&gt;&lt;/object&gt;&lt;object type=&quot;3&quot; unique_id=&quot;10075&quot;&gt;&lt;property id=&quot;20148&quot; value=&quot;5&quot;/&gt;&lt;property id=&quot;20300&quot; value=&quot;Slide 72&quot;/&gt;&lt;property id=&quot;20307&quot; value=&quot;288&quot;/&gt;&lt;/object&gt;&lt;object type=&quot;3&quot; unique_id=&quot;10076&quot;&gt;&lt;property id=&quot;20148&quot; value=&quot;5&quot;/&gt;&lt;property id=&quot;20300&quot; value=&quot;Slide 73&quot;/&gt;&lt;property id=&quot;20307&quot; value=&quot;289&quot;/&gt;&lt;/object&gt;&lt;object type=&quot;3&quot; unique_id=&quot;10077&quot;&gt;&lt;property id=&quot;20148&quot; value=&quot;5&quot;/&gt;&lt;property id=&quot;20300&quot; value=&quot;Slide 74&quot;/&gt;&lt;property id=&quot;20307&quot; value=&quot;316&quot;/&gt;&lt;/object&gt;&lt;object type=&quot;3&quot; unique_id=&quot;10078&quot;&gt;&lt;property id=&quot;20148&quot; value=&quot;5&quot;/&gt;&lt;property id=&quot;20300&quot; value=&quot;Slide 75&quot;/&gt;&lt;property id=&quot;20307&quot; value=&quot;290&quot;/&gt;&lt;/object&gt;&lt;object type=&quot;3&quot; unique_id=&quot;10079&quot;&gt;&lt;property id=&quot;20148&quot; value=&quot;5&quot;/&gt;&lt;property id=&quot;20300&quot; value=&quot;Slide 76&quot;/&gt;&lt;property id=&quot;20307&quot; value=&quot;291&quot;/&gt;&lt;/object&gt;&lt;object type=&quot;3&quot; unique_id=&quot;10080&quot;&gt;&lt;property id=&quot;20148&quot; value=&quot;5&quot;/&gt;&lt;property id=&quot;20300&quot; value=&quot;Slide 77&quot;/&gt;&lt;property id=&quot;20307&quot; value=&quot;317&quot;/&gt;&lt;/object&gt;&lt;object type=&quot;3&quot; unique_id=&quot;10081&quot;&gt;&lt;property id=&quot;20148&quot; value=&quot;5&quot;/&gt;&lt;property id=&quot;20300&quot; value=&quot;Slide 78&quot;/&gt;&lt;property id=&quot;20307&quot; value=&quot;292&quot;/&gt;&lt;/object&gt;&lt;object type=&quot;3&quot; unique_id=&quot;10082&quot;&gt;&lt;property id=&quot;20148&quot; value=&quot;5&quot;/&gt;&lt;property id=&quot;20300&quot; value=&quot;Slide 79&quot;/&gt;&lt;property id=&quot;20307&quot; value=&quot;318&quot;/&gt;&lt;/object&gt;&lt;object type=&quot;3&quot; unique_id=&quot;10083&quot;&gt;&lt;property id=&quot;20148&quot; value=&quot;5&quot;/&gt;&lt;property id=&quot;20300&quot; value=&quot;Slide 80&quot;/&gt;&lt;property id=&quot;20307&quot; value=&quot;293&quot;/&gt;&lt;/object&gt;&lt;object type=&quot;3&quot; unique_id=&quot;10084&quot;&gt;&lt;property id=&quot;20148&quot; value=&quot;5&quot;/&gt;&lt;property id=&quot;20300&quot; value=&quot;Slide 81&quot;/&gt;&lt;property id=&quot;20307&quot; value=&quot;319&quot;/&gt;&lt;/object&gt;&lt;object type=&quot;3&quot; unique_id=&quot;10085&quot;&gt;&lt;property id=&quot;20148&quot; value=&quot;5&quot;/&gt;&lt;property id=&quot;20300&quot; value=&quot;Slide 82&quot;/&gt;&lt;property id=&quot;20307&quot; value=&quot;294&quot;/&gt;&lt;/object&gt;&lt;object type=&quot;3&quot; unique_id=&quot;10086&quot;&gt;&lt;property id=&quot;20148&quot; value=&quot;5&quot;/&gt;&lt;property id=&quot;20300&quot; value=&quot;Slide 83&quot;/&gt;&lt;property id=&quot;20307&quot; value=&quot;320&quot;/&gt;&lt;/object&gt;&lt;object type=&quot;3&quot; unique_id=&quot;10087&quot;&gt;&lt;property id=&quot;20148&quot; value=&quot;5&quot;/&gt;&lt;property id=&quot;20300&quot; value=&quot;Slide 84&quot;/&gt;&lt;property id=&quot;20307&quot; value=&quot;295&quot;/&gt;&lt;/object&gt;&lt;object type=&quot;3&quot; unique_id=&quot;10088&quot;&gt;&lt;property id=&quot;20148&quot; value=&quot;5&quot;/&gt;&lt;property id=&quot;20300&quot; value=&quot;Slide 85&quot;/&gt;&lt;property id=&quot;20307&quot; value=&quot;297&quot;/&gt;&lt;/object&gt;&lt;object type=&quot;3&quot; unique_id=&quot;10089&quot;&gt;&lt;property id=&quot;20148&quot; value=&quot;5&quot;/&gt;&lt;property id=&quot;20300&quot; value=&quot;Slide 86&quot;/&gt;&lt;property id=&quot;20307&quot; value=&quot;298&quot;/&gt;&lt;/object&gt;&lt;object type=&quot;3&quot; unique_id=&quot;10090&quot;&gt;&lt;property id=&quot;20148&quot; value=&quot;5&quot;/&gt;&lt;property id=&quot;20300&quot; value=&quot;Slide 87&quot;/&gt;&lt;property id=&quot;20307&quot; value=&quot;299&quot;/&gt;&lt;/object&gt;&lt;object type=&quot;3&quot; unique_id=&quot;10091&quot;&gt;&lt;property id=&quot;20148&quot; value=&quot;5&quot;/&gt;&lt;property id=&quot;20300&quot; value=&quot;Slide 88&quot;/&gt;&lt;property id=&quot;20307&quot; value=&quot;322&quot;/&gt;&lt;/object&gt;&lt;/object&gt;&lt;/object&gt;&lt;/database&gt;"/>
  <p:tag name="SECTOMILLISECCONVERTED"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oli">
  <a:themeElements>
    <a:clrScheme name="Angoli">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oli">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oli">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1508</TotalTime>
  <Words>6678</Words>
  <Application>Microsoft Office PowerPoint</Application>
  <PresentationFormat>Presentazione su schermo (4:3)</PresentationFormat>
  <Paragraphs>517</Paragraphs>
  <Slides>88</Slides>
  <Notes>6</Notes>
  <HiddenSlides>0</HiddenSlides>
  <MMClips>0</MMClips>
  <ScaleCrop>false</ScaleCrop>
  <HeadingPairs>
    <vt:vector size="4" baseType="variant">
      <vt:variant>
        <vt:lpstr>Tema</vt:lpstr>
      </vt:variant>
      <vt:variant>
        <vt:i4>1</vt:i4>
      </vt:variant>
      <vt:variant>
        <vt:lpstr>Titoli diapositive</vt:lpstr>
      </vt:variant>
      <vt:variant>
        <vt:i4>88</vt:i4>
      </vt:variant>
    </vt:vector>
  </HeadingPairs>
  <TitlesOfParts>
    <vt:vector size="89" baseType="lpstr">
      <vt:lpstr>Angoli</vt:lpstr>
      <vt:lpstr>Presentazione standard di PowerPoint</vt:lpstr>
      <vt:lpstr>Presentazione standard di PowerPoint</vt:lpstr>
      <vt:lpstr>Presentazione standard di PowerPoint</vt:lpstr>
      <vt:lpstr>Presentazione standard di PowerPoint</vt:lpstr>
      <vt:lpstr>Presentazione standard di PowerPoint</vt:lpstr>
      <vt:lpstr>Il Verbale di udienza</vt:lpstr>
      <vt:lpstr>Il Verbale di udienza</vt:lpstr>
      <vt:lpstr>Il giuramento</vt:lpstr>
      <vt:lpstr>Il Quesito</vt:lpstr>
      <vt:lpstr>Il Quesito</vt:lpstr>
      <vt:lpstr>Il Quesito</vt:lpstr>
      <vt:lpstr>Presentazione standard di PowerPoint</vt:lpstr>
      <vt:lpstr>Presentazione standard di PowerPoint</vt:lpstr>
      <vt:lpstr>Presentazione standard di PowerPoint</vt:lpstr>
      <vt:lpstr>Nomina consulenti tecnici di parte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Autorizzazione al ritiro dei fascicoli delle parti</vt:lpstr>
      <vt:lpstr>I fascicoli delle parti</vt:lpstr>
      <vt:lpstr>Presentazione standard di PowerPoint</vt:lpstr>
      <vt:lpstr>    Disposizioni fondo spese</vt:lpstr>
      <vt:lpstr>  Firma del verbale di udienza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dc:creator>
  <cp:lastModifiedBy>User</cp:lastModifiedBy>
  <cp:revision>65</cp:revision>
  <dcterms:created xsi:type="dcterms:W3CDTF">2016-05-24T10:55:29Z</dcterms:created>
  <dcterms:modified xsi:type="dcterms:W3CDTF">2016-11-10T12:20:25Z</dcterms:modified>
</cp:coreProperties>
</file>