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7" r:id="rId2"/>
    <p:sldId id="258" r:id="rId3"/>
    <p:sldId id="291" r:id="rId4"/>
    <p:sldId id="292" r:id="rId5"/>
    <p:sldId id="299" r:id="rId6"/>
    <p:sldId id="293" r:id="rId7"/>
    <p:sldId id="300" r:id="rId8"/>
    <p:sldId id="294" r:id="rId9"/>
    <p:sldId id="295" r:id="rId10"/>
    <p:sldId id="296" r:id="rId11"/>
    <p:sldId id="297" r:id="rId12"/>
    <p:sldId id="278" r:id="rId13"/>
    <p:sldId id="259" r:id="rId14"/>
    <p:sldId id="260" r:id="rId15"/>
    <p:sldId id="261" r:id="rId16"/>
    <p:sldId id="279" r:id="rId17"/>
    <p:sldId id="262" r:id="rId18"/>
    <p:sldId id="280" r:id="rId19"/>
    <p:sldId id="301" r:id="rId20"/>
    <p:sldId id="263" r:id="rId21"/>
    <p:sldId id="281" r:id="rId22"/>
    <p:sldId id="264" r:id="rId23"/>
    <p:sldId id="265" r:id="rId24"/>
    <p:sldId id="266" r:id="rId25"/>
    <p:sldId id="282" r:id="rId26"/>
    <p:sldId id="267" r:id="rId27"/>
    <p:sldId id="283" r:id="rId28"/>
    <p:sldId id="305" r:id="rId29"/>
    <p:sldId id="306" r:id="rId30"/>
    <p:sldId id="307" r:id="rId31"/>
    <p:sldId id="308" r:id="rId32"/>
    <p:sldId id="309" r:id="rId33"/>
    <p:sldId id="310" r:id="rId34"/>
    <p:sldId id="311" r:id="rId35"/>
    <p:sldId id="312" r:id="rId36"/>
    <p:sldId id="268" r:id="rId37"/>
    <p:sldId id="284" r:id="rId38"/>
    <p:sldId id="269" r:id="rId39"/>
    <p:sldId id="285" r:id="rId40"/>
    <p:sldId id="270" r:id="rId41"/>
    <p:sldId id="271" r:id="rId42"/>
    <p:sldId id="286" r:id="rId43"/>
    <p:sldId id="272" r:id="rId44"/>
    <p:sldId id="287" r:id="rId45"/>
    <p:sldId id="273" r:id="rId46"/>
    <p:sldId id="302" r:id="rId47"/>
    <p:sldId id="274" r:id="rId48"/>
    <p:sldId id="275" r:id="rId49"/>
    <p:sldId id="288" r:id="rId50"/>
    <p:sldId id="276" r:id="rId51"/>
    <p:sldId id="303" r:id="rId52"/>
    <p:sldId id="277" r:id="rId53"/>
    <p:sldId id="304" r:id="rId54"/>
    <p:sldId id="290" r:id="rId55"/>
  </p:sldIdLst>
  <p:sldSz cx="9144000" cy="6858000" type="screen4x3"/>
  <p:notesSz cx="6858000" cy="9144000"/>
  <p:custDataLst>
    <p:tags r:id="rId57"/>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69B916-310A-42A7-8F5E-EB9314BD1ED1}" type="datetimeFigureOut">
              <a:rPr lang="it-IT" smtClean="0"/>
              <a:t>17/11/2016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F924F2-F869-48AF-B8D1-1C35F28C3B75}" type="slidenum">
              <a:rPr lang="it-IT" smtClean="0"/>
              <a:t>‹N›</a:t>
            </a:fld>
            <a:endParaRPr lang="it-IT"/>
          </a:p>
        </p:txBody>
      </p:sp>
    </p:spTree>
    <p:extLst>
      <p:ext uri="{BB962C8B-B14F-4D97-AF65-F5344CB8AC3E}">
        <p14:creationId xmlns:p14="http://schemas.microsoft.com/office/powerpoint/2010/main" val="297293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B0FAAA-B072-43F7-9FDD-880C71969A93}" type="slidenum">
              <a:rPr lang="it-IT" smtClean="0"/>
              <a:pPr fontAlgn="base">
                <a:spcBef>
                  <a:spcPct val="0"/>
                </a:spcBef>
                <a:spcAft>
                  <a:spcPct val="0"/>
                </a:spcAft>
                <a:defRPr/>
              </a:pPr>
              <a:t>2</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B0FAAA-B072-43F7-9FDD-880C71969A93}" type="slidenum">
              <a:rPr lang="it-IT" smtClean="0"/>
              <a:pPr fontAlgn="base">
                <a:spcBef>
                  <a:spcPct val="0"/>
                </a:spcBef>
                <a:spcAft>
                  <a:spcPct val="0"/>
                </a:spcAft>
                <a:defRPr/>
              </a:pPr>
              <a:t>12</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it-IT" smtClean="0"/>
              <a:t>Fare clic per modificare lo stile del titolo</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t>17/11/2016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17/11/2016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17/11/2016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t>17/11/2016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it-IT" smtClean="0"/>
              <a:t>Fare clic per modificare lo stile del titolo</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it-IT" smtClean="0"/>
              <a:t>Fare clic per modificare stili del testo dello schema</a:t>
            </a:r>
          </a:p>
        </p:txBody>
      </p:sp>
      <p:sp>
        <p:nvSpPr>
          <p:cNvPr id="4" name="Date Placeholder 3"/>
          <p:cNvSpPr>
            <a:spLocks noGrp="1"/>
          </p:cNvSpPr>
          <p:nvPr>
            <p:ph type="dt" sz="half" idx="10"/>
          </p:nvPr>
        </p:nvSpPr>
        <p:spPr/>
        <p:txBody>
          <a:bodyPr/>
          <a:lstStyle/>
          <a:p>
            <a:fld id="{7F49D355-16BD-4E45-BD9A-5EA878CF7CBD}" type="datetimeFigureOut">
              <a:rPr lang="it-IT" smtClean="0"/>
              <a:t>17/11/2016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7F49D355-16BD-4E45-BD9A-5EA878CF7CBD}" type="datetimeFigureOut">
              <a:rPr lang="it-IT" smtClean="0"/>
              <a:t>17/11/2016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
        <p:nvSpPr>
          <p:cNvPr id="8" name="Title 7"/>
          <p:cNvSpPr>
            <a:spLocks noGrp="1"/>
          </p:cNvSpPr>
          <p:nvPr>
            <p:ph type="title"/>
          </p:nvPr>
        </p:nvSpPr>
        <p:spPr/>
        <p:txBody>
          <a:bodyPr/>
          <a:lstStyle/>
          <a:p>
            <a:r>
              <a:rPr lang="it-IT" smtClean="0"/>
              <a:t>Fare clic per modificare lo stile del titolo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it-IT" smtClean="0"/>
              <a:t>Fare clic per modificare stili del testo dello schema</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it-IT" smtClean="0"/>
              <a:t>Fare clic per modificare stili del testo dello schema</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7F49D355-16BD-4E45-BD9A-5EA878CF7CBD}" type="datetimeFigureOut">
              <a:rPr lang="it-IT" smtClean="0"/>
              <a:t>17/11/2016</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7F49D355-16BD-4E45-BD9A-5EA878CF7CBD}" type="datetimeFigureOut">
              <a:rPr lang="it-IT" smtClean="0"/>
              <a:t>17/11/2016</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9D355-16BD-4E45-BD9A-5EA878CF7CBD}" type="datetimeFigureOut">
              <a:rPr lang="it-IT" smtClean="0"/>
              <a:t>17/11/2016</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it-IT" smtClean="0"/>
              <a:t>Fare clic per modificare lo stile del titolo</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it-IT" smtClean="0"/>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t>17/11/2016</a:t>
            </a:fld>
            <a:endParaRPr lang="it-IT"/>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it-IT"/>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it-IT" smtClean="0"/>
              <a:t>Fare clic sull'icona per inserire un'immagine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t>17/11/2016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F49D355-16BD-4E45-BD9A-5EA878CF7CBD}" type="datetimeFigureOut">
              <a:rPr lang="it-IT" smtClean="0"/>
              <a:t>17/11/2016</a:t>
            </a:fld>
            <a:endParaRPr lang="it-IT"/>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it-IT"/>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pst.giustizia.it/"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asellaDiTesto 6"/>
          <p:cNvSpPr txBox="1">
            <a:spLocks noChangeArrowheads="1"/>
          </p:cNvSpPr>
          <p:nvPr/>
        </p:nvSpPr>
        <p:spPr bwMode="auto">
          <a:xfrm>
            <a:off x="1392238" y="4076700"/>
            <a:ext cx="6410325"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2400" b="1">
                <a:solidFill>
                  <a:srgbClr val="002060"/>
                </a:solidFill>
                <a:latin typeface="Arial Black" pitchFamily="34" charset="0"/>
              </a:rPr>
              <a:t>Corso di formazione di </a:t>
            </a:r>
          </a:p>
          <a:p>
            <a:pPr algn="ctr" eaLnBrk="1" hangingPunct="1">
              <a:spcBef>
                <a:spcPct val="0"/>
              </a:spcBef>
              <a:buClrTx/>
              <a:buSzTx/>
              <a:buFontTx/>
              <a:buNone/>
            </a:pPr>
            <a:r>
              <a:rPr lang="it-IT" altLang="it-IT" sz="2400" b="1">
                <a:solidFill>
                  <a:srgbClr val="002060"/>
                </a:solidFill>
                <a:latin typeface="Arial Black" pitchFamily="34" charset="0"/>
              </a:rPr>
              <a:t>Consulenza Tecnica  </a:t>
            </a:r>
          </a:p>
          <a:p>
            <a:pPr algn="ctr" eaLnBrk="1" hangingPunct="1">
              <a:spcBef>
                <a:spcPct val="0"/>
              </a:spcBef>
              <a:buClrTx/>
              <a:buSzTx/>
              <a:buFontTx/>
              <a:buNone/>
            </a:pPr>
            <a:r>
              <a:rPr lang="it-IT" altLang="it-IT" sz="2400" b="1">
                <a:solidFill>
                  <a:srgbClr val="002060"/>
                </a:solidFill>
                <a:latin typeface="Arial Black" pitchFamily="34" charset="0"/>
              </a:rPr>
              <a:t>(C.T.U. e C.T.P.)</a:t>
            </a:r>
          </a:p>
          <a:p>
            <a:pPr algn="ctr" eaLnBrk="1" hangingPunct="1">
              <a:spcBef>
                <a:spcPct val="0"/>
              </a:spcBef>
              <a:buClrTx/>
              <a:buSzTx/>
              <a:buFontTx/>
              <a:buNone/>
            </a:pPr>
            <a:endParaRPr lang="it-IT" altLang="it-IT" sz="2400" b="1">
              <a:solidFill>
                <a:srgbClr val="002060"/>
              </a:solidFill>
              <a:latin typeface="Arial Black" pitchFamily="34" charset="0"/>
            </a:endParaRPr>
          </a:p>
          <a:p>
            <a:pPr algn="ctr" eaLnBrk="1" hangingPunct="1">
              <a:spcBef>
                <a:spcPct val="0"/>
              </a:spcBef>
              <a:buClrTx/>
              <a:buSzTx/>
              <a:buFontTx/>
              <a:buNone/>
            </a:pPr>
            <a:endParaRPr lang="it-IT" altLang="it-IT" sz="1600" b="1">
              <a:solidFill>
                <a:srgbClr val="002060"/>
              </a:solidFill>
              <a:latin typeface="Arial Black" pitchFamily="34" charset="0"/>
            </a:endParaRPr>
          </a:p>
          <a:p>
            <a:pPr algn="ctr" eaLnBrk="1" hangingPunct="1">
              <a:spcBef>
                <a:spcPct val="0"/>
              </a:spcBef>
              <a:buClrTx/>
              <a:buSzTx/>
              <a:buFontTx/>
              <a:buNone/>
            </a:pPr>
            <a:r>
              <a:rPr lang="it-IT" altLang="it-IT" sz="1800" b="1">
                <a:solidFill>
                  <a:srgbClr val="002060"/>
                </a:solidFill>
                <a:latin typeface="Arial Black" pitchFamily="34" charset="0"/>
              </a:rPr>
              <a:t>Docente: Dott. Vincenzo De Mattia</a:t>
            </a:r>
          </a:p>
        </p:txBody>
      </p:sp>
      <p:sp>
        <p:nvSpPr>
          <p:cNvPr id="6147" name="Text Box 7"/>
          <p:cNvSpPr txBox="1">
            <a:spLocks noChangeArrowheads="1"/>
          </p:cNvSpPr>
          <p:nvPr/>
        </p:nvSpPr>
        <p:spPr bwMode="auto">
          <a:xfrm>
            <a:off x="735013" y="784225"/>
            <a:ext cx="7724775"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b="1">
                <a:latin typeface="Arial Black" pitchFamily="34" charset="0"/>
              </a:rPr>
              <a:t>Modulo 02</a:t>
            </a:r>
          </a:p>
          <a:p>
            <a:pPr algn="ctr" eaLnBrk="1" hangingPunct="1">
              <a:spcBef>
                <a:spcPct val="0"/>
              </a:spcBef>
              <a:buClrTx/>
              <a:buSzTx/>
              <a:buFontTx/>
              <a:buNone/>
            </a:pPr>
            <a:endParaRPr lang="it-IT" altLang="it-IT" sz="3200" b="1">
              <a:latin typeface="Arial Black" pitchFamily="34" charset="0"/>
            </a:endParaRPr>
          </a:p>
          <a:p>
            <a:pPr algn="ctr" eaLnBrk="1" hangingPunct="1">
              <a:spcBef>
                <a:spcPct val="0"/>
              </a:spcBef>
              <a:buClrTx/>
              <a:buSzTx/>
              <a:buFontTx/>
              <a:buNone/>
            </a:pPr>
            <a:r>
              <a:rPr lang="it-IT" altLang="it-IT" sz="3200" b="1">
                <a:latin typeface="Arial Black" pitchFamily="34" charset="0"/>
              </a:rPr>
              <a:t>Il Consulente tecnico d’ufficio</a:t>
            </a:r>
          </a:p>
          <a:p>
            <a:pPr algn="ctr" eaLnBrk="1" hangingPunct="1">
              <a:spcBef>
                <a:spcPct val="0"/>
              </a:spcBef>
              <a:buClrTx/>
              <a:buSzTx/>
              <a:buFontTx/>
              <a:buNone/>
            </a:pPr>
            <a:endParaRPr lang="it-IT" altLang="it-IT" sz="3200" b="1">
              <a:latin typeface="Arial Black" pitchFamily="34" charset="0"/>
            </a:endParaRPr>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5157" y="2831255"/>
            <a:ext cx="906388" cy="906388"/>
          </a:xfrm>
          <a:prstGeom prst="rect">
            <a:avLst/>
          </a:prstGeom>
        </p:spPr>
      </p:pic>
    </p:spTree>
    <p:extLst>
      <p:ext uri="{BB962C8B-B14F-4D97-AF65-F5344CB8AC3E}">
        <p14:creationId xmlns:p14="http://schemas.microsoft.com/office/powerpoint/2010/main" val="2070003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11500" y="365760"/>
            <a:ext cx="7520940" cy="548640"/>
          </a:xfrm>
        </p:spPr>
        <p:txBody>
          <a:bodyPr>
            <a:normAutofit fontScale="90000"/>
          </a:bodyPr>
          <a:lstStyle/>
          <a:p>
            <a:r>
              <a:rPr lang="it-IT" sz="4000" dirty="0" smtClean="0">
                <a:solidFill>
                  <a:srgbClr val="002060"/>
                </a:solidFill>
                <a:latin typeface="Andalus" panose="02020603050405020304" pitchFamily="18" charset="-78"/>
                <a:cs typeface="Andalus" panose="02020603050405020304" pitchFamily="18" charset="-78"/>
              </a:rPr>
              <a:t>Documenti per l’iscrizione</a:t>
            </a:r>
            <a:endParaRPr lang="it-IT" sz="40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755576" y="930200"/>
            <a:ext cx="7848872" cy="4154984"/>
          </a:xfrm>
          <a:prstGeom prst="rect">
            <a:avLst/>
          </a:prstGeom>
        </p:spPr>
        <p:txBody>
          <a:bodyPr wrap="square">
            <a:spAutoFit/>
          </a:bodyPr>
          <a:lstStyle/>
          <a:p>
            <a:r>
              <a:rPr lang="it-IT" sz="2400" dirty="0">
                <a:latin typeface="Andalus" panose="02020603050405020304" pitchFamily="18" charset="-78"/>
                <a:cs typeface="Andalus" panose="02020603050405020304" pitchFamily="18" charset="-78"/>
              </a:rPr>
              <a:t>Per richiedere l’iscrizione è necessario</a:t>
            </a:r>
          </a:p>
          <a:p>
            <a:r>
              <a:rPr lang="it-IT" sz="2400" dirty="0">
                <a:latin typeface="Andalus" panose="02020603050405020304" pitchFamily="18" charset="-78"/>
                <a:cs typeface="Andalus" panose="02020603050405020304" pitchFamily="18" charset="-78"/>
              </a:rPr>
              <a:t>presentare domanda al presidente del tribunale</a:t>
            </a:r>
          </a:p>
          <a:p>
            <a:r>
              <a:rPr lang="it-IT" sz="2400" dirty="0">
                <a:latin typeface="Andalus" panose="02020603050405020304" pitchFamily="18" charset="-78"/>
                <a:cs typeface="Andalus" panose="02020603050405020304" pitchFamily="18" charset="-78"/>
              </a:rPr>
              <a:t>corredata da alcuni documenti che,</a:t>
            </a:r>
          </a:p>
          <a:p>
            <a:r>
              <a:rPr lang="it-IT" sz="2400" dirty="0">
                <a:latin typeface="Andalus" panose="02020603050405020304" pitchFamily="18" charset="-78"/>
                <a:cs typeface="Andalus" panose="02020603050405020304" pitchFamily="18" charset="-78"/>
              </a:rPr>
              <a:t>a titolo esemplificativo, sono:</a:t>
            </a:r>
          </a:p>
          <a:p>
            <a:r>
              <a:rPr lang="it-IT" sz="2400" dirty="0" smtClean="0">
                <a:latin typeface="Andalus" panose="02020603050405020304" pitchFamily="18" charset="-78"/>
                <a:cs typeface="Andalus" panose="02020603050405020304" pitchFamily="18" charset="-78"/>
              </a:rPr>
              <a:t>– </a:t>
            </a:r>
            <a:r>
              <a:rPr lang="it-IT" sz="2400" dirty="0">
                <a:latin typeface="Andalus" panose="02020603050405020304" pitchFamily="18" charset="-78"/>
                <a:cs typeface="Andalus" panose="02020603050405020304" pitchFamily="18" charset="-78"/>
              </a:rPr>
              <a:t>estratto dell’atto di nascita;</a:t>
            </a:r>
          </a:p>
          <a:p>
            <a:r>
              <a:rPr lang="it-IT" sz="2400" dirty="0">
                <a:latin typeface="Andalus" panose="02020603050405020304" pitchFamily="18" charset="-78"/>
                <a:cs typeface="Andalus" panose="02020603050405020304" pitchFamily="18" charset="-78"/>
              </a:rPr>
              <a:t>– certificato generale del casellario giudiziario;</a:t>
            </a:r>
          </a:p>
          <a:p>
            <a:r>
              <a:rPr lang="it-IT" sz="2400" dirty="0">
                <a:latin typeface="Andalus" panose="02020603050405020304" pitchFamily="18" charset="-78"/>
                <a:cs typeface="Andalus" panose="02020603050405020304" pitchFamily="18" charset="-78"/>
              </a:rPr>
              <a:t>– certificato di residenza;</a:t>
            </a:r>
          </a:p>
          <a:p>
            <a:r>
              <a:rPr lang="it-IT" sz="2400" dirty="0">
                <a:latin typeface="Andalus" panose="02020603050405020304" pitchFamily="18" charset="-78"/>
                <a:cs typeface="Andalus" panose="02020603050405020304" pitchFamily="18" charset="-78"/>
              </a:rPr>
              <a:t>– certificato di iscrizione all’ordine;</a:t>
            </a:r>
          </a:p>
          <a:p>
            <a:r>
              <a:rPr lang="it-IT" sz="2400" dirty="0">
                <a:latin typeface="Andalus" panose="02020603050405020304" pitchFamily="18" charset="-78"/>
                <a:cs typeface="Andalus" panose="02020603050405020304" pitchFamily="18" charset="-78"/>
              </a:rPr>
              <a:t>– titoli e/o documenti che il richiedente</a:t>
            </a:r>
          </a:p>
          <a:p>
            <a:r>
              <a:rPr lang="it-IT" sz="2400" dirty="0">
                <a:latin typeface="Andalus" panose="02020603050405020304" pitchFamily="18" charset="-78"/>
                <a:cs typeface="Andalus" panose="02020603050405020304" pitchFamily="18" charset="-78"/>
              </a:rPr>
              <a:t>intende esibire per dimostrare la sua</a:t>
            </a:r>
          </a:p>
          <a:p>
            <a:r>
              <a:rPr lang="it-IT" sz="2400" dirty="0">
                <a:latin typeface="Andalus" panose="02020603050405020304" pitchFamily="18" charset="-78"/>
                <a:cs typeface="Andalus" panose="02020603050405020304" pitchFamily="18" charset="-78"/>
              </a:rPr>
              <a:t>competenza nella materia.</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691190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171740" y="365760"/>
            <a:ext cx="7520940" cy="548640"/>
          </a:xfrm>
        </p:spPr>
        <p:txBody>
          <a:bodyPr>
            <a:normAutofit fontScale="90000"/>
          </a:bodyPr>
          <a:lstStyle/>
          <a:p>
            <a:r>
              <a:rPr lang="it-IT" sz="4000" dirty="0" smtClean="0">
                <a:solidFill>
                  <a:srgbClr val="002060"/>
                </a:solidFill>
                <a:latin typeface="Andalus" panose="02020603050405020304" pitchFamily="18" charset="-78"/>
                <a:cs typeface="Andalus" panose="02020603050405020304" pitchFamily="18" charset="-78"/>
              </a:rPr>
              <a:t>Iscrizione</a:t>
            </a:r>
            <a:endParaRPr lang="it-IT" sz="40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755576" y="1124744"/>
            <a:ext cx="7632848"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Al consulente non è consentito </a:t>
            </a:r>
            <a:r>
              <a:rPr lang="it-IT" sz="2800" dirty="0" smtClean="0">
                <a:latin typeface="Andalus" panose="02020603050405020304" pitchFamily="18" charset="-78"/>
                <a:cs typeface="Andalus" panose="02020603050405020304" pitchFamily="18" charset="-78"/>
              </a:rPr>
              <a:t>essere iscritto </a:t>
            </a:r>
            <a:r>
              <a:rPr lang="it-IT" sz="2800" dirty="0">
                <a:latin typeface="Andalus" panose="02020603050405020304" pitchFamily="18" charset="-78"/>
                <a:cs typeface="Andalus" panose="02020603050405020304" pitchFamily="18" charset="-78"/>
              </a:rPr>
              <a:t>a più di un albo; ne consegue </a:t>
            </a:r>
            <a:r>
              <a:rPr lang="it-IT" sz="2800" dirty="0" smtClean="0">
                <a:latin typeface="Andalus" panose="02020603050405020304" pitchFamily="18" charset="-78"/>
                <a:cs typeface="Andalus" panose="02020603050405020304" pitchFamily="18" charset="-78"/>
              </a:rPr>
              <a:t>che nell’ipotesi </a:t>
            </a:r>
            <a:r>
              <a:rPr lang="it-IT" sz="2800" dirty="0">
                <a:latin typeface="Andalus" panose="02020603050405020304" pitchFamily="18" charset="-78"/>
                <a:cs typeface="Andalus" panose="02020603050405020304" pitchFamily="18" charset="-78"/>
              </a:rPr>
              <a:t>di un professionista </a:t>
            </a:r>
            <a:r>
              <a:rPr lang="it-IT" sz="2800" dirty="0" smtClean="0">
                <a:latin typeface="Andalus" panose="02020603050405020304" pitchFamily="18" charset="-78"/>
                <a:cs typeface="Andalus" panose="02020603050405020304" pitchFamily="18" charset="-78"/>
              </a:rPr>
              <a:t>residente in </a:t>
            </a:r>
            <a:r>
              <a:rPr lang="it-IT" sz="2800" dirty="0">
                <a:latin typeface="Andalus" panose="02020603050405020304" pitchFamily="18" charset="-78"/>
                <a:cs typeface="Andalus" panose="02020603050405020304" pitchFamily="18" charset="-78"/>
              </a:rPr>
              <a:t>una circoscrizione giudiziaria </a:t>
            </a:r>
            <a:r>
              <a:rPr lang="it-IT" sz="2800" dirty="0" smtClean="0">
                <a:latin typeface="Andalus" panose="02020603050405020304" pitchFamily="18" charset="-78"/>
                <a:cs typeface="Andalus" panose="02020603050405020304" pitchFamily="18" charset="-78"/>
              </a:rPr>
              <a:t>con studio </a:t>
            </a:r>
            <a:r>
              <a:rPr lang="it-IT" sz="2800" dirty="0">
                <a:latin typeface="Andalus" panose="02020603050405020304" pitchFamily="18" charset="-78"/>
                <a:cs typeface="Andalus" panose="02020603050405020304" pitchFamily="18" charset="-78"/>
              </a:rPr>
              <a:t>professionale in altra, questi </a:t>
            </a:r>
            <a:r>
              <a:rPr lang="it-IT" sz="2800" dirty="0" smtClean="0">
                <a:latin typeface="Andalus" panose="02020603050405020304" pitchFamily="18" charset="-78"/>
                <a:cs typeface="Andalus" panose="02020603050405020304" pitchFamily="18" charset="-78"/>
              </a:rPr>
              <a:t>deve operare </a:t>
            </a:r>
            <a:r>
              <a:rPr lang="it-IT" sz="2800" dirty="0">
                <a:latin typeface="Andalus" panose="02020603050405020304" pitchFamily="18" charset="-78"/>
                <a:cs typeface="Andalus" panose="02020603050405020304" pitchFamily="18" charset="-78"/>
              </a:rPr>
              <a:t>una scelta in riferimento </a:t>
            </a:r>
            <a:r>
              <a:rPr lang="it-IT" sz="2800" dirty="0" smtClean="0">
                <a:latin typeface="Andalus" panose="02020603050405020304" pitchFamily="18" charset="-78"/>
                <a:cs typeface="Andalus" panose="02020603050405020304" pitchFamily="18" charset="-78"/>
              </a:rPr>
              <a:t>all’albo in </a:t>
            </a:r>
            <a:r>
              <a:rPr lang="it-IT" sz="2800" dirty="0">
                <a:latin typeface="Andalus" panose="02020603050405020304" pitchFamily="18" charset="-78"/>
                <a:cs typeface="Andalus" panose="02020603050405020304" pitchFamily="18" charset="-78"/>
              </a:rPr>
              <a:t>cui iscriversi, non potendosi </a:t>
            </a:r>
            <a:r>
              <a:rPr lang="it-IT" sz="2800" dirty="0" smtClean="0">
                <a:latin typeface="Andalus" panose="02020603050405020304" pitchFamily="18" charset="-78"/>
                <a:cs typeface="Andalus" panose="02020603050405020304" pitchFamily="18" charset="-78"/>
              </a:rPr>
              <a:t>iscrivere all’albo </a:t>
            </a:r>
            <a:r>
              <a:rPr lang="it-IT" sz="2800" dirty="0">
                <a:latin typeface="Andalus" panose="02020603050405020304" pitchFamily="18" charset="-78"/>
                <a:cs typeface="Andalus" panose="02020603050405020304" pitchFamily="18" charset="-78"/>
              </a:rPr>
              <a:t>di entrambi i tribunali.</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64803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827088" y="548680"/>
            <a:ext cx="7705725" cy="4278094"/>
          </a:xfrm>
          <a:prstGeom prst="rect">
            <a:avLst/>
          </a:prstGeom>
          <a:noFill/>
          <a:ln w="9525">
            <a:noFill/>
            <a:miter lim="800000"/>
            <a:headEnd/>
            <a:tailEnd/>
          </a:ln>
        </p:spPr>
        <p:txBody>
          <a:bodyPr>
            <a:spAutoFit/>
          </a:bodyPr>
          <a:lstStyle/>
          <a:p>
            <a:pPr>
              <a:defRPr/>
            </a:pPr>
            <a:endParaRPr 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endParaRPr 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All’Albo </a:t>
            </a:r>
            <a:r>
              <a:rPr lang="it-IT" sz="2800" dirty="0">
                <a:solidFill>
                  <a:schemeClr val="tx1">
                    <a:lumMod val="95000"/>
                    <a:lumOff val="5000"/>
                  </a:schemeClr>
                </a:solidFill>
                <a:latin typeface="Andalus" panose="02020603050405020304" pitchFamily="18" charset="-78"/>
                <a:cs typeface="Andalus" panose="02020603050405020304" pitchFamily="18" charset="-78"/>
              </a:rPr>
              <a:t>del Tribunale attingono tutti gli altri uffici giudiziari aventi sede nella circoscrizione del Tribunale e quindi sia la Corte d’Appello la quale tuttavia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800" dirty="0">
                <a:solidFill>
                  <a:schemeClr val="tx1">
                    <a:lumMod val="95000"/>
                    <a:lumOff val="5000"/>
                  </a:schemeClr>
                </a:solidFill>
                <a:latin typeface="Andalus" panose="02020603050405020304" pitchFamily="18" charset="-78"/>
                <a:cs typeface="Andalus" panose="02020603050405020304" pitchFamily="18" charset="-78"/>
              </a:rPr>
              <a:t> scegliere i propri consulenti negli Albi di tutti i Tribunali appartenenti al distretto. Nei Tribunali divisi in sezioni o aventi sedi distaccate, l’Albo e’ovviamente unico per tutte le sezioni e le sedi distaccate.</a:t>
            </a:r>
          </a:p>
        </p:txBody>
      </p:sp>
      <p:sp>
        <p:nvSpPr>
          <p:cNvPr id="717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7172" name="CasellaDiTesto 7"/>
          <p:cNvSpPr txBox="1">
            <a:spLocks noChangeArrowheads="1"/>
          </p:cNvSpPr>
          <p:nvPr/>
        </p:nvSpPr>
        <p:spPr bwMode="auto">
          <a:xfrm>
            <a:off x="900113" y="476250"/>
            <a:ext cx="73437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Albo dei consulenti tecnici</a:t>
            </a:r>
          </a:p>
        </p:txBody>
      </p:sp>
    </p:spTree>
    <p:extLst>
      <p:ext uri="{BB962C8B-B14F-4D97-AF65-F5344CB8AC3E}">
        <p14:creationId xmlns:p14="http://schemas.microsoft.com/office/powerpoint/2010/main" val="268022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507864" y="755987"/>
            <a:ext cx="80645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Riguardo alla formazione dello stesso, ogni decisione viene demandata a un apposito Comitato, formato da tre persone, le quali decidono a maggioranza, con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parita’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 voto. Tale Comitato viene presieduto dal Presidente del Tribunale ed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composto dal Procuratore della Repubblica e da un professionista , iscritto nell’Albo professionale, designato dal consiglio dell’ordine o dal collegio di categoria alla quale appartiene il richiedente l’iscrizione nell’Albo dei consulenti tecnici (Art.14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disp</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Att</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C.p.c.</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a:t>
            </a:r>
          </a:p>
        </p:txBody>
      </p:sp>
      <p:sp>
        <p:nvSpPr>
          <p:cNvPr id="8195" name="CasellaDiTesto 13"/>
          <p:cNvSpPr txBox="1">
            <a:spLocks noChangeArrowheads="1"/>
          </p:cNvSpPr>
          <p:nvPr/>
        </p:nvSpPr>
        <p:spPr bwMode="auto">
          <a:xfrm>
            <a:off x="900113" y="188640"/>
            <a:ext cx="73437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Formazione dell’Albo</a:t>
            </a:r>
          </a:p>
        </p:txBody>
      </p:sp>
      <p:sp>
        <p:nvSpPr>
          <p:cNvPr id="819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531210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539552" y="1412776"/>
            <a:ext cx="813613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 Consulenti devono essere particolarmente esperti in una determinata arte o professione e in generale idonei al compimento di atti che per la loro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difficolta’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tecnica il magistrato non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in grado di compiere. Le associazioni professionali sono state soppresse con il d.lgs. 23 novembre 1944 n.369, recante Soppressione delle organizzazioni sindacali fasciste e liquidazione dei rispettivi patrimoni. Le relative funzioni sono state devolute ai consigli degli ordini in virtu’ dell’Art. 1 del d.lgs. 23 novembre 1944, n.382.</a:t>
            </a:r>
            <a:r>
              <a:rPr lang="it-IT" altLang="it-IT" sz="2400" b="1" dirty="0" smtClean="0">
                <a:solidFill>
                  <a:srgbClr val="FF0000"/>
                </a:solidFill>
                <a:latin typeface="Andalus" panose="02020603050405020304" pitchFamily="18" charset="-78"/>
                <a:cs typeface="Andalus" panose="02020603050405020304" pitchFamily="18" charset="-78"/>
              </a:rPr>
              <a:t>	</a:t>
            </a:r>
          </a:p>
        </p:txBody>
      </p:sp>
      <p:sp>
        <p:nvSpPr>
          <p:cNvPr id="9219" name="CasellaDiTesto 7"/>
          <p:cNvSpPr txBox="1">
            <a:spLocks noChangeArrowheads="1"/>
          </p:cNvSpPr>
          <p:nvPr/>
        </p:nvSpPr>
        <p:spPr bwMode="auto">
          <a:xfrm>
            <a:off x="900113" y="549275"/>
            <a:ext cx="7343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Caratteristiche del Consulente</a:t>
            </a:r>
          </a:p>
        </p:txBody>
      </p:sp>
      <p:sp>
        <p:nvSpPr>
          <p:cNvPr id="9220"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296607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1043707" y="1133475"/>
            <a:ext cx="7056586" cy="3539430"/>
          </a:xfrm>
          <a:prstGeom prst="rect">
            <a:avLst/>
          </a:prstGeom>
          <a:noFill/>
          <a:ln w="9525">
            <a:noFill/>
            <a:miter lim="800000"/>
            <a:headEnd/>
            <a:tailEnd/>
          </a:ln>
        </p:spPr>
        <p:txBody>
          <a:bodyPr wrap="square">
            <a:spAutoFit/>
          </a:bodyPr>
          <a:lstStyle/>
          <a:p>
            <a:pPr algn="just">
              <a:defRPr/>
            </a:pPr>
            <a:r>
              <a:rPr lang="it-IT" sz="2800" dirty="0">
                <a:solidFill>
                  <a:schemeClr val="tx1">
                    <a:lumMod val="95000"/>
                    <a:lumOff val="5000"/>
                  </a:schemeClr>
                </a:solidFill>
                <a:latin typeface="Andalus" panose="02020603050405020304" pitchFamily="18" charset="-78"/>
                <a:cs typeface="Andalus" panose="02020603050405020304" pitchFamily="18" charset="-78"/>
              </a:rPr>
              <a:t>Come previsto da i suddetti articoli, il Comitato abbia natura di organo amministrativo e non giurisdizionale e pertanto avverso la sua deliberazione non e’ proponibile ricorso per cassazione. Nel caso in cui non sussista un Albo professionale, la designazione viene fatta dal collegio della categoria alla quale appartiene il richiedente, </a:t>
            </a:r>
          </a:p>
        </p:txBody>
      </p:sp>
      <p:sp>
        <p:nvSpPr>
          <p:cNvPr id="10243" name="CasellaDiTesto 7"/>
          <p:cNvSpPr txBox="1">
            <a:spLocks noChangeArrowheads="1"/>
          </p:cNvSpPr>
          <p:nvPr/>
        </p:nvSpPr>
        <p:spPr bwMode="auto">
          <a:xfrm>
            <a:off x="900113" y="549275"/>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Artt. 14 e 15 </a:t>
            </a:r>
            <a:r>
              <a:rPr lang="it-IT" altLang="it-IT" sz="3200" dirty="0" err="1">
                <a:solidFill>
                  <a:srgbClr val="002060"/>
                </a:solidFill>
                <a:latin typeface="Andalus" panose="02020603050405020304" pitchFamily="18" charset="-78"/>
                <a:cs typeface="Andalus" panose="02020603050405020304" pitchFamily="18" charset="-78"/>
              </a:rPr>
              <a:t>disp</a:t>
            </a:r>
            <a:r>
              <a:rPr lang="it-IT" altLang="it-IT" sz="3200" dirty="0">
                <a:solidFill>
                  <a:srgbClr val="002060"/>
                </a:solidFill>
                <a:latin typeface="Andalus" panose="02020603050405020304" pitchFamily="18" charset="-78"/>
                <a:cs typeface="Andalus" panose="02020603050405020304" pitchFamily="18" charset="-78"/>
              </a:rPr>
              <a:t>. </a:t>
            </a:r>
            <a:r>
              <a:rPr lang="it-IT" altLang="it-IT" sz="3200" dirty="0" err="1">
                <a:solidFill>
                  <a:srgbClr val="002060"/>
                </a:solidFill>
                <a:latin typeface="Andalus" panose="02020603050405020304" pitchFamily="18" charset="-78"/>
                <a:cs typeface="Andalus" panose="02020603050405020304" pitchFamily="18" charset="-78"/>
              </a:rPr>
              <a:t>Att</a:t>
            </a:r>
            <a:r>
              <a:rPr lang="it-IT" altLang="it-IT" sz="3200" dirty="0">
                <a:solidFill>
                  <a:srgbClr val="002060"/>
                </a:solidFill>
                <a:latin typeface="Andalus" panose="02020603050405020304" pitchFamily="18" charset="-78"/>
                <a:cs typeface="Andalus" panose="02020603050405020304" pitchFamily="18" charset="-78"/>
              </a:rPr>
              <a:t>. </a:t>
            </a:r>
            <a:r>
              <a:rPr lang="it-IT" altLang="it-IT" sz="3200" dirty="0" err="1">
                <a:solidFill>
                  <a:srgbClr val="002060"/>
                </a:solidFill>
                <a:latin typeface="Andalus" panose="02020603050405020304" pitchFamily="18" charset="-78"/>
                <a:cs typeface="Andalus" panose="02020603050405020304" pitchFamily="18" charset="-78"/>
              </a:rPr>
              <a:t>C.p.c.</a:t>
            </a:r>
            <a:endParaRPr lang="it-IT" altLang="it-IT" sz="3200" dirty="0">
              <a:solidFill>
                <a:srgbClr val="002060"/>
              </a:solidFill>
              <a:latin typeface="Andalus" panose="02020603050405020304" pitchFamily="18" charset="-78"/>
              <a:cs typeface="Andalus" panose="02020603050405020304" pitchFamily="18" charset="-78"/>
            </a:endParaRPr>
          </a:p>
        </p:txBody>
      </p:sp>
      <p:sp>
        <p:nvSpPr>
          <p:cNvPr id="1024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66753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611188" y="1340768"/>
            <a:ext cx="8064500" cy="3539430"/>
          </a:xfrm>
          <a:prstGeom prst="rect">
            <a:avLst/>
          </a:prstGeom>
          <a:noFill/>
          <a:ln w="9525">
            <a:noFill/>
            <a:miter lim="800000"/>
            <a:headEnd/>
            <a:tailEnd/>
          </a:ln>
        </p:spPr>
        <p:txBody>
          <a:bodyPr>
            <a:spAutoFit/>
          </a:bodyPr>
          <a:lstStyle/>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mentre </a:t>
            </a:r>
            <a:r>
              <a:rPr lang="it-IT" sz="2800" dirty="0">
                <a:solidFill>
                  <a:schemeClr val="tx1">
                    <a:lumMod val="95000"/>
                    <a:lumOff val="5000"/>
                  </a:schemeClr>
                </a:solidFill>
                <a:latin typeface="Andalus" panose="02020603050405020304" pitchFamily="18" charset="-78"/>
                <a:cs typeface="Andalus" panose="02020603050405020304" pitchFamily="18" charset="-78"/>
              </a:rPr>
              <a:t>se si tratta di domande di periti estimatori la designazione viene fatta dalla Camera di Commercio, industria, artigianato e agricoltura. A tal proposito l’Art. 14 </a:t>
            </a:r>
            <a:r>
              <a:rPr lang="it-IT" sz="2800" dirty="0" err="1">
                <a:solidFill>
                  <a:schemeClr val="tx1">
                    <a:lumMod val="95000"/>
                    <a:lumOff val="5000"/>
                  </a:schemeClr>
                </a:solidFill>
                <a:latin typeface="Andalus" panose="02020603050405020304" pitchFamily="18" charset="-78"/>
                <a:cs typeface="Andalus" panose="02020603050405020304" pitchFamily="18" charset="-78"/>
              </a:rPr>
              <a:t>disp</a:t>
            </a:r>
            <a:r>
              <a:rPr lang="it-IT" sz="2800" dirty="0">
                <a:solidFill>
                  <a:schemeClr val="tx1">
                    <a:lumMod val="95000"/>
                    <a:lumOff val="5000"/>
                  </a:schemeClr>
                </a:solidFill>
                <a:latin typeface="Andalus" panose="02020603050405020304" pitchFamily="18" charset="-78"/>
                <a:cs typeface="Andalus" panose="02020603050405020304" pitchFamily="18" charset="-78"/>
              </a:rPr>
              <a:t>. Att. </a:t>
            </a:r>
            <a:r>
              <a:rPr lang="it-IT" sz="2800" dirty="0" err="1">
                <a:solidFill>
                  <a:schemeClr val="tx1">
                    <a:lumMod val="95000"/>
                    <a:lumOff val="5000"/>
                  </a:schemeClr>
                </a:solidFill>
                <a:latin typeface="Andalus" panose="02020603050405020304" pitchFamily="18" charset="-78"/>
                <a:cs typeface="Andalus" panose="02020603050405020304" pitchFamily="18" charset="-78"/>
              </a:rPr>
              <a:t>C.p.c.</a:t>
            </a:r>
            <a:r>
              <a:rPr lang="it-IT" sz="2800" dirty="0">
                <a:solidFill>
                  <a:schemeClr val="tx1">
                    <a:lumMod val="95000"/>
                    <a:lumOff val="5000"/>
                  </a:schemeClr>
                </a:solidFill>
                <a:latin typeface="Andalus" panose="02020603050405020304" pitchFamily="18" charset="-78"/>
                <a:cs typeface="Andalus" panose="02020603050405020304" pitchFamily="18" charset="-78"/>
              </a:rPr>
              <a:t> da </a:t>
            </a:r>
            <a:r>
              <a:rPr lang="it-IT" sz="2800" dirty="0" err="1">
                <a:solidFill>
                  <a:schemeClr val="tx1">
                    <a:lumMod val="95000"/>
                    <a:lumOff val="5000"/>
                  </a:schemeClr>
                </a:solidFill>
                <a:latin typeface="Andalus" panose="02020603050405020304" pitchFamily="18" charset="-78"/>
                <a:cs typeface="Andalus" panose="02020603050405020304" pitchFamily="18" charset="-78"/>
              </a:rPr>
              <a:t>facolta’</a:t>
            </a:r>
            <a:r>
              <a:rPr lang="it-IT" sz="2800" dirty="0">
                <a:solidFill>
                  <a:schemeClr val="tx1">
                    <a:lumMod val="95000"/>
                    <a:lumOff val="5000"/>
                  </a:schemeClr>
                </a:solidFill>
                <a:latin typeface="Andalus" panose="02020603050405020304" pitchFamily="18" charset="-78"/>
                <a:cs typeface="Andalus" panose="02020603050405020304" pitchFamily="18" charset="-78"/>
              </a:rPr>
              <a:t> al consiglio dell’ordine professionale di designare a far parte del Comitato, qualora lo ritenga opportuno, un professionista iscritto nell’Albo di altro ordine o collegio.</a:t>
            </a:r>
          </a:p>
        </p:txBody>
      </p:sp>
      <p:sp>
        <p:nvSpPr>
          <p:cNvPr id="10243" name="CasellaDiTesto 7"/>
          <p:cNvSpPr txBox="1">
            <a:spLocks noChangeArrowheads="1"/>
          </p:cNvSpPr>
          <p:nvPr/>
        </p:nvSpPr>
        <p:spPr bwMode="auto">
          <a:xfrm>
            <a:off x="900113" y="549275"/>
            <a:ext cx="7343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Artt. 14 e 15 </a:t>
            </a:r>
            <a:r>
              <a:rPr lang="it-IT" altLang="it-IT" sz="3200" dirty="0" err="1">
                <a:solidFill>
                  <a:srgbClr val="002060"/>
                </a:solidFill>
                <a:latin typeface="Andalus" panose="02020603050405020304" pitchFamily="18" charset="-78"/>
                <a:cs typeface="Andalus" panose="02020603050405020304" pitchFamily="18" charset="-78"/>
              </a:rPr>
              <a:t>disp</a:t>
            </a:r>
            <a:r>
              <a:rPr lang="it-IT" altLang="it-IT" sz="3200" dirty="0">
                <a:solidFill>
                  <a:srgbClr val="002060"/>
                </a:solidFill>
                <a:latin typeface="Andalus" panose="02020603050405020304" pitchFamily="18" charset="-78"/>
                <a:cs typeface="Andalus" panose="02020603050405020304" pitchFamily="18" charset="-78"/>
              </a:rPr>
              <a:t>. </a:t>
            </a:r>
            <a:r>
              <a:rPr lang="it-IT" altLang="it-IT" sz="3200" dirty="0" err="1">
                <a:solidFill>
                  <a:srgbClr val="002060"/>
                </a:solidFill>
                <a:latin typeface="Andalus" panose="02020603050405020304" pitchFamily="18" charset="-78"/>
                <a:cs typeface="Andalus" panose="02020603050405020304" pitchFamily="18" charset="-78"/>
              </a:rPr>
              <a:t>Att</a:t>
            </a:r>
            <a:r>
              <a:rPr lang="it-IT" altLang="it-IT" sz="3200" dirty="0">
                <a:solidFill>
                  <a:srgbClr val="002060"/>
                </a:solidFill>
                <a:latin typeface="Andalus" panose="02020603050405020304" pitchFamily="18" charset="-78"/>
                <a:cs typeface="Andalus" panose="02020603050405020304" pitchFamily="18" charset="-78"/>
              </a:rPr>
              <a:t>. </a:t>
            </a:r>
            <a:r>
              <a:rPr lang="it-IT" altLang="it-IT" sz="3200" dirty="0" err="1">
                <a:solidFill>
                  <a:srgbClr val="002060"/>
                </a:solidFill>
                <a:latin typeface="Andalus" panose="02020603050405020304" pitchFamily="18" charset="-78"/>
                <a:cs typeface="Andalus" panose="02020603050405020304" pitchFamily="18" charset="-78"/>
              </a:rPr>
              <a:t>C.p.c.</a:t>
            </a:r>
            <a:endParaRPr lang="it-IT" altLang="it-IT" sz="3200" dirty="0">
              <a:solidFill>
                <a:srgbClr val="002060"/>
              </a:solidFill>
              <a:latin typeface="Andalus" panose="02020603050405020304" pitchFamily="18" charset="-78"/>
              <a:cs typeface="Andalus" panose="02020603050405020304" pitchFamily="18" charset="-78"/>
            </a:endParaRPr>
          </a:p>
        </p:txBody>
      </p:sp>
      <p:sp>
        <p:nvSpPr>
          <p:cNvPr id="1024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941540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827088" y="1196975"/>
            <a:ext cx="7777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p:txBody>
      </p:sp>
      <p:sp>
        <p:nvSpPr>
          <p:cNvPr id="11268" name="CasellaDiTesto 7"/>
          <p:cNvSpPr txBox="1">
            <a:spLocks noChangeArrowheads="1"/>
          </p:cNvSpPr>
          <p:nvPr/>
        </p:nvSpPr>
        <p:spPr bwMode="auto">
          <a:xfrm>
            <a:off x="539552" y="442863"/>
            <a:ext cx="8064698" cy="3539430"/>
          </a:xfrm>
          <a:prstGeom prst="rect">
            <a:avLst/>
          </a:prstGeom>
          <a:noFill/>
          <a:ln w="9525">
            <a:noFill/>
            <a:miter lim="800000"/>
            <a:headEnd/>
            <a:tailEnd/>
          </a:ln>
        </p:spPr>
        <p:txBody>
          <a:bodyPr wrap="square">
            <a:spAutoFit/>
          </a:bodyPr>
          <a:lstStyle/>
          <a:p>
            <a:pPr algn="ctr">
              <a:defRPr/>
            </a:pPr>
            <a:r>
              <a:rPr lang="it-IT" sz="3600" dirty="0">
                <a:solidFill>
                  <a:srgbClr val="002060"/>
                </a:solidFill>
                <a:latin typeface="Andalus" panose="02020603050405020304" pitchFamily="18" charset="-78"/>
                <a:cs typeface="Andalus" panose="02020603050405020304" pitchFamily="18" charset="-78"/>
              </a:rPr>
              <a:t>Regole circa la formazione degli Albi</a:t>
            </a:r>
          </a:p>
          <a:p>
            <a:pPr>
              <a:defRPr/>
            </a:pPr>
            <a:endParaRPr lang="it-IT" sz="2000" dirty="0" smtClean="0">
              <a:solidFill>
                <a:schemeClr val="tx1">
                  <a:lumMod val="95000"/>
                  <a:lumOff val="5000"/>
                </a:schemeClr>
              </a:solidFill>
              <a:latin typeface="Arial Black" pitchFamily="34" charset="0"/>
            </a:endParaRPr>
          </a:p>
          <a:p>
            <a:pPr>
              <a:defRPr/>
            </a:pP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2800" dirty="0">
                <a:solidFill>
                  <a:schemeClr val="tx1">
                    <a:lumMod val="95000"/>
                    <a:lumOff val="5000"/>
                  </a:schemeClr>
                </a:solidFill>
                <a:latin typeface="Andalus" panose="02020603050405020304" pitchFamily="18" charset="-78"/>
                <a:cs typeface="Andalus" panose="02020603050405020304" pitchFamily="18" charset="-78"/>
              </a:rPr>
              <a:t>codice di rito civile, nelle disposizioni di attuazione, ha fissato regole precise circa la formazione degli Albi dei Consulenti tecnici. Rimandandosi alla diretta lettura delle norme, la disciplina in esame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800" dirty="0">
                <a:solidFill>
                  <a:schemeClr val="tx1">
                    <a:lumMod val="95000"/>
                    <a:lumOff val="5000"/>
                  </a:schemeClr>
                </a:solidFill>
                <a:latin typeface="Andalus" panose="02020603050405020304" pitchFamily="18" charset="-78"/>
                <a:cs typeface="Andalus" panose="02020603050405020304" pitchFamily="18" charset="-78"/>
              </a:rPr>
              <a:t> essere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cosi’</a:t>
            </a:r>
            <a:r>
              <a:rPr lang="it-IT" sz="2800" dirty="0">
                <a:solidFill>
                  <a:schemeClr val="tx1">
                    <a:lumMod val="95000"/>
                    <a:lumOff val="5000"/>
                  </a:schemeClr>
                </a:solidFill>
                <a:latin typeface="Andalus" panose="02020603050405020304" pitchFamily="18" charset="-78"/>
                <a:cs typeface="Andalus" panose="02020603050405020304" pitchFamily="18" charset="-78"/>
              </a:rPr>
              <a:t> </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riassunta</a:t>
            </a:r>
            <a:r>
              <a:rPr lang="it-IT" sz="2800" dirty="0">
                <a:solidFill>
                  <a:schemeClr val="tx1">
                    <a:lumMod val="95000"/>
                    <a:lumOff val="5000"/>
                  </a:schemeClr>
                </a:solidFill>
                <a:latin typeface="Andalus" panose="02020603050405020304" pitchFamily="18" charset="-78"/>
                <a:cs typeface="Andalus" panose="02020603050405020304" pitchFamily="18" charset="-78"/>
              </a:rPr>
              <a:t>:</a:t>
            </a: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206813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827088" y="1196975"/>
            <a:ext cx="7777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p:txBody>
      </p:sp>
      <p:sp>
        <p:nvSpPr>
          <p:cNvPr id="11268" name="CasellaDiTesto 7"/>
          <p:cNvSpPr txBox="1">
            <a:spLocks noChangeArrowheads="1"/>
          </p:cNvSpPr>
          <p:nvPr/>
        </p:nvSpPr>
        <p:spPr bwMode="auto">
          <a:xfrm>
            <a:off x="827088" y="404664"/>
            <a:ext cx="7343775" cy="3724096"/>
          </a:xfrm>
          <a:prstGeom prst="rect">
            <a:avLst/>
          </a:prstGeom>
          <a:noFill/>
          <a:ln w="9525">
            <a:noFill/>
            <a:miter lim="800000"/>
            <a:headEnd/>
            <a:tailEnd/>
          </a:ln>
        </p:spPr>
        <p:txBody>
          <a:bodyPr>
            <a:spAutoFit/>
          </a:bodyPr>
          <a:lstStyle/>
          <a:p>
            <a:pPr algn="ctr">
              <a:defRPr/>
            </a:pPr>
            <a:r>
              <a:rPr lang="it-IT" sz="3600" dirty="0">
                <a:solidFill>
                  <a:srgbClr val="002060"/>
                </a:solidFill>
                <a:latin typeface="Andalus" panose="02020603050405020304" pitchFamily="18" charset="-78"/>
                <a:cs typeface="Andalus" panose="02020603050405020304" pitchFamily="18" charset="-78"/>
              </a:rPr>
              <a:t>Regole circa la formazione degli Albi</a:t>
            </a:r>
          </a:p>
          <a:p>
            <a:pPr>
              <a:defRPr/>
            </a:pPr>
            <a:endParaRPr lang="it-IT" sz="2000" dirty="0" smtClean="0">
              <a:solidFill>
                <a:schemeClr val="tx1">
                  <a:lumMod val="95000"/>
                  <a:lumOff val="5000"/>
                </a:schemeClr>
              </a:solidFill>
              <a:latin typeface="Arial Black" pitchFamily="34" charset="0"/>
            </a:endParaRPr>
          </a:p>
          <a:p>
            <a:pPr>
              <a:defRPr/>
            </a:pPr>
            <a:endParaRPr lang="it-IT" sz="2000" dirty="0" smtClean="0">
              <a:solidFill>
                <a:schemeClr val="tx1">
                  <a:lumMod val="95000"/>
                  <a:lumOff val="5000"/>
                </a:schemeClr>
              </a:solidFill>
              <a:latin typeface="Arial Black" pitchFamily="34" charset="0"/>
            </a:endParaRPr>
          </a:p>
          <a:p>
            <a:pPr>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1- </a:t>
            </a:r>
            <a:r>
              <a:rPr lang="it-IT" sz="2800" dirty="0">
                <a:solidFill>
                  <a:schemeClr val="tx1">
                    <a:lumMod val="95000"/>
                    <a:lumOff val="5000"/>
                  </a:schemeClr>
                </a:solidFill>
                <a:latin typeface="Andalus" panose="02020603050405020304" pitchFamily="18" charset="-78"/>
                <a:cs typeface="Andalus" panose="02020603050405020304" pitchFamily="18" charset="-78"/>
              </a:rPr>
              <a:t>presso il Tribunale devono essere istituiti Albi dei consulenti tecnici divisi per categorie e fra queste debbono comunque essere comprese quelle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medico-chirurgia</a:t>
            </a:r>
            <a:r>
              <a:rPr lang="it-IT" sz="2800" dirty="0">
                <a:solidFill>
                  <a:schemeClr val="tx1">
                    <a:lumMod val="95000"/>
                    <a:lumOff val="5000"/>
                  </a:schemeClr>
                </a:solidFill>
                <a:latin typeface="Andalus" panose="02020603050405020304" pitchFamily="18" charset="-78"/>
                <a:cs typeface="Andalus" panose="02020603050405020304" pitchFamily="18" charset="-78"/>
              </a:rPr>
              <a:t>, industriale, commerciale, agricola, bancaria, assicurativa;</a:t>
            </a:r>
          </a:p>
          <a:p>
            <a:pPr>
              <a:defRPr/>
            </a:pPr>
            <a:endParaRPr lang="it-IT" sz="2000" dirty="0" smtClean="0">
              <a:solidFill>
                <a:schemeClr val="tx1">
                  <a:lumMod val="95000"/>
                  <a:lumOff val="5000"/>
                </a:schemeClr>
              </a:solidFill>
              <a:latin typeface="Arial Black" pitchFamily="34" charset="0"/>
            </a:endParaRP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903595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55716" y="365760"/>
            <a:ext cx="7520940" cy="548640"/>
          </a:xfrm>
        </p:spPr>
        <p:txBody>
          <a:bodyPr/>
          <a:lstStyle/>
          <a:p>
            <a:r>
              <a:rPr lang="it-IT" dirty="0" smtClean="0">
                <a:solidFill>
                  <a:srgbClr val="002060"/>
                </a:solidFill>
                <a:latin typeface="Andalus" panose="02020603050405020304" pitchFamily="18" charset="-78"/>
                <a:cs typeface="Andalus" panose="02020603050405020304" pitchFamily="18" charset="-78"/>
              </a:rPr>
              <a:t>Comitato</a:t>
            </a:r>
            <a:endParaRPr lang="it-IT"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539552" y="1412776"/>
            <a:ext cx="7848872" cy="2246769"/>
          </a:xfrm>
          <a:prstGeom prst="rect">
            <a:avLst/>
          </a:prstGeom>
        </p:spPr>
        <p:txBody>
          <a:bodyPr wrap="square">
            <a:spAutoFit/>
          </a:bodyPr>
          <a:lstStyle/>
          <a:p>
            <a:pPr>
              <a:defRPr/>
            </a:pPr>
            <a:r>
              <a:rPr lang="it-IT" sz="2800" dirty="0">
                <a:solidFill>
                  <a:schemeClr val="tx1">
                    <a:lumMod val="95000"/>
                    <a:lumOff val="5000"/>
                  </a:schemeClr>
                </a:solidFill>
                <a:latin typeface="Andalus" panose="02020603050405020304" pitchFamily="18" charset="-78"/>
                <a:cs typeface="Andalus" panose="02020603050405020304" pitchFamily="18" charset="-78"/>
              </a:rPr>
              <a:t>2- l’Albo viene formato da un Comitato composto dal Presidente del Tribunale, dal Pubblico Ministero e da un professionista iscritto nell’Albo professionale designato dal consiglio dell’ordine o dal collegio della categoria cui appartiene il richiedente;</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113407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827088" y="1052513"/>
            <a:ext cx="7705725" cy="2985433"/>
          </a:xfrm>
          <a:prstGeom prst="rect">
            <a:avLst/>
          </a:prstGeom>
          <a:noFill/>
          <a:ln w="9525">
            <a:noFill/>
            <a:miter lim="800000"/>
            <a:headEnd/>
            <a:tailEnd/>
          </a:ln>
        </p:spPr>
        <p:txBody>
          <a:bodyPr>
            <a:spAutoFit/>
          </a:bodyPr>
          <a:lstStyle/>
          <a:p>
            <a:pPr>
              <a:defRPr/>
            </a:pPr>
            <a:endParaRPr lang="it-IT" sz="2000" b="1" dirty="0" smtClean="0">
              <a:solidFill>
                <a:schemeClr val="tx1">
                  <a:lumMod val="95000"/>
                  <a:lumOff val="5000"/>
                </a:schemeClr>
              </a:solidFill>
              <a:latin typeface="Arial Black" pitchFamily="34" charset="0"/>
            </a:endParaRPr>
          </a:p>
          <a:p>
            <a:pPr>
              <a:defRPr/>
            </a:pPr>
            <a:endParaRPr lang="it-IT" sz="2800" b="1" dirty="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Presso </a:t>
            </a:r>
            <a:r>
              <a:rPr lang="it-IT" sz="2800" dirty="0">
                <a:solidFill>
                  <a:schemeClr val="tx1">
                    <a:lumMod val="95000"/>
                    <a:lumOff val="5000"/>
                  </a:schemeClr>
                </a:solidFill>
                <a:latin typeface="Andalus" panose="02020603050405020304" pitchFamily="18" charset="-78"/>
                <a:cs typeface="Andalus" panose="02020603050405020304" pitchFamily="18" charset="-78"/>
              </a:rPr>
              <a:t>ogni Tribunale risulta istituito l’albo dei Consulenti tecnici, mentre nessun Albo e’ invece previsto presso la Corte di Appello. In genere, l’Albo viene tenuto dal Presidente del Tribunale, anche nel caso di Tribunale suddiviso in sezioni. </a:t>
            </a:r>
          </a:p>
        </p:txBody>
      </p:sp>
      <p:sp>
        <p:nvSpPr>
          <p:cNvPr id="717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7172" name="CasellaDiTesto 7"/>
          <p:cNvSpPr txBox="1">
            <a:spLocks noChangeArrowheads="1"/>
          </p:cNvSpPr>
          <p:nvPr/>
        </p:nvSpPr>
        <p:spPr bwMode="auto">
          <a:xfrm>
            <a:off x="900113" y="476250"/>
            <a:ext cx="73437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Albo dei consulenti tecnici</a:t>
            </a:r>
          </a:p>
        </p:txBody>
      </p:sp>
    </p:spTree>
    <p:extLst>
      <p:ext uri="{BB962C8B-B14F-4D97-AF65-F5344CB8AC3E}">
        <p14:creationId xmlns:p14="http://schemas.microsoft.com/office/powerpoint/2010/main" val="38300113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1116013" y="908050"/>
            <a:ext cx="7056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just" eaLnBrk="1" hangingPunct="1">
              <a:spcBef>
                <a:spcPct val="0"/>
              </a:spcBef>
              <a:buClrTx/>
              <a:buSzTx/>
              <a:buFontTx/>
              <a:buNone/>
            </a:pPr>
            <a:endParaRPr lang="it-IT" altLang="it-IT" sz="3200" b="1">
              <a:solidFill>
                <a:srgbClr val="FF0000"/>
              </a:solidFill>
              <a:latin typeface="Arial Black" pitchFamily="34" charset="0"/>
            </a:endParaRPr>
          </a:p>
        </p:txBody>
      </p:sp>
      <p:sp>
        <p:nvSpPr>
          <p:cNvPr id="12292" name="CasellaDiTesto 3"/>
          <p:cNvSpPr txBox="1">
            <a:spLocks noChangeArrowheads="1"/>
          </p:cNvSpPr>
          <p:nvPr/>
        </p:nvSpPr>
        <p:spPr bwMode="auto">
          <a:xfrm>
            <a:off x="584548" y="1128069"/>
            <a:ext cx="8064500" cy="3539430"/>
          </a:xfrm>
          <a:prstGeom prst="rect">
            <a:avLst/>
          </a:prstGeom>
          <a:noFill/>
          <a:ln w="9525">
            <a:noFill/>
            <a:miter lim="800000"/>
            <a:headEnd/>
            <a:tailEnd/>
          </a:ln>
        </p:spPr>
        <p:txBody>
          <a:bodyPr>
            <a:spAutoFit/>
          </a:bodyPr>
          <a:lstStyle/>
          <a:p>
            <a:pPr algn="just">
              <a:defRPr/>
            </a:pPr>
            <a:r>
              <a:rPr lang="it-IT" sz="2800" dirty="0">
                <a:solidFill>
                  <a:schemeClr val="tx1">
                    <a:lumMod val="95000"/>
                    <a:lumOff val="5000"/>
                  </a:schemeClr>
                </a:solidFill>
                <a:latin typeface="Andalus" panose="02020603050405020304" pitchFamily="18" charset="-78"/>
                <a:cs typeface="Andalus" panose="02020603050405020304" pitchFamily="18" charset="-78"/>
              </a:rPr>
              <a:t>3- a tale Albo possono essere iscritti solo coloro che sono forniti di speciale competenza e siano di specchiata condotta morale e iscritti nelle rispettive associazioni professionali; il medesimo Comitato provvede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altresi’</a:t>
            </a:r>
            <a:r>
              <a:rPr lang="it-IT" sz="2800" dirty="0">
                <a:solidFill>
                  <a:schemeClr val="tx1">
                    <a:lumMod val="95000"/>
                    <a:lumOff val="5000"/>
                  </a:schemeClr>
                </a:solidFill>
                <a:latin typeface="Andalus" panose="02020603050405020304" pitchFamily="18" charset="-78"/>
                <a:cs typeface="Andalus" panose="02020603050405020304" pitchFamily="18" charset="-78"/>
              </a:rPr>
              <a:t> alla periodica revisione (ogni quattro anni) tesa ad accertare che in capo agli iscritti permangono le caratteristiche soggettive che ne hanno permesso l’iscrizione</a:t>
            </a:r>
            <a:r>
              <a:rPr lang="it-IT" sz="2800" dirty="0" smtClean="0">
                <a:solidFill>
                  <a:schemeClr val="tx1">
                    <a:lumMod val="95000"/>
                    <a:lumOff val="5000"/>
                  </a:schemeClr>
                </a:solidFill>
                <a:latin typeface="Andalus" panose="02020603050405020304" pitchFamily="18" charset="-78"/>
                <a:cs typeface="Andalus" panose="02020603050405020304" pitchFamily="18" charset="-78"/>
              </a:rPr>
              <a:t>;</a:t>
            </a:r>
            <a:endParaRPr lang="it-IT" sz="2800" dirty="0">
              <a:solidFill>
                <a:schemeClr val="tx1">
                  <a:lumMod val="95000"/>
                  <a:lumOff val="5000"/>
                </a:schemeClr>
              </a:solidFill>
              <a:latin typeface="Andalus" panose="02020603050405020304" pitchFamily="18" charset="-78"/>
              <a:cs typeface="Andalus" panose="02020603050405020304" pitchFamily="18" charset="-78"/>
            </a:endParaRP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3" name="Rettangolo 2"/>
          <p:cNvSpPr/>
          <p:nvPr/>
        </p:nvSpPr>
        <p:spPr>
          <a:xfrm>
            <a:off x="3666056" y="287819"/>
            <a:ext cx="1901483" cy="646331"/>
          </a:xfrm>
          <a:prstGeom prst="rect">
            <a:avLst/>
          </a:prstGeom>
        </p:spPr>
        <p:txBody>
          <a:bodyPr wrap="none">
            <a:spAutoFit/>
          </a:bodyPr>
          <a:lstStyle/>
          <a:p>
            <a:r>
              <a:rPr lang="it-IT" sz="3600" dirty="0">
                <a:solidFill>
                  <a:srgbClr val="002060"/>
                </a:solidFill>
                <a:latin typeface="Andalus" panose="02020603050405020304" pitchFamily="18" charset="-78"/>
                <a:cs typeface="Andalus" panose="02020603050405020304" pitchFamily="18" charset="-78"/>
              </a:rPr>
              <a:t>Comitato</a:t>
            </a:r>
            <a:endParaRPr lang="it-IT" sz="3600" dirty="0"/>
          </a:p>
        </p:txBody>
      </p:sp>
    </p:spTree>
    <p:extLst>
      <p:ext uri="{BB962C8B-B14F-4D97-AF65-F5344CB8AC3E}">
        <p14:creationId xmlns:p14="http://schemas.microsoft.com/office/powerpoint/2010/main" val="2065316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1116013" y="908050"/>
            <a:ext cx="7056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just" eaLnBrk="1" hangingPunct="1">
              <a:spcBef>
                <a:spcPct val="0"/>
              </a:spcBef>
              <a:buClrTx/>
              <a:buSzTx/>
              <a:buFontTx/>
              <a:buNone/>
            </a:pPr>
            <a:endParaRPr lang="it-IT" altLang="it-IT" sz="3200" b="1">
              <a:solidFill>
                <a:srgbClr val="FF0000"/>
              </a:solidFill>
              <a:latin typeface="Arial Black" pitchFamily="34" charset="0"/>
            </a:endParaRPr>
          </a:p>
        </p:txBody>
      </p:sp>
      <p:sp>
        <p:nvSpPr>
          <p:cNvPr id="12292" name="CasellaDiTesto 3"/>
          <p:cNvSpPr txBox="1">
            <a:spLocks noChangeArrowheads="1"/>
          </p:cNvSpPr>
          <p:nvPr/>
        </p:nvSpPr>
        <p:spPr bwMode="auto">
          <a:xfrm>
            <a:off x="537727" y="-171400"/>
            <a:ext cx="8064500" cy="5016758"/>
          </a:xfrm>
          <a:prstGeom prst="rect">
            <a:avLst/>
          </a:prstGeom>
          <a:noFill/>
          <a:ln w="9525">
            <a:noFill/>
            <a:miter lim="800000"/>
            <a:headEnd/>
            <a:tailEnd/>
          </a:ln>
        </p:spPr>
        <p:txBody>
          <a:bodyPr>
            <a:spAutoFit/>
          </a:bodyPr>
          <a:lstStyle/>
          <a:p>
            <a:pPr algn="just">
              <a:defRPr/>
            </a:pPr>
            <a:endParaRPr lang="it-IT" sz="32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3200" dirty="0" smtClean="0">
                <a:solidFill>
                  <a:schemeClr val="tx1">
                    <a:lumMod val="95000"/>
                    <a:lumOff val="5000"/>
                  </a:schemeClr>
                </a:solidFill>
                <a:latin typeface="Andalus" panose="02020603050405020304" pitchFamily="18" charset="-78"/>
                <a:cs typeface="Andalus" panose="02020603050405020304" pitchFamily="18" charset="-78"/>
              </a:rPr>
              <a:t>4- </a:t>
            </a:r>
            <a:r>
              <a:rPr lang="it-IT" sz="3200" dirty="0">
                <a:solidFill>
                  <a:schemeClr val="tx1">
                    <a:lumMod val="95000"/>
                    <a:lumOff val="5000"/>
                  </a:schemeClr>
                </a:solidFill>
                <a:latin typeface="Andalus" panose="02020603050405020304" pitchFamily="18" charset="-78"/>
                <a:cs typeface="Andalus" panose="02020603050405020304" pitchFamily="18" charset="-78"/>
              </a:rPr>
              <a:t>Il Presidente del Tribunale vigila </a:t>
            </a:r>
            <a:r>
              <a:rPr lang="it-IT" sz="3200" dirty="0" err="1">
                <a:solidFill>
                  <a:schemeClr val="tx1">
                    <a:lumMod val="95000"/>
                    <a:lumOff val="5000"/>
                  </a:schemeClr>
                </a:solidFill>
                <a:latin typeface="Andalus" panose="02020603050405020304" pitchFamily="18" charset="-78"/>
                <a:cs typeface="Andalus" panose="02020603050405020304" pitchFamily="18" charset="-78"/>
              </a:rPr>
              <a:t>perche</a:t>
            </a:r>
            <a:r>
              <a:rPr lang="it-IT" sz="3200" dirty="0">
                <a:solidFill>
                  <a:schemeClr val="tx1">
                    <a:lumMod val="95000"/>
                    <a:lumOff val="5000"/>
                  </a:schemeClr>
                </a:solidFill>
                <a:latin typeface="Andalus" panose="02020603050405020304" pitchFamily="18" charset="-78"/>
                <a:cs typeface="Andalus" panose="02020603050405020304" pitchFamily="18" charset="-78"/>
              </a:rPr>
              <a:t>’ gli incarichi siano equamente distribuiti;</a:t>
            </a:r>
          </a:p>
          <a:p>
            <a:pPr algn="just">
              <a:defRPr/>
            </a:pPr>
            <a:r>
              <a:rPr lang="it-IT" sz="3200" dirty="0">
                <a:solidFill>
                  <a:schemeClr val="tx1">
                    <a:lumMod val="95000"/>
                    <a:lumOff val="5000"/>
                  </a:schemeClr>
                </a:solidFill>
                <a:latin typeface="Andalus" panose="02020603050405020304" pitchFamily="18" charset="-78"/>
                <a:cs typeface="Andalus" panose="02020603050405020304" pitchFamily="18" charset="-78"/>
              </a:rPr>
              <a:t>5- Il Comitato, e’ anche  organo disciplinare negli eventuali provvedimenti che possono essere promossi su istanza del Presidente del Tribunale, del Pubblico Ministero o dell’organo professionale della categoria cui appartiene il professionista il quale non abbia tenuto una specchiata condotta morale.</a:t>
            </a: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34903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p:txBody>
      </p:sp>
      <p:sp>
        <p:nvSpPr>
          <p:cNvPr id="13316" name="CasellaDiTesto 7"/>
          <p:cNvSpPr txBox="1">
            <a:spLocks noChangeArrowheads="1"/>
          </p:cNvSpPr>
          <p:nvPr/>
        </p:nvSpPr>
        <p:spPr bwMode="auto">
          <a:xfrm>
            <a:off x="539552" y="332656"/>
            <a:ext cx="806469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Funzione dell’Albo</a:t>
            </a:r>
          </a:p>
          <a:p>
            <a:pPr algn="ctr" eaLnBrk="1" hangingPunct="1">
              <a:defRPr/>
            </a:pPr>
            <a:endParaRPr lang="it-IT" altLang="it-IT" sz="2800" dirty="0" smtClean="0">
              <a:solidFill>
                <a:srgbClr val="002060"/>
              </a:solidFill>
              <a:latin typeface="Andalus" panose="02020603050405020304" pitchFamily="18" charset="-78"/>
              <a:cs typeface="Andalus" panose="02020603050405020304" pitchFamily="18" charset="-78"/>
            </a:endParaRPr>
          </a:p>
          <a:p>
            <a:pPr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La funzione dell’Albo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principalmente una funzione di garanzia e tutela del corretto svolgimento della funzione giurisdizionale.</a:t>
            </a:r>
          </a:p>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L’iscrizione all’Albo, quindi, secondo l’Autore deve essere unicamente concepita come un mezzo per assicurare alla giustizia l’ausilio dei professionisti meglio preparati.  </a:t>
            </a: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1535630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468313" y="520219"/>
            <a:ext cx="8135937" cy="4708981"/>
          </a:xfrm>
          <a:prstGeom prst="rect">
            <a:avLst/>
          </a:prstGeom>
          <a:noFill/>
          <a:ln w="9525">
            <a:noFill/>
            <a:miter lim="800000"/>
            <a:headEnd/>
            <a:tailEnd/>
          </a:ln>
        </p:spPr>
        <p:txBody>
          <a:bodyPr>
            <a:spAutoFit/>
          </a:bodyPr>
          <a:lstStyle/>
          <a:p>
            <a:pPr>
              <a:defRPr/>
            </a:pPr>
            <a:endParaRPr lang="it-IT" sz="2000" b="1"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Alla </a:t>
            </a:r>
            <a:r>
              <a:rPr lang="it-IT" sz="2800" dirty="0">
                <a:solidFill>
                  <a:schemeClr val="tx1">
                    <a:lumMod val="95000"/>
                    <a:lumOff val="5000"/>
                  </a:schemeClr>
                </a:solidFill>
                <a:latin typeface="Andalus" panose="02020603050405020304" pitchFamily="18" charset="-78"/>
                <a:cs typeface="Andalus" panose="02020603050405020304" pitchFamily="18" charset="-78"/>
              </a:rPr>
              <a:t>domanda di iscrizione da parte del professionista possono essere allegati i titoli e i documenti che l’aspirante ritenga di esibire per dimostrare la sua speciale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capacita’</a:t>
            </a:r>
            <a:r>
              <a:rPr lang="it-IT" sz="2800" dirty="0">
                <a:solidFill>
                  <a:schemeClr val="tx1">
                    <a:lumMod val="95000"/>
                    <a:lumOff val="5000"/>
                  </a:schemeClr>
                </a:solidFill>
                <a:latin typeface="Andalus" panose="02020603050405020304" pitchFamily="18" charset="-78"/>
                <a:cs typeface="Andalus" panose="02020603050405020304" pitchFamily="18" charset="-78"/>
              </a:rPr>
              <a:t> tecnica, in quanto ai fini dell’iscrizione non e’ sufficiente il possesso di una laurea in una determinata disciplina, ma occorre la dimostrazione di una specializzazione nella materia mediante apposito titolo di specializzazione o, in mancanza, mediante titoli specifici o professionali che dimostrino la speciale competenza.</a:t>
            </a:r>
          </a:p>
        </p:txBody>
      </p:sp>
      <p:sp>
        <p:nvSpPr>
          <p:cNvPr id="14339" name="CasellaDiTesto 7"/>
          <p:cNvSpPr txBox="1">
            <a:spLocks noChangeArrowheads="1"/>
          </p:cNvSpPr>
          <p:nvPr/>
        </p:nvSpPr>
        <p:spPr bwMode="auto">
          <a:xfrm>
            <a:off x="971550" y="188640"/>
            <a:ext cx="73453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Iscrizione del professionista</a:t>
            </a:r>
          </a:p>
        </p:txBody>
      </p:sp>
      <p:sp>
        <p:nvSpPr>
          <p:cNvPr id="14340"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143335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792187" y="764704"/>
            <a:ext cx="7704087" cy="4278094"/>
          </a:xfrm>
          <a:prstGeom prst="rect">
            <a:avLst/>
          </a:prstGeom>
          <a:noFill/>
          <a:ln w="9525">
            <a:noFill/>
            <a:miter lim="800000"/>
            <a:headEnd/>
            <a:tailEnd/>
          </a:ln>
        </p:spPr>
        <p:txBody>
          <a:bodyPr wrap="square">
            <a:spAutoFit/>
          </a:bodyPr>
          <a:lstStyle/>
          <a:p>
            <a:pPr>
              <a:defRPr/>
            </a:pPr>
            <a:endParaRPr lang="it-IT" sz="2000" b="1" dirty="0">
              <a:solidFill>
                <a:schemeClr val="tx1">
                  <a:lumMod val="95000"/>
                  <a:lumOff val="5000"/>
                </a:schemeClr>
              </a:solidFill>
              <a:latin typeface="Arial Black" pitchFamily="34" charset="0"/>
            </a:endParaRPr>
          </a:p>
          <a:p>
            <a:pPr algn="just">
              <a:defRPr/>
            </a:pPr>
            <a:r>
              <a:rPr lang="it-IT" sz="2800" dirty="0">
                <a:solidFill>
                  <a:schemeClr val="tx1">
                    <a:lumMod val="95000"/>
                    <a:lumOff val="5000"/>
                  </a:schemeClr>
                </a:solidFill>
                <a:latin typeface="Andalus" panose="02020603050405020304" pitchFamily="18" charset="-78"/>
                <a:cs typeface="Andalus" panose="02020603050405020304" pitchFamily="18" charset="-78"/>
              </a:rPr>
              <a:t>Presso le Camere di Commercio e’ stato istituito il ruolo dei periti e degli esperti. Tale elenco che venne istituito, ai sensi dell’Art. 32 r.d. 10 novembre 1934, in base al regolamento approvato dal Ministero dell’industria, del commercio e dell’artigianato, d’intesa con il Ministero di Grazia e Giustizia, non rappresenta un Albo tecnico, anche se vi si accede su domanda, corredata da titoli e documenti, </a:t>
            </a:r>
          </a:p>
        </p:txBody>
      </p:sp>
      <p:sp>
        <p:nvSpPr>
          <p:cNvPr id="15363" name="CasellaDiTesto 7"/>
          <p:cNvSpPr txBox="1">
            <a:spLocks noChangeArrowheads="1"/>
          </p:cNvSpPr>
          <p:nvPr/>
        </p:nvSpPr>
        <p:spPr bwMode="auto">
          <a:xfrm>
            <a:off x="971550" y="260648"/>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Camere di Commercio</a:t>
            </a:r>
          </a:p>
        </p:txBody>
      </p:sp>
      <p:sp>
        <p:nvSpPr>
          <p:cNvPr id="1536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187481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977199" y="1340768"/>
            <a:ext cx="6911999" cy="3539430"/>
          </a:xfrm>
          <a:prstGeom prst="rect">
            <a:avLst/>
          </a:prstGeom>
          <a:noFill/>
          <a:ln w="9525">
            <a:noFill/>
            <a:miter lim="800000"/>
            <a:headEnd/>
            <a:tailEnd/>
          </a:ln>
        </p:spPr>
        <p:txBody>
          <a:bodyPr wrap="square">
            <a:spAutoFit/>
          </a:bodyPr>
          <a:lstStyle/>
          <a:p>
            <a:pPr algn="just">
              <a:defRPr/>
            </a:pPr>
            <a:r>
              <a:rPr lang="it-IT" sz="3200" dirty="0" smtClean="0">
                <a:solidFill>
                  <a:schemeClr val="tx1">
                    <a:lumMod val="95000"/>
                    <a:lumOff val="5000"/>
                  </a:schemeClr>
                </a:solidFill>
                <a:latin typeface="Andalus" panose="02020603050405020304" pitchFamily="18" charset="-78"/>
                <a:cs typeface="Andalus" panose="02020603050405020304" pitchFamily="18" charset="-78"/>
              </a:rPr>
              <a:t>infatti </a:t>
            </a:r>
            <a:r>
              <a:rPr lang="it-IT" sz="3200" dirty="0">
                <a:solidFill>
                  <a:schemeClr val="tx1">
                    <a:lumMod val="95000"/>
                    <a:lumOff val="5000"/>
                  </a:schemeClr>
                </a:solidFill>
                <a:latin typeface="Andalus" panose="02020603050405020304" pitchFamily="18" charset="-78"/>
                <a:cs typeface="Andalus" panose="02020603050405020304" pitchFamily="18" charset="-78"/>
              </a:rPr>
              <a:t>ai sensi dell’Art. 2 del </a:t>
            </a:r>
            <a:r>
              <a:rPr lang="it-IT" sz="3200" dirty="0" err="1">
                <a:solidFill>
                  <a:schemeClr val="tx1">
                    <a:lumMod val="95000"/>
                    <a:lumOff val="5000"/>
                  </a:schemeClr>
                </a:solidFill>
                <a:latin typeface="Andalus" panose="02020603050405020304" pitchFamily="18" charset="-78"/>
                <a:cs typeface="Andalus" panose="02020603050405020304" pitchFamily="18" charset="-78"/>
              </a:rPr>
              <a:t>d.m.</a:t>
            </a:r>
            <a:r>
              <a:rPr lang="it-IT" sz="3200" dirty="0">
                <a:solidFill>
                  <a:schemeClr val="tx1">
                    <a:lumMod val="95000"/>
                    <a:lumOff val="5000"/>
                  </a:schemeClr>
                </a:solidFill>
                <a:latin typeface="Andalus" panose="02020603050405020304" pitchFamily="18" charset="-78"/>
                <a:cs typeface="Andalus" panose="02020603050405020304" pitchFamily="18" charset="-78"/>
              </a:rPr>
              <a:t> 10/12/79 i periti e gli esperti, iscritti nel ruolo, esplicano funzioni di carattere prevalentemente pratico, con esclusione di tutte quelle </a:t>
            </a:r>
            <a:r>
              <a:rPr lang="it-IT" sz="3200" dirty="0" err="1">
                <a:solidFill>
                  <a:schemeClr val="tx1">
                    <a:lumMod val="95000"/>
                    <a:lumOff val="5000"/>
                  </a:schemeClr>
                </a:solidFill>
                <a:latin typeface="Andalus" panose="02020603050405020304" pitchFamily="18" charset="-78"/>
                <a:cs typeface="Andalus" panose="02020603050405020304" pitchFamily="18" charset="-78"/>
              </a:rPr>
              <a:t>attivita’</a:t>
            </a:r>
            <a:r>
              <a:rPr lang="it-IT" sz="3200" dirty="0">
                <a:solidFill>
                  <a:schemeClr val="tx1">
                    <a:lumMod val="95000"/>
                    <a:lumOff val="5000"/>
                  </a:schemeClr>
                </a:solidFill>
                <a:latin typeface="Andalus" panose="02020603050405020304" pitchFamily="18" charset="-78"/>
                <a:cs typeface="Andalus" panose="02020603050405020304" pitchFamily="18" charset="-78"/>
              </a:rPr>
              <a:t> professionali per le quali sussistono Albi regolati da apposite disposizioni.</a:t>
            </a:r>
          </a:p>
        </p:txBody>
      </p:sp>
      <p:sp>
        <p:nvSpPr>
          <p:cNvPr id="15363" name="CasellaDiTesto 7"/>
          <p:cNvSpPr txBox="1">
            <a:spLocks noChangeArrowheads="1"/>
          </p:cNvSpPr>
          <p:nvPr/>
        </p:nvSpPr>
        <p:spPr bwMode="auto">
          <a:xfrm>
            <a:off x="971550" y="549275"/>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Camere di Commercio</a:t>
            </a:r>
          </a:p>
        </p:txBody>
      </p:sp>
      <p:sp>
        <p:nvSpPr>
          <p:cNvPr id="1536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80806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539750" y="549275"/>
            <a:ext cx="799306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0099"/>
                </a:solidFill>
                <a:latin typeface="Andalus" panose="02020603050405020304" pitchFamily="18" charset="-78"/>
                <a:cs typeface="Andalus" panose="02020603050405020304" pitchFamily="18" charset="-78"/>
              </a:rPr>
              <a:t>Domanda di iscrizione</a:t>
            </a:r>
          </a:p>
          <a:p>
            <a:pPr algn="ctr" eaLnBrk="1" hangingPunct="1">
              <a:defRPr/>
            </a:pPr>
            <a:endParaRPr lang="it-IT" altLang="it-IT" sz="2000" b="1" dirty="0" smtClean="0">
              <a:solidFill>
                <a:srgbClr val="FF0000"/>
              </a:solidFill>
              <a:latin typeface="Arial Black" pitchFamily="34" charset="0"/>
            </a:endParaRPr>
          </a:p>
          <a:p>
            <a:pPr algn="ctr" eaLnBrk="1" hangingPunct="1">
              <a:defRPr/>
            </a:pPr>
            <a:r>
              <a:rPr lang="it-IT" altLang="it-IT" sz="3200" b="1" dirty="0" smtClean="0">
                <a:solidFill>
                  <a:srgbClr val="FF0000"/>
                </a:solidFill>
                <a:latin typeface="Arial Black" pitchFamily="34" charset="0"/>
              </a:rPr>
              <a:t> </a:t>
            </a:r>
          </a:p>
        </p:txBody>
      </p:sp>
      <p:sp>
        <p:nvSpPr>
          <p:cNvPr id="1638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2" name="Rettangolo 1"/>
          <p:cNvSpPr/>
          <p:nvPr/>
        </p:nvSpPr>
        <p:spPr>
          <a:xfrm>
            <a:off x="660743" y="1628800"/>
            <a:ext cx="7993063"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Tutti coloro che desiderano iscriversi nell’albo dei Consulenti Tecnici d’Ufficio (ambito civile) e/o in quello dei Periti del Giudice (ambito penale) debbono fare specifica richiesta al Tribunale nella cui circoscrizione l’istante risiede (ai sensi dell’art. 15 co. 2 delle </a:t>
            </a:r>
            <a:r>
              <a:rPr lang="it-IT" sz="2800" dirty="0" err="1">
                <a:latin typeface="Andalus" panose="02020603050405020304" pitchFamily="18" charset="-78"/>
                <a:cs typeface="Andalus" panose="02020603050405020304" pitchFamily="18" charset="-78"/>
              </a:rPr>
              <a:t>disp</a:t>
            </a:r>
            <a:r>
              <a:rPr lang="it-IT" sz="2800" dirty="0">
                <a:latin typeface="Andalus" panose="02020603050405020304" pitchFamily="18" charset="-78"/>
                <a:cs typeface="Andalus" panose="02020603050405020304" pitchFamily="18" charset="-78"/>
              </a:rPr>
              <a:t>. </a:t>
            </a:r>
            <a:r>
              <a:rPr lang="it-IT" sz="2800" dirty="0" err="1">
                <a:latin typeface="Andalus" panose="02020603050405020304" pitchFamily="18" charset="-78"/>
                <a:cs typeface="Andalus" panose="02020603050405020304" pitchFamily="18" charset="-78"/>
              </a:rPr>
              <a:t>att</a:t>
            </a:r>
            <a:r>
              <a:rPr lang="it-IT" sz="2800" dirty="0">
                <a:latin typeface="Andalus" panose="02020603050405020304" pitchFamily="18" charset="-78"/>
                <a:cs typeface="Andalus" panose="02020603050405020304" pitchFamily="18" charset="-78"/>
              </a:rPr>
              <a:t>. Del </a:t>
            </a:r>
            <a:r>
              <a:rPr lang="it-IT" sz="2800" dirty="0" err="1">
                <a:latin typeface="Andalus" panose="02020603050405020304" pitchFamily="18" charset="-78"/>
                <a:cs typeface="Andalus" panose="02020603050405020304" pitchFamily="18" charset="-78"/>
              </a:rPr>
              <a:t>C.p.C.</a:t>
            </a:r>
            <a:r>
              <a:rPr lang="it-IT" sz="2800" dirty="0">
                <a:latin typeface="Andalus" panose="02020603050405020304" pitchFamily="18" charset="-78"/>
                <a:cs typeface="Andalus" panose="02020603050405020304" pitchFamily="18" charset="-78"/>
              </a:rPr>
              <a:t> nessuno può essere iscritto presso altro Tribunale).</a:t>
            </a:r>
          </a:p>
        </p:txBody>
      </p:sp>
    </p:spTree>
    <p:extLst>
      <p:ext uri="{BB962C8B-B14F-4D97-AF65-F5344CB8AC3E}">
        <p14:creationId xmlns:p14="http://schemas.microsoft.com/office/powerpoint/2010/main" val="635659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395536" y="260648"/>
            <a:ext cx="799306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0099"/>
                </a:solidFill>
                <a:latin typeface="Andalus" panose="02020603050405020304" pitchFamily="18" charset="-78"/>
                <a:cs typeface="Andalus" panose="02020603050405020304" pitchFamily="18" charset="-78"/>
              </a:rPr>
              <a:t>Domanda di iscrizione</a:t>
            </a:r>
          </a:p>
          <a:p>
            <a:pPr algn="ctr" eaLnBrk="1" hangingPunct="1">
              <a:defRPr/>
            </a:pPr>
            <a:endParaRPr lang="it-IT" altLang="it-IT" sz="2000" b="1" dirty="0" smtClean="0">
              <a:solidFill>
                <a:srgbClr val="FF0000"/>
              </a:solidFill>
              <a:latin typeface="Arial Black" pitchFamily="34" charset="0"/>
            </a:endParaRPr>
          </a:p>
          <a:p>
            <a:pPr algn="ctr" eaLnBrk="1" hangingPunct="1">
              <a:defRPr/>
            </a:pPr>
            <a:r>
              <a:rPr lang="it-IT" altLang="it-IT" sz="3200" b="1" dirty="0" smtClean="0">
                <a:solidFill>
                  <a:srgbClr val="FF0000"/>
                </a:solidFill>
                <a:latin typeface="Arial Black" pitchFamily="34" charset="0"/>
              </a:rPr>
              <a:t> </a:t>
            </a:r>
          </a:p>
        </p:txBody>
      </p:sp>
      <p:sp>
        <p:nvSpPr>
          <p:cNvPr id="1638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2" name="Rettangolo 1"/>
          <p:cNvSpPr/>
          <p:nvPr/>
        </p:nvSpPr>
        <p:spPr>
          <a:xfrm>
            <a:off x="764413" y="908720"/>
            <a:ext cx="7255307" cy="3970318"/>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Per iscriversi in entrambi gli albi, occorrono domande e documentazione separate.</a:t>
            </a:r>
          </a:p>
          <a:p>
            <a:pPr algn="just"/>
            <a:r>
              <a:rPr lang="it-IT" sz="2800" dirty="0">
                <a:latin typeface="Andalus" panose="02020603050405020304" pitchFamily="18" charset="-78"/>
                <a:cs typeface="Andalus" panose="02020603050405020304" pitchFamily="18" charset="-78"/>
              </a:rPr>
              <a:t>COME</a:t>
            </a:r>
          </a:p>
          <a:p>
            <a:pPr algn="just"/>
            <a:r>
              <a:rPr lang="it-IT" sz="2800" dirty="0" smtClean="0">
                <a:latin typeface="Andalus" panose="02020603050405020304" pitchFamily="18" charset="-78"/>
                <a:cs typeface="Andalus" panose="02020603050405020304" pitchFamily="18" charset="-78"/>
              </a:rPr>
              <a:t>1</a:t>
            </a:r>
            <a:r>
              <a:rPr lang="it-IT" sz="2800" dirty="0">
                <a:latin typeface="Andalus" panose="02020603050405020304" pitchFamily="18" charset="-78"/>
                <a:cs typeface="Andalus" panose="02020603050405020304" pitchFamily="18" charset="-78"/>
              </a:rPr>
              <a:t>) Istanza in bollo ( € 16,00) diretta al Sig. Presidente del Tribunale, </a:t>
            </a:r>
          </a:p>
          <a:p>
            <a:pPr algn="just"/>
            <a:r>
              <a:rPr lang="it-IT" sz="2800" dirty="0" smtClean="0">
                <a:latin typeface="Andalus" panose="02020603050405020304" pitchFamily="18" charset="-78"/>
                <a:cs typeface="Andalus" panose="02020603050405020304" pitchFamily="18" charset="-78"/>
              </a:rPr>
              <a:t>2</a:t>
            </a:r>
            <a:r>
              <a:rPr lang="it-IT" sz="2800" dirty="0">
                <a:latin typeface="Andalus" panose="02020603050405020304" pitchFamily="18" charset="-78"/>
                <a:cs typeface="Andalus" panose="02020603050405020304" pitchFamily="18" charset="-78"/>
              </a:rPr>
              <a:t>) Autocertificazione del titolo di studio posseduto, se laurea autocertificazione degli esami sostenuti e dei voti riportati o certificazione dell’Università;</a:t>
            </a:r>
          </a:p>
        </p:txBody>
      </p:sp>
    </p:spTree>
    <p:extLst>
      <p:ext uri="{BB962C8B-B14F-4D97-AF65-F5344CB8AC3E}">
        <p14:creationId xmlns:p14="http://schemas.microsoft.com/office/powerpoint/2010/main" val="26281805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75596" y="365760"/>
            <a:ext cx="7520940" cy="548640"/>
          </a:xfrm>
        </p:spPr>
        <p:txBody>
          <a:bodyPr>
            <a:normAutofit fontScale="90000"/>
          </a:bodyPr>
          <a:lstStyle/>
          <a:p>
            <a:r>
              <a:rPr lang="it-IT" sz="3600" dirty="0" smtClean="0">
                <a:solidFill>
                  <a:srgbClr val="002060"/>
                </a:solidFill>
                <a:latin typeface="Andalus" panose="02020603050405020304" pitchFamily="18" charset="-78"/>
                <a:cs typeface="Andalus" panose="02020603050405020304" pitchFamily="18" charset="-78"/>
              </a:rPr>
              <a:t>Domanda di iscrizione</a:t>
            </a:r>
            <a:endParaRPr lang="it-IT" sz="36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755576" y="1412776"/>
            <a:ext cx="7776864"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3) Per gli Esperti Camerali (interpreti, periti grafici, esperti vari, etc.) occorre esibire autocertificazione iscrizione alla Camera di Commercio con la qualifica rivestita o certificazione rilasciata dalla Camera di Commercio, mentre i Periti Assicurativi dovranno produrre autocertificazione di iscrizione al Ruolo Nazionale </a:t>
            </a:r>
            <a:r>
              <a:rPr lang="it-IT" sz="2800" dirty="0" smtClean="0">
                <a:latin typeface="Andalus" panose="02020603050405020304" pitchFamily="18" charset="-78"/>
                <a:cs typeface="Andalus" panose="02020603050405020304" pitchFamily="18" charset="-78"/>
              </a:rPr>
              <a:t>ISVAP/</a:t>
            </a:r>
            <a:r>
              <a:rPr lang="it-IT" sz="2800" dirty="0" err="1" smtClean="0">
                <a:latin typeface="Andalus" panose="02020603050405020304" pitchFamily="18" charset="-78"/>
                <a:cs typeface="Andalus" panose="02020603050405020304" pitchFamily="18" charset="-78"/>
              </a:rPr>
              <a:t>Consop</a:t>
            </a:r>
            <a:r>
              <a:rPr lang="it-IT" sz="2800" dirty="0">
                <a:latin typeface="Andalus" panose="02020603050405020304" pitchFamily="18" charset="-78"/>
                <a:cs typeface="Andalus" panose="02020603050405020304" pitchFamily="18" charset="-78"/>
              </a:rPr>
              <a:t>;</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048379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3588" y="432088"/>
            <a:ext cx="7520940" cy="548640"/>
          </a:xfrm>
        </p:spPr>
        <p:txBody>
          <a:bodyPr>
            <a:normAutofit fontScale="90000"/>
          </a:bodyPr>
          <a:lstStyle/>
          <a:p>
            <a:r>
              <a:rPr lang="it-IT" sz="3600" dirty="0" smtClean="0">
                <a:solidFill>
                  <a:srgbClr val="002060"/>
                </a:solidFill>
                <a:latin typeface="Andalus" panose="02020603050405020304" pitchFamily="18" charset="-78"/>
                <a:cs typeface="Andalus" panose="02020603050405020304" pitchFamily="18" charset="-78"/>
              </a:rPr>
              <a:t>Domanda di iscrizione</a:t>
            </a:r>
            <a:endParaRPr lang="it-IT" sz="36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539552" y="1174100"/>
            <a:ext cx="7992888" cy="3046988"/>
          </a:xfrm>
          <a:prstGeom prst="rect">
            <a:avLst/>
          </a:prstGeom>
        </p:spPr>
        <p:txBody>
          <a:bodyPr wrap="square">
            <a:spAutoFit/>
          </a:bodyPr>
          <a:lstStyle/>
          <a:p>
            <a:r>
              <a:rPr lang="it-IT" sz="2400" dirty="0">
                <a:latin typeface="Andalus" panose="02020603050405020304" pitchFamily="18" charset="-78"/>
                <a:cs typeface="Andalus" panose="02020603050405020304" pitchFamily="18" charset="-78"/>
              </a:rPr>
              <a:t>4) Autorizzazione dell’Amministrazione di appartenenza per gli aspiranti che siano pubblici dipendenti.</a:t>
            </a:r>
          </a:p>
          <a:p>
            <a:endParaRPr lang="it-IT" sz="2400" dirty="0" smtClean="0">
              <a:latin typeface="Andalus" panose="02020603050405020304" pitchFamily="18" charset="-78"/>
              <a:cs typeface="Andalus" panose="02020603050405020304" pitchFamily="18" charset="-78"/>
            </a:endParaRPr>
          </a:p>
          <a:p>
            <a:r>
              <a:rPr lang="it-IT" sz="2400" dirty="0" smtClean="0">
                <a:latin typeface="Andalus" panose="02020603050405020304" pitchFamily="18" charset="-78"/>
                <a:cs typeface="Andalus" panose="02020603050405020304" pitchFamily="18" charset="-78"/>
              </a:rPr>
              <a:t>5</a:t>
            </a:r>
            <a:r>
              <a:rPr lang="it-IT" sz="2400" dirty="0">
                <a:latin typeface="Andalus" panose="02020603050405020304" pitchFamily="18" charset="-78"/>
                <a:cs typeface="Andalus" panose="02020603050405020304" pitchFamily="18" charset="-78"/>
              </a:rPr>
              <a:t>) Parte dello stampato del versamento in C/C di Euro 168,00 recante la dicitura “Attestazione” da effettuarsi sul conto corrente postale n.8003 intestato a: Agenzia delle Entrate – Tasse concessioni governative con causale: Iscrizione Albo C.T.U. Tribunale Ordinario di Napoli.</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122911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71540" y="365760"/>
            <a:ext cx="7520940" cy="548640"/>
          </a:xfrm>
        </p:spPr>
        <p:txBody>
          <a:bodyPr>
            <a:normAutofit fontScale="90000"/>
          </a:bodyPr>
          <a:lstStyle/>
          <a:p>
            <a:r>
              <a:rPr lang="it-IT" sz="3600" dirty="0" smtClean="0">
                <a:solidFill>
                  <a:srgbClr val="002060"/>
                </a:solidFill>
                <a:latin typeface="Andalus" panose="02020603050405020304" pitchFamily="18" charset="-78"/>
                <a:cs typeface="Andalus" panose="02020603050405020304" pitchFamily="18" charset="-78"/>
              </a:rPr>
              <a:t>Albo dei consulenti tecnici</a:t>
            </a:r>
            <a:endParaRPr lang="it-IT" sz="36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539552" y="930200"/>
            <a:ext cx="7632848" cy="4154984"/>
          </a:xfrm>
          <a:prstGeom prst="rect">
            <a:avLst/>
          </a:prstGeom>
        </p:spPr>
        <p:txBody>
          <a:bodyPr wrap="square">
            <a:spAutoFit/>
          </a:bodyPr>
          <a:lstStyle/>
          <a:p>
            <a:pPr algn="just"/>
            <a:r>
              <a:rPr lang="it-IT" sz="2400" dirty="0">
                <a:latin typeface="Andalus" panose="02020603050405020304" pitchFamily="18" charset="-78"/>
                <a:cs typeface="Andalus" panose="02020603050405020304" pitchFamily="18" charset="-78"/>
              </a:rPr>
              <a:t>I consulenti tecnici di ufficio, per lo svolgimento degli incarichi, vengono scelti</a:t>
            </a:r>
          </a:p>
          <a:p>
            <a:pPr algn="just"/>
            <a:r>
              <a:rPr lang="it-IT" sz="2400" dirty="0">
                <a:latin typeface="Andalus" panose="02020603050405020304" pitchFamily="18" charset="-78"/>
                <a:cs typeface="Andalus" panose="02020603050405020304" pitchFamily="18" charset="-78"/>
              </a:rPr>
              <a:t>normalmente tra quelli iscritti negli appositi albi conservati presso ogni tribunale</a:t>
            </a:r>
          </a:p>
          <a:p>
            <a:pPr algn="just"/>
            <a:r>
              <a:rPr lang="it-IT" sz="2400" dirty="0">
                <a:latin typeface="Andalus" panose="02020603050405020304" pitchFamily="18" charset="-78"/>
                <a:cs typeface="Andalus" panose="02020603050405020304" pitchFamily="18" charset="-78"/>
              </a:rPr>
              <a:t>e rispondono a precise responsabilità. L’albo, regolamentato dalle disposizioni</a:t>
            </a:r>
          </a:p>
          <a:p>
            <a:pPr algn="just"/>
            <a:r>
              <a:rPr lang="it-IT" sz="2400" dirty="0">
                <a:latin typeface="Andalus" panose="02020603050405020304" pitchFamily="18" charset="-78"/>
                <a:cs typeface="Andalus" panose="02020603050405020304" pitchFamily="18" charset="-78"/>
              </a:rPr>
              <a:t>attuative del codice di procedura civile, è tenuto dal presidente del tribunale ed è</a:t>
            </a:r>
          </a:p>
          <a:p>
            <a:pPr algn="just"/>
            <a:r>
              <a:rPr lang="it-IT" sz="2400" dirty="0">
                <a:latin typeface="Andalus" panose="02020603050405020304" pitchFamily="18" charset="-78"/>
                <a:cs typeface="Andalus" panose="02020603050405020304" pitchFamily="18" charset="-78"/>
              </a:rPr>
              <a:t>costituito da un comitato presieduto dal medesimo e formato dal procuratore della</a:t>
            </a:r>
          </a:p>
          <a:p>
            <a:pPr algn="just"/>
            <a:r>
              <a:rPr lang="it-IT" sz="2400" dirty="0">
                <a:latin typeface="Andalus" panose="02020603050405020304" pitchFamily="18" charset="-78"/>
                <a:cs typeface="Andalus" panose="02020603050405020304" pitchFamily="18" charset="-78"/>
              </a:rPr>
              <a:t>Repubblica e da delegati degli ordini e collegi </a:t>
            </a:r>
            <a:r>
              <a:rPr lang="it-IT" sz="2400" dirty="0" smtClean="0">
                <a:latin typeface="Andalus" panose="02020603050405020304" pitchFamily="18" charset="-78"/>
                <a:cs typeface="Andalus" panose="02020603050405020304" pitchFamily="18" charset="-78"/>
              </a:rPr>
              <a:t>professionali</a:t>
            </a:r>
            <a:endParaRPr lang="it-IT" sz="2400" dirty="0">
              <a:latin typeface="Andalus" panose="02020603050405020304" pitchFamily="18" charset="-78"/>
              <a:cs typeface="Andalus" panose="02020603050405020304" pitchFamily="18" charset="-78"/>
            </a:endParaRP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55218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3588" y="365760"/>
            <a:ext cx="7520940" cy="548640"/>
          </a:xfrm>
        </p:spPr>
        <p:txBody>
          <a:bodyPr>
            <a:normAutofit fontScale="90000"/>
          </a:bodyPr>
          <a:lstStyle/>
          <a:p>
            <a:r>
              <a:rPr lang="it-IT" sz="3600" dirty="0" smtClean="0">
                <a:solidFill>
                  <a:srgbClr val="002060"/>
                </a:solidFill>
                <a:latin typeface="Andalus" panose="02020603050405020304" pitchFamily="18" charset="-78"/>
                <a:cs typeface="Andalus" panose="02020603050405020304" pitchFamily="18" charset="-78"/>
              </a:rPr>
              <a:t>Domanda di iscrizione</a:t>
            </a:r>
            <a:endParaRPr lang="it-IT" sz="36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539552" y="1196752"/>
            <a:ext cx="7848872" cy="3108543"/>
          </a:xfrm>
          <a:prstGeom prst="rect">
            <a:avLst/>
          </a:prstGeom>
        </p:spPr>
        <p:txBody>
          <a:bodyPr wrap="square">
            <a:spAutoFit/>
          </a:bodyPr>
          <a:lstStyle/>
          <a:p>
            <a:r>
              <a:rPr lang="it-IT" sz="2800" dirty="0">
                <a:latin typeface="Andalus" panose="02020603050405020304" pitchFamily="18" charset="-78"/>
                <a:cs typeface="Andalus" panose="02020603050405020304" pitchFamily="18" charset="-78"/>
              </a:rPr>
              <a:t>6) Fotocopia del documento di riconoscimento e della tessera di iscrizione all’Albo professionale di appartenenza o autocertificazione di iscrizione all’Albo professionale. L’Albo deve essere quello della Provincia di Napoli o della Regione Campania o il Nazionale se non esistono quelli della Provincia o della Regione.</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8507078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43548" y="365760"/>
            <a:ext cx="7520940" cy="548640"/>
          </a:xfrm>
        </p:spPr>
        <p:txBody>
          <a:bodyPr>
            <a:normAutofit fontScale="90000"/>
          </a:bodyPr>
          <a:lstStyle/>
          <a:p>
            <a:r>
              <a:rPr lang="it-IT" sz="4000" dirty="0" smtClean="0">
                <a:solidFill>
                  <a:srgbClr val="002060"/>
                </a:solidFill>
                <a:latin typeface="Andalus" panose="02020603050405020304" pitchFamily="18" charset="-78"/>
                <a:cs typeface="Andalus" panose="02020603050405020304" pitchFamily="18" charset="-78"/>
              </a:rPr>
              <a:t>Domanda di iscrizione</a:t>
            </a:r>
            <a:endParaRPr lang="it-IT" sz="40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899592" y="1484784"/>
            <a:ext cx="7344816" cy="2246769"/>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7) Eventuali certificati attestanti titoli </a:t>
            </a:r>
            <a:r>
              <a:rPr lang="it-IT" sz="2800" dirty="0" smtClean="0">
                <a:latin typeface="Andalus" panose="02020603050405020304" pitchFamily="18" charset="-78"/>
                <a:cs typeface="Andalus" panose="02020603050405020304" pitchFamily="18" charset="-78"/>
              </a:rPr>
              <a:t>di specializzazione </a:t>
            </a:r>
            <a:r>
              <a:rPr lang="it-IT" sz="2800" dirty="0">
                <a:latin typeface="Andalus" panose="02020603050405020304" pitchFamily="18" charset="-78"/>
                <a:cs typeface="Andalus" panose="02020603050405020304" pitchFamily="18" charset="-78"/>
              </a:rPr>
              <a:t>(varie branche mediche, revisore contabile, corsi di formazione per le leggi 626 e 494/94, ecc.) devono essere presentati in AUTOCERTIFICAZIONE.</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8241544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43548" y="188640"/>
            <a:ext cx="7520940" cy="548640"/>
          </a:xfrm>
        </p:spPr>
        <p:txBody>
          <a:bodyPr>
            <a:normAutofit fontScale="90000"/>
          </a:bodyPr>
          <a:lstStyle/>
          <a:p>
            <a:r>
              <a:rPr lang="it-IT" sz="4000" dirty="0" smtClean="0">
                <a:solidFill>
                  <a:srgbClr val="002060"/>
                </a:solidFill>
                <a:latin typeface="Andalus" panose="02020603050405020304" pitchFamily="18" charset="-78"/>
                <a:cs typeface="Andalus" panose="02020603050405020304" pitchFamily="18" charset="-78"/>
              </a:rPr>
              <a:t>Domanda di iscrizione</a:t>
            </a:r>
            <a:endParaRPr lang="it-IT" sz="40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395536" y="764704"/>
            <a:ext cx="8352928" cy="4401205"/>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N.B. DAL 12/03/2012 è obbligatorio indicare nella istanza di richiesta iscrizione Albo C.T.U. e Periti l’indirizzo di Posta Elettronica Certificata (P.E.C.) – Si ricorda che al fine della utilizzazione della PEC nell’ambito Processuale civile telematico, è necessario attivare la procedura di inserimento nell’apposita area del Ministero di Giustizia, raggiungendo direttamente il </a:t>
            </a:r>
            <a:r>
              <a:rPr lang="it-IT" sz="2800" dirty="0" err="1">
                <a:latin typeface="Andalus" panose="02020603050405020304" pitchFamily="18" charset="-78"/>
                <a:cs typeface="Andalus" panose="02020603050405020304" pitchFamily="18" charset="-78"/>
              </a:rPr>
              <a:t>sito</a:t>
            </a:r>
            <a:r>
              <a:rPr lang="it-IT" sz="2800" u="sng" dirty="0" err="1">
                <a:latin typeface="Andalus" panose="02020603050405020304" pitchFamily="18" charset="-78"/>
                <a:cs typeface="Andalus" panose="02020603050405020304" pitchFamily="18" charset="-78"/>
                <a:hlinkClick r:id="rId2"/>
              </a:rPr>
              <a:t>http</a:t>
            </a:r>
            <a:r>
              <a:rPr lang="it-IT" sz="2800" u="sng" dirty="0">
                <a:latin typeface="Andalus" panose="02020603050405020304" pitchFamily="18" charset="-78"/>
                <a:cs typeface="Andalus" panose="02020603050405020304" pitchFamily="18" charset="-78"/>
                <a:hlinkClick r:id="rId2"/>
              </a:rPr>
              <a:t>://pst.giustizia.it/</a:t>
            </a:r>
            <a:r>
              <a:rPr lang="it-IT" sz="2800" dirty="0">
                <a:latin typeface="Andalus" panose="02020603050405020304" pitchFamily="18" charset="-78"/>
                <a:cs typeface="Andalus" panose="02020603050405020304" pitchFamily="18" charset="-78"/>
              </a:rPr>
              <a:t>. Solo tale previo inserimento garantirà quindi la proficua utilizzazione della PEC e l’inserimento della stessa nei dati dell’Albo.</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9485724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35636" y="365760"/>
            <a:ext cx="7520940" cy="548640"/>
          </a:xfrm>
        </p:spPr>
        <p:txBody>
          <a:bodyPr/>
          <a:lstStyle/>
          <a:p>
            <a:r>
              <a:rPr lang="it-IT" dirty="0" smtClean="0">
                <a:solidFill>
                  <a:srgbClr val="002060"/>
                </a:solidFill>
                <a:latin typeface="Andalus" panose="02020603050405020304" pitchFamily="18" charset="-78"/>
                <a:cs typeface="Andalus" panose="02020603050405020304" pitchFamily="18" charset="-78"/>
              </a:rPr>
              <a:t>Domanda di iscrizione</a:t>
            </a:r>
            <a:endParaRPr lang="it-IT"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827584" y="1556792"/>
            <a:ext cx="7488832" cy="2677656"/>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L’istanza, dovrà essere presentata direttamente dall’interessato, munito di valido documento di riconoscimento (da cui sia desumibile la residenza anagrafica) o, in alternativa, da persona munita di delega che dovrà esibire copia del documento del delegante.</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8711287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019612" y="365760"/>
            <a:ext cx="7520940" cy="548640"/>
          </a:xfrm>
        </p:spPr>
        <p:txBody>
          <a:bodyPr/>
          <a:lstStyle/>
          <a:p>
            <a:r>
              <a:rPr lang="it-IT" dirty="0" smtClean="0">
                <a:solidFill>
                  <a:srgbClr val="002060"/>
                </a:solidFill>
                <a:latin typeface="Andalus" panose="02020603050405020304" pitchFamily="18" charset="-78"/>
                <a:cs typeface="Andalus" panose="02020603050405020304" pitchFamily="18" charset="-78"/>
              </a:rPr>
              <a:t>Domanda di iscrizione</a:t>
            </a:r>
            <a:endParaRPr lang="it-IT"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587856" y="1041698"/>
            <a:ext cx="7992888" cy="3539430"/>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1) Il Comitato si riunisce, ogni anno, nel mese di marzo e di settembre per la valutazione delle domande di iscrizione presentate rispettivamente dal 1° ottobre al 15 febbraio e dal 1° aprile al 30 luglio</a:t>
            </a:r>
          </a:p>
          <a:p>
            <a:pPr algn="just"/>
            <a:endParaRPr lang="it-IT" sz="2800" dirty="0" smtClean="0">
              <a:latin typeface="Andalus" panose="02020603050405020304" pitchFamily="18" charset="-78"/>
              <a:cs typeface="Andalus" panose="02020603050405020304" pitchFamily="18" charset="-78"/>
            </a:endParaRPr>
          </a:p>
          <a:p>
            <a:pPr algn="just"/>
            <a:r>
              <a:rPr lang="it-IT" sz="2800" dirty="0" smtClean="0">
                <a:latin typeface="Andalus" panose="02020603050405020304" pitchFamily="18" charset="-78"/>
                <a:cs typeface="Andalus" panose="02020603050405020304" pitchFamily="18" charset="-78"/>
              </a:rPr>
              <a:t>2</a:t>
            </a:r>
            <a:r>
              <a:rPr lang="it-IT" sz="2800" dirty="0">
                <a:latin typeface="Andalus" panose="02020603050405020304" pitchFamily="18" charset="-78"/>
                <a:cs typeface="Andalus" panose="02020603050405020304" pitchFamily="18" charset="-78"/>
              </a:rPr>
              <a:t>) Le domande di iscrizione si ricevono dal lunedì al venerdì dalle ore 09,00 alle ore 12,30 presso l’Ufficio Consulenti Tecnici e Periti;</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7549579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79652" y="365760"/>
            <a:ext cx="7520940" cy="548640"/>
          </a:xfrm>
        </p:spPr>
        <p:txBody>
          <a:bodyPr/>
          <a:lstStyle/>
          <a:p>
            <a:r>
              <a:rPr lang="it-IT" dirty="0" smtClean="0">
                <a:solidFill>
                  <a:srgbClr val="002060"/>
                </a:solidFill>
                <a:latin typeface="Andalus" panose="02020603050405020304" pitchFamily="18" charset="-78"/>
                <a:cs typeface="Andalus" panose="02020603050405020304" pitchFamily="18" charset="-78"/>
              </a:rPr>
              <a:t>Domanda di iscrizione</a:t>
            </a:r>
            <a:endParaRPr lang="it-IT"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755576" y="1124744"/>
            <a:ext cx="7632848" cy="3539430"/>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Per l’iscrizione all’Albo C.T.U. (CIVILE) e Periti (PENALE) si deve presentare doppia domanda corredata da tutta la documentazione su indicata; per l’iscrizione all’Albo dei Periti sono necessari titoli di specializzazione, e per i Dottori Commercialisti si deve essere in possesso del titolo di Revisore Contabile ed essere / o essere stato Sindaco di Società.</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0163214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719609" y="1098192"/>
            <a:ext cx="7849244" cy="3970318"/>
          </a:xfrm>
          <a:prstGeom prst="rect">
            <a:avLst/>
          </a:prstGeom>
          <a:noFill/>
          <a:ln w="9525">
            <a:noFill/>
            <a:miter lim="800000"/>
            <a:headEnd/>
            <a:tailEnd/>
          </a:ln>
        </p:spPr>
        <p:txBody>
          <a:bodyPr wrap="square">
            <a:spAutoFit/>
          </a:bodyPr>
          <a:lstStyle/>
          <a:p>
            <a:pPr>
              <a:defRPr/>
            </a:pP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Va </a:t>
            </a:r>
            <a:r>
              <a:rPr lang="it-IT" sz="2800" dirty="0">
                <a:solidFill>
                  <a:schemeClr val="tx1">
                    <a:lumMod val="95000"/>
                    <a:lumOff val="5000"/>
                  </a:schemeClr>
                </a:solidFill>
                <a:latin typeface="Andalus" panose="02020603050405020304" pitchFamily="18" charset="-78"/>
                <a:cs typeface="Andalus" panose="02020603050405020304" pitchFamily="18" charset="-78"/>
              </a:rPr>
              <a:t>inoltre ricordato come non possa essere nominato Consulente tecnico chi sia stato interdetto dai pubblici uffici, sia stato interdetto o sospeso da una professione o da un’arte, sia stato sottoposto a misure di pubblica sicurezza. Non possono inoltre essere iscritti nell’Albo dei Consulenti tecnici i minori </a:t>
            </a:r>
            <a:r>
              <a:rPr lang="it-IT" sz="2800" dirty="0" err="1">
                <a:solidFill>
                  <a:schemeClr val="tx1">
                    <a:lumMod val="95000"/>
                    <a:lumOff val="5000"/>
                  </a:schemeClr>
                </a:solidFill>
                <a:latin typeface="Andalus" panose="02020603050405020304" pitchFamily="18" charset="-78"/>
                <a:cs typeface="Andalus" panose="02020603050405020304" pitchFamily="18" charset="-78"/>
              </a:rPr>
              <a:t>d’eta’</a:t>
            </a:r>
            <a:r>
              <a:rPr lang="it-IT" sz="2800" dirty="0">
                <a:solidFill>
                  <a:schemeClr val="tx1">
                    <a:lumMod val="95000"/>
                    <a:lumOff val="5000"/>
                  </a:schemeClr>
                </a:solidFill>
                <a:latin typeface="Andalus" panose="02020603050405020304" pitchFamily="18" charset="-78"/>
                <a:cs typeface="Andalus" panose="02020603050405020304" pitchFamily="18" charset="-78"/>
              </a:rPr>
              <a:t>, anche se emancipati, gli inabilitati, e gli interdetti per </a:t>
            </a:r>
            <a:r>
              <a:rPr lang="it-IT" sz="2800" dirty="0" err="1">
                <a:solidFill>
                  <a:schemeClr val="tx1">
                    <a:lumMod val="95000"/>
                    <a:lumOff val="5000"/>
                  </a:schemeClr>
                </a:solidFill>
                <a:latin typeface="Andalus" panose="02020603050405020304" pitchFamily="18" charset="-78"/>
                <a:cs typeface="Andalus" panose="02020603050405020304" pitchFamily="18" charset="-78"/>
              </a:rPr>
              <a:t>infermita’</a:t>
            </a:r>
            <a:r>
              <a:rPr lang="it-IT" sz="2800" dirty="0">
                <a:solidFill>
                  <a:schemeClr val="tx1">
                    <a:lumMod val="95000"/>
                    <a:lumOff val="5000"/>
                  </a:schemeClr>
                </a:solidFill>
                <a:latin typeface="Andalus" panose="02020603050405020304" pitchFamily="18" charset="-78"/>
                <a:cs typeface="Andalus" panose="02020603050405020304" pitchFamily="18" charset="-78"/>
              </a:rPr>
              <a:t> di mente. </a:t>
            </a:r>
          </a:p>
        </p:txBody>
      </p:sp>
      <p:sp>
        <p:nvSpPr>
          <p:cNvPr id="17411"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err="1">
                <a:solidFill>
                  <a:srgbClr val="002060"/>
                </a:solidFill>
                <a:latin typeface="Andalus" panose="02020603050405020304" pitchFamily="18" charset="-78"/>
                <a:cs typeface="Andalus" panose="02020603050405020304" pitchFamily="18" charset="-78"/>
              </a:rPr>
              <a:t>Inammissibilita’</a:t>
            </a:r>
            <a:r>
              <a:rPr lang="it-IT" altLang="it-IT" sz="3600" dirty="0">
                <a:solidFill>
                  <a:srgbClr val="002060"/>
                </a:solidFill>
                <a:latin typeface="Andalus" panose="02020603050405020304" pitchFamily="18" charset="-78"/>
                <a:cs typeface="Andalus" panose="02020603050405020304" pitchFamily="18" charset="-78"/>
              </a:rPr>
              <a:t> della domanda</a:t>
            </a:r>
          </a:p>
        </p:txBody>
      </p:sp>
      <p:sp>
        <p:nvSpPr>
          <p:cNvPr id="1741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1012165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803270" y="836712"/>
            <a:ext cx="7489204" cy="3970318"/>
          </a:xfrm>
          <a:prstGeom prst="rect">
            <a:avLst/>
          </a:prstGeom>
          <a:noFill/>
          <a:ln w="9525">
            <a:noFill/>
            <a:miter lim="800000"/>
            <a:headEnd/>
            <a:tailEnd/>
          </a:ln>
        </p:spPr>
        <p:txBody>
          <a:bodyPr wrap="square">
            <a:spAutoFit/>
          </a:bodyPr>
          <a:lstStyle/>
          <a:p>
            <a:pPr>
              <a:defRPr/>
            </a:pP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E</a:t>
            </a:r>
            <a:r>
              <a:rPr lang="it-IT" sz="2800" dirty="0">
                <a:solidFill>
                  <a:schemeClr val="tx1">
                    <a:lumMod val="95000"/>
                    <a:lumOff val="5000"/>
                  </a:schemeClr>
                </a:solidFill>
                <a:latin typeface="Andalus" panose="02020603050405020304" pitchFamily="18" charset="-78"/>
                <a:cs typeface="Andalus" panose="02020603050405020304" pitchFamily="18" charset="-78"/>
              </a:rPr>
              <a:t>’ stato tuttavia evidenziato come, pur in presenza di una sostanziale apertura anche nei confronti di soggetti pregiudicati, resti compito di ogni singolo Comitato, la decisione. Al contrario,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potra’</a:t>
            </a:r>
            <a:r>
              <a:rPr lang="it-IT" sz="2800" dirty="0">
                <a:solidFill>
                  <a:schemeClr val="tx1">
                    <a:lumMod val="95000"/>
                    <a:lumOff val="5000"/>
                  </a:schemeClr>
                </a:solidFill>
                <a:latin typeface="Andalus" panose="02020603050405020304" pitchFamily="18" charset="-78"/>
                <a:cs typeface="Andalus" panose="02020603050405020304" pitchFamily="18" charset="-78"/>
              </a:rPr>
              <a:t> essere negata l’iscrizione a quei soggetti che pur essendo incensurati risulta che abbiano tenuto condotte socialmente riprovevoli o abbiano subito sanzioni disciplinari.</a:t>
            </a:r>
          </a:p>
        </p:txBody>
      </p:sp>
      <p:sp>
        <p:nvSpPr>
          <p:cNvPr id="17411"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err="1">
                <a:solidFill>
                  <a:srgbClr val="002060"/>
                </a:solidFill>
                <a:latin typeface="Andalus" panose="02020603050405020304" pitchFamily="18" charset="-78"/>
                <a:cs typeface="Andalus" panose="02020603050405020304" pitchFamily="18" charset="-78"/>
              </a:rPr>
              <a:t>Inammissibilita’</a:t>
            </a:r>
            <a:r>
              <a:rPr lang="it-IT" altLang="it-IT" sz="3600" dirty="0">
                <a:solidFill>
                  <a:srgbClr val="002060"/>
                </a:solidFill>
                <a:latin typeface="Andalus" panose="02020603050405020304" pitchFamily="18" charset="-78"/>
                <a:cs typeface="Andalus" panose="02020603050405020304" pitchFamily="18" charset="-78"/>
              </a:rPr>
              <a:t> della domanda</a:t>
            </a:r>
          </a:p>
        </p:txBody>
      </p:sp>
      <p:sp>
        <p:nvSpPr>
          <p:cNvPr id="1741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9190997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755576" y="1122581"/>
            <a:ext cx="7488634" cy="3108543"/>
          </a:xfrm>
          <a:prstGeom prst="rect">
            <a:avLst/>
          </a:prstGeom>
          <a:noFill/>
          <a:ln w="9525">
            <a:noFill/>
            <a:miter lim="800000"/>
            <a:headEnd/>
            <a:tailEnd/>
          </a:ln>
        </p:spPr>
        <p:txBody>
          <a:bodyPr wrap="square">
            <a:spAutoFit/>
          </a:bodyPr>
          <a:lstStyle/>
          <a:p>
            <a:pPr>
              <a:defRPr/>
            </a:pP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Gli </a:t>
            </a:r>
            <a:r>
              <a:rPr lang="it-IT" sz="2800" dirty="0">
                <a:solidFill>
                  <a:schemeClr val="tx1">
                    <a:lumMod val="95000"/>
                    <a:lumOff val="5000"/>
                  </a:schemeClr>
                </a:solidFill>
                <a:latin typeface="Andalus" panose="02020603050405020304" pitchFamily="18" charset="-78"/>
                <a:cs typeface="Andalus" panose="02020603050405020304" pitchFamily="18" charset="-78"/>
              </a:rPr>
              <a:t>stessi possono essere iscritti nell’Albo dei Consulenti tecnici se regolarmente iscritti negli Albi dell’ordine o dei Collegi professionali se in possesso di regolare autorizzazione da parte della P.A. di appartenenza. A tal proposito, anche se la legge nulla dice al riguardo, </a:t>
            </a:r>
          </a:p>
        </p:txBody>
      </p:sp>
      <p:sp>
        <p:nvSpPr>
          <p:cNvPr id="18435" name="CasellaDiTesto 7"/>
          <p:cNvSpPr txBox="1">
            <a:spLocks noChangeArrowheads="1"/>
          </p:cNvSpPr>
          <p:nvPr/>
        </p:nvSpPr>
        <p:spPr bwMode="auto">
          <a:xfrm>
            <a:off x="539750" y="476250"/>
            <a:ext cx="81359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Iscrizione per gli impiegati dello stato</a:t>
            </a:r>
          </a:p>
        </p:txBody>
      </p:sp>
      <p:sp>
        <p:nvSpPr>
          <p:cNvPr id="1843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0708836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827584" y="692696"/>
            <a:ext cx="7488831" cy="3847207"/>
          </a:xfrm>
          <a:prstGeom prst="rect">
            <a:avLst/>
          </a:prstGeom>
          <a:noFill/>
          <a:ln w="9525">
            <a:noFill/>
            <a:miter lim="800000"/>
            <a:headEnd/>
            <a:tailEnd/>
          </a:ln>
        </p:spPr>
        <p:txBody>
          <a:bodyPr wrap="square">
            <a:spAutoFit/>
          </a:bodyPr>
          <a:lstStyle/>
          <a:p>
            <a:pPr>
              <a:defRPr/>
            </a:pPr>
            <a:endParaRPr lang="it-IT" sz="2000" b="1" dirty="0" smtClean="0">
              <a:solidFill>
                <a:schemeClr val="tx1">
                  <a:lumMod val="95000"/>
                  <a:lumOff val="5000"/>
                </a:schemeClr>
              </a:solidFill>
              <a:latin typeface="Arial Black" pitchFamily="34" charset="0"/>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il </a:t>
            </a:r>
            <a:r>
              <a:rPr lang="it-IT" sz="2800" dirty="0">
                <a:solidFill>
                  <a:schemeClr val="tx1">
                    <a:lumMod val="95000"/>
                    <a:lumOff val="5000"/>
                  </a:schemeClr>
                </a:solidFill>
                <a:latin typeface="Andalus" panose="02020603050405020304" pitchFamily="18" charset="-78"/>
                <a:cs typeface="Andalus" panose="02020603050405020304" pitchFamily="18" charset="-78"/>
              </a:rPr>
              <a:t>Comitato, qualora non sussista una tale autorizzazione, dovrebbe non disporre l’iscrizione, mentre nel caso in cui l’impiegato dello Stato, non in possesso dell’autorizzazione, riesca ad ottenere l’iscrizione nell’Albo dei Consulenti ed accetti i relativi incarichi, si pone la questione di un eventuale procedimento disciplinare.</a:t>
            </a:r>
          </a:p>
        </p:txBody>
      </p:sp>
      <p:sp>
        <p:nvSpPr>
          <p:cNvPr id="18435" name="CasellaDiTesto 7"/>
          <p:cNvSpPr txBox="1">
            <a:spLocks noChangeArrowheads="1"/>
          </p:cNvSpPr>
          <p:nvPr/>
        </p:nvSpPr>
        <p:spPr bwMode="auto">
          <a:xfrm>
            <a:off x="539750" y="260648"/>
            <a:ext cx="81359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Iscrizione per gli impiegati dello stato</a:t>
            </a:r>
          </a:p>
        </p:txBody>
      </p:sp>
      <p:sp>
        <p:nvSpPr>
          <p:cNvPr id="1843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125527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27524" y="365760"/>
            <a:ext cx="7520940" cy="548640"/>
          </a:xfrm>
        </p:spPr>
        <p:txBody>
          <a:bodyPr>
            <a:normAutofit fontScale="90000"/>
          </a:bodyPr>
          <a:lstStyle/>
          <a:p>
            <a:r>
              <a:rPr lang="it-IT" sz="4000" dirty="0">
                <a:solidFill>
                  <a:srgbClr val="002060"/>
                </a:solidFill>
                <a:latin typeface="Andalus" panose="02020603050405020304" pitchFamily="18" charset="-78"/>
                <a:cs typeface="Andalus" panose="02020603050405020304" pitchFamily="18" charset="-78"/>
              </a:rPr>
              <a:t>Albo dei consulenti tecnici</a:t>
            </a:r>
            <a:endParaRPr lang="it-IT" sz="4000" dirty="0"/>
          </a:p>
        </p:txBody>
      </p:sp>
      <p:sp>
        <p:nvSpPr>
          <p:cNvPr id="4" name="Rettangolo 3"/>
          <p:cNvSpPr/>
          <p:nvPr/>
        </p:nvSpPr>
        <p:spPr>
          <a:xfrm>
            <a:off x="611560" y="1083508"/>
            <a:ext cx="7992888" cy="3785652"/>
          </a:xfrm>
          <a:prstGeom prst="rect">
            <a:avLst/>
          </a:prstGeom>
        </p:spPr>
        <p:txBody>
          <a:bodyPr wrap="square">
            <a:spAutoFit/>
          </a:bodyPr>
          <a:lstStyle/>
          <a:p>
            <a:pPr algn="just"/>
            <a:r>
              <a:rPr lang="it-IT" sz="2400" dirty="0">
                <a:latin typeface="Andalus" panose="02020603050405020304" pitchFamily="18" charset="-78"/>
                <a:cs typeface="Andalus" panose="02020603050405020304" pitchFamily="18" charset="-78"/>
              </a:rPr>
              <a:t>L’albo è suddiviso, per lo meno, nelle seguenti</a:t>
            </a:r>
          </a:p>
          <a:p>
            <a:pPr algn="just"/>
            <a:r>
              <a:rPr lang="it-IT" sz="2400" dirty="0">
                <a:latin typeface="Andalus" panose="02020603050405020304" pitchFamily="18" charset="-78"/>
                <a:cs typeface="Andalus" panose="02020603050405020304" pitchFamily="18" charset="-78"/>
              </a:rPr>
              <a:t>categorie ancorché possa contenere</a:t>
            </a:r>
          </a:p>
          <a:p>
            <a:pPr algn="just"/>
            <a:r>
              <a:rPr lang="it-IT" sz="2400" dirty="0">
                <a:latin typeface="Andalus" panose="02020603050405020304" pitchFamily="18" charset="-78"/>
                <a:cs typeface="Andalus" panose="02020603050405020304" pitchFamily="18" charset="-78"/>
              </a:rPr>
              <a:t>ulteriori sottocategorie corrispondenti</a:t>
            </a:r>
          </a:p>
          <a:p>
            <a:pPr algn="just"/>
            <a:r>
              <a:rPr lang="it-IT" sz="2400" dirty="0">
                <a:latin typeface="Andalus" panose="02020603050405020304" pitchFamily="18" charset="-78"/>
                <a:cs typeface="Andalus" panose="02020603050405020304" pitchFamily="18" charset="-78"/>
              </a:rPr>
              <a:t>a diverse specializzazioni:</a:t>
            </a:r>
          </a:p>
          <a:p>
            <a:pPr algn="just"/>
            <a:r>
              <a:rPr lang="it-IT" sz="2400" dirty="0">
                <a:latin typeface="Andalus" panose="02020603050405020304" pitchFamily="18" charset="-78"/>
                <a:cs typeface="Andalus" panose="02020603050405020304" pitchFamily="18" charset="-78"/>
              </a:rPr>
              <a:t>– medico/chirurgica;</a:t>
            </a:r>
          </a:p>
          <a:p>
            <a:pPr algn="just"/>
            <a:r>
              <a:rPr lang="it-IT" sz="2400" dirty="0">
                <a:latin typeface="Andalus" panose="02020603050405020304" pitchFamily="18" charset="-78"/>
                <a:cs typeface="Andalus" panose="02020603050405020304" pitchFamily="18" charset="-78"/>
              </a:rPr>
              <a:t>– industriale;</a:t>
            </a:r>
          </a:p>
          <a:p>
            <a:pPr algn="just"/>
            <a:r>
              <a:rPr lang="it-IT" sz="2400" dirty="0">
                <a:latin typeface="Andalus" panose="02020603050405020304" pitchFamily="18" charset="-78"/>
                <a:cs typeface="Andalus" panose="02020603050405020304" pitchFamily="18" charset="-78"/>
              </a:rPr>
              <a:t>– commerciale;</a:t>
            </a:r>
          </a:p>
          <a:p>
            <a:pPr algn="just"/>
            <a:r>
              <a:rPr lang="it-IT" sz="2400" dirty="0">
                <a:latin typeface="Andalus" panose="02020603050405020304" pitchFamily="18" charset="-78"/>
                <a:cs typeface="Andalus" panose="02020603050405020304" pitchFamily="18" charset="-78"/>
              </a:rPr>
              <a:t>– agricola;</a:t>
            </a:r>
          </a:p>
          <a:p>
            <a:pPr algn="just"/>
            <a:r>
              <a:rPr lang="it-IT" sz="2400" dirty="0">
                <a:latin typeface="Andalus" panose="02020603050405020304" pitchFamily="18" charset="-78"/>
                <a:cs typeface="Andalus" panose="02020603050405020304" pitchFamily="18" charset="-78"/>
              </a:rPr>
              <a:t>– bancaria;</a:t>
            </a:r>
          </a:p>
          <a:p>
            <a:pPr algn="just"/>
            <a:r>
              <a:rPr lang="it-IT" sz="2400" dirty="0">
                <a:latin typeface="Andalus" panose="02020603050405020304" pitchFamily="18" charset="-78"/>
                <a:cs typeface="Andalus" panose="02020603050405020304" pitchFamily="18" charset="-78"/>
              </a:rPr>
              <a:t>– assicurativa</a:t>
            </a:r>
            <a:r>
              <a:rPr lang="it-IT" sz="2400" dirty="0" smtClean="0">
                <a:latin typeface="Andalus" panose="02020603050405020304" pitchFamily="18" charset="-78"/>
                <a:cs typeface="Andalus" panose="02020603050405020304" pitchFamily="18" charset="-78"/>
              </a:rPr>
              <a:t>.</a:t>
            </a:r>
            <a:endParaRPr lang="it-IT" sz="2400" dirty="0">
              <a:latin typeface="Andalus" panose="02020603050405020304" pitchFamily="18" charset="-78"/>
              <a:cs typeface="Andalus" panose="02020603050405020304" pitchFamily="18" charset="-78"/>
            </a:endParaRP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5000700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611188" y="2230627"/>
            <a:ext cx="79930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b="1">
                <a:solidFill>
                  <a:srgbClr val="FF0000"/>
                </a:solidFill>
                <a:latin typeface="Arial Black" pitchFamily="34" charset="0"/>
              </a:rPr>
              <a:t> </a:t>
            </a: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19460" name="CasellaDiTesto 7"/>
          <p:cNvSpPr txBox="1">
            <a:spLocks noChangeArrowheads="1"/>
          </p:cNvSpPr>
          <p:nvPr/>
        </p:nvSpPr>
        <p:spPr bwMode="auto">
          <a:xfrm>
            <a:off x="467544" y="116632"/>
            <a:ext cx="763218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Informazioni sul richiedente</a:t>
            </a:r>
          </a:p>
          <a:p>
            <a:pPr algn="ctr" eaLnBrk="1" hangingPunct="1">
              <a:defRPr/>
            </a:pPr>
            <a:endParaRPr lang="it-IT" altLang="it-IT" sz="3600" dirty="0" smtClean="0">
              <a:solidFill>
                <a:srgbClr val="002060"/>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Successivamente alla presentazione della domanda di iscrizione, il Presidente del Tribunale richiede alle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autorita’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 polizia specifiche informazioni sulla condotta pubblica e privata dell’aspirante. Ottenute le stesse, il Presidente provvede a convocare il Comitato che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dovra’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decidere sull’iscrizione con provvedimento che viene preso in Camera di Consiglio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all’unanimita’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o a maggioranza.</a:t>
            </a: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91077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395536" y="1412875"/>
            <a:ext cx="828015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Ne silenzio della legge, si ritiene che esso, come tutti gli atti di iscrizione agli Albi, sia un atto amministrativo di accertamento costituzionale, in quanto atto ricondotto alla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volonta’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della legge, che ne stabilisce i requisiti. </a:t>
            </a:r>
            <a:endParaRPr lang="it-IT" altLang="it-IT" sz="2800" dirty="0" smtClean="0">
              <a:solidFill>
                <a:srgbClr val="FF0000"/>
              </a:solidFill>
              <a:latin typeface="Andalus" panose="02020603050405020304" pitchFamily="18" charset="-78"/>
              <a:cs typeface="Andalus" panose="02020603050405020304" pitchFamily="18" charset="-78"/>
            </a:endParaRPr>
          </a:p>
        </p:txBody>
      </p:sp>
      <p:sp>
        <p:nvSpPr>
          <p:cNvPr id="20483" name="CasellaDiTesto 7"/>
          <p:cNvSpPr txBox="1">
            <a:spLocks noChangeArrowheads="1"/>
          </p:cNvSpPr>
          <p:nvPr/>
        </p:nvSpPr>
        <p:spPr bwMode="auto">
          <a:xfrm>
            <a:off x="971550" y="549275"/>
            <a:ext cx="73453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Forma e natura del provvedimento di iscrizione</a:t>
            </a:r>
          </a:p>
        </p:txBody>
      </p:sp>
      <p:sp>
        <p:nvSpPr>
          <p:cNvPr id="2048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112045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611063" y="1412875"/>
            <a:ext cx="7921377"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Lo stesso inoltre, come tutti gli atti di iscrizione agli Albi,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revocabile e suscettibile di autoannullamento da parte della stessa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autorita’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che lo ha emanato, qualora, a seguito di riesame, appaia inficiato da vizi di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legittimita’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o non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piu’</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rispondente 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finalita’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pubbliche.</a:t>
            </a:r>
          </a:p>
          <a:p>
            <a:pPr algn="ctr" eaLnBrk="1" hangingPunct="1">
              <a:defRPr/>
            </a:pPr>
            <a:r>
              <a:rPr lang="it-IT" altLang="it-IT" sz="3200" b="1" dirty="0" smtClean="0">
                <a:solidFill>
                  <a:srgbClr val="FF0000"/>
                </a:solidFill>
                <a:latin typeface="Arial Black" pitchFamily="34" charset="0"/>
              </a:rPr>
              <a:t> </a:t>
            </a:r>
          </a:p>
        </p:txBody>
      </p:sp>
      <p:sp>
        <p:nvSpPr>
          <p:cNvPr id="20483" name="CasellaDiTesto 7"/>
          <p:cNvSpPr txBox="1">
            <a:spLocks noChangeArrowheads="1"/>
          </p:cNvSpPr>
          <p:nvPr/>
        </p:nvSpPr>
        <p:spPr bwMode="auto">
          <a:xfrm>
            <a:off x="971550" y="549275"/>
            <a:ext cx="73453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Forma e natura del provvedimento di iscrizione</a:t>
            </a:r>
          </a:p>
        </p:txBody>
      </p:sp>
      <p:sp>
        <p:nvSpPr>
          <p:cNvPr id="2048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8416603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539750" y="1916113"/>
            <a:ext cx="799306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2000" b="1">
                <a:solidFill>
                  <a:srgbClr val="FF0000"/>
                </a:solidFill>
                <a:latin typeface="Arial Black" pitchFamily="34" charset="0"/>
              </a:rPr>
              <a:t> </a:t>
            </a: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21508" name="CasellaDiTesto 7"/>
          <p:cNvSpPr txBox="1">
            <a:spLocks noChangeArrowheads="1"/>
          </p:cNvSpPr>
          <p:nvPr/>
        </p:nvSpPr>
        <p:spPr bwMode="auto">
          <a:xfrm>
            <a:off x="683568" y="692150"/>
            <a:ext cx="7632848"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Parere negativo del  Comitato</a:t>
            </a:r>
          </a:p>
          <a:p>
            <a:pPr algn="ctr" eaLnBrk="1" hangingPunct="1">
              <a:defRPr/>
            </a:pPr>
            <a:endParaRPr lang="it-IT" altLang="it-IT" sz="2800" dirty="0" smtClean="0">
              <a:solidFill>
                <a:srgbClr val="0000CC"/>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Qualora il Comitato si sia espresso negativamente per l’iscrizione, avverso tale provvedimento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essere proposto reclamo da parte del Consulente non ammesso entro 15 giorni dalla notificazione, al Comitato che sia costituito presso la Corte d’appello. </a:t>
            </a:r>
            <a:endParaRPr lang="it-IT" altLang="it-IT" sz="2800" dirty="0" smtClean="0">
              <a:solidFill>
                <a:srgbClr val="002060"/>
              </a:solidFill>
              <a:latin typeface="Andalus" panose="02020603050405020304" pitchFamily="18" charset="-78"/>
              <a:cs typeface="Andalus" panose="02020603050405020304" pitchFamily="18" charset="-78"/>
            </a:endParaRP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5118496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539750" y="1916113"/>
            <a:ext cx="799306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2000" b="1">
                <a:solidFill>
                  <a:srgbClr val="FF0000"/>
                </a:solidFill>
                <a:latin typeface="Arial Black" pitchFamily="34" charset="0"/>
              </a:rPr>
              <a:t> </a:t>
            </a: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21508" name="CasellaDiTesto 7"/>
          <p:cNvSpPr txBox="1">
            <a:spLocks noChangeArrowheads="1"/>
          </p:cNvSpPr>
          <p:nvPr/>
        </p:nvSpPr>
        <p:spPr bwMode="auto">
          <a:xfrm>
            <a:off x="755576" y="692150"/>
            <a:ext cx="7848872"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Parere negativo del  Comitato</a:t>
            </a:r>
          </a:p>
          <a:p>
            <a:pPr algn="ctr" eaLnBrk="1" hangingPunct="1">
              <a:defRPr/>
            </a:pPr>
            <a:endParaRPr lang="it-IT" altLang="it-IT" sz="2800" dirty="0" smtClean="0">
              <a:solidFill>
                <a:srgbClr val="0000CC"/>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Si ritiene che debba essere costituito anche un Comitato presso la Corte d’Appello, a cui partecipano dal primo Presidente della Corte d’Appello, che ne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Presidente, dal Procuratore generale della Repubblica e dal Presidente della sezione della Corte che funziona come Magistratura del lavoro.</a:t>
            </a:r>
          </a:p>
          <a:p>
            <a:pPr algn="ctr" eaLnBrk="1" hangingPunct="1">
              <a:defRPr/>
            </a:pPr>
            <a:endParaRPr lang="it-IT" altLang="it-IT" sz="3200" dirty="0" smtClean="0">
              <a:solidFill>
                <a:srgbClr val="002060"/>
              </a:solidFill>
              <a:latin typeface="Arial Black" pitchFamily="34" charset="0"/>
            </a:endParaRP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338663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539750" y="1412776"/>
            <a:ext cx="813593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rgbClr val="002060"/>
                </a:solidFill>
                <a:latin typeface="Andalus" panose="02020603050405020304" pitchFamily="18" charset="-78"/>
                <a:cs typeface="Andalus" panose="02020603050405020304" pitchFamily="18" charset="-78"/>
              </a:rPr>
              <a:t>L’Albo ha in genere carattere permanente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tuttavia ogni quattro anni il Comitato deve provvedere alla sua revisione per procedere all’eliminazione di quei consulenti per i quali sia venuto meno qualcuno dei requisiti, o sia sorto un impedimento ad esercitare l’ufficio. </a:t>
            </a:r>
            <a:endParaRPr lang="it-IT" altLang="it-IT" sz="2800" dirty="0" smtClean="0">
              <a:solidFill>
                <a:srgbClr val="FF0000"/>
              </a:solidFill>
              <a:latin typeface="Andalus" panose="02020603050405020304" pitchFamily="18" charset="-78"/>
              <a:cs typeface="Andalus" panose="02020603050405020304" pitchFamily="18" charset="-78"/>
            </a:endParaRPr>
          </a:p>
        </p:txBody>
      </p:sp>
      <p:sp>
        <p:nvSpPr>
          <p:cNvPr id="22531" name="CasellaDiTesto 7"/>
          <p:cNvSpPr txBox="1">
            <a:spLocks noChangeArrowheads="1"/>
          </p:cNvSpPr>
          <p:nvPr/>
        </p:nvSpPr>
        <p:spPr bwMode="auto">
          <a:xfrm>
            <a:off x="900113" y="476250"/>
            <a:ext cx="73453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Carattere dell’Albo</a:t>
            </a:r>
          </a:p>
        </p:txBody>
      </p:sp>
      <p:sp>
        <p:nvSpPr>
          <p:cNvPr id="2253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5371369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15756" y="365760"/>
            <a:ext cx="7520940" cy="548640"/>
          </a:xfrm>
        </p:spPr>
        <p:txBody>
          <a:bodyPr/>
          <a:lstStyle/>
          <a:p>
            <a:r>
              <a:rPr lang="it-IT" dirty="0" smtClean="0">
                <a:solidFill>
                  <a:srgbClr val="002060"/>
                </a:solidFill>
                <a:latin typeface="Andalus" panose="02020603050405020304" pitchFamily="18" charset="-78"/>
                <a:cs typeface="Andalus" panose="02020603050405020304" pitchFamily="18" charset="-78"/>
              </a:rPr>
              <a:t>Comitato</a:t>
            </a:r>
            <a:endParaRPr lang="it-IT"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827584" y="1268760"/>
            <a:ext cx="7416824" cy="3539430"/>
          </a:xfrm>
          <a:prstGeom prst="rect">
            <a:avLst/>
          </a:prstGeom>
        </p:spPr>
        <p:txBody>
          <a:bodyPr wrap="square">
            <a:spAutoFit/>
          </a:bodyPr>
          <a:lstStyle/>
          <a:p>
            <a:pPr algn="just">
              <a:defRPr/>
            </a:pP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Inoltre il Comitato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dovra’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provvedere alla cancellazione dall’Albo di tutti quei Consulenti che ne facciano istanza sia nel caso in cui essi intendano non esercitare la funzione di Consulente sia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perche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a seguito di trasferimento dovranno richiedere l’iscrizione all’Albo di diverso Tribunale.</a:t>
            </a:r>
          </a:p>
          <a:p>
            <a:pPr algn="ctr">
              <a:defRPr/>
            </a:pPr>
            <a:r>
              <a:rPr lang="it-IT" altLang="it-IT" sz="2800" b="1" dirty="0">
                <a:solidFill>
                  <a:srgbClr val="FF0000"/>
                </a:solidFill>
                <a:latin typeface="Arial Black" pitchFamily="34" charset="0"/>
              </a:rPr>
              <a:t> </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9302525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539750" y="879098"/>
            <a:ext cx="7992690" cy="4278094"/>
          </a:xfrm>
          <a:prstGeom prst="rect">
            <a:avLst/>
          </a:prstGeom>
          <a:noFill/>
          <a:ln w="9525">
            <a:noFill/>
            <a:miter lim="800000"/>
            <a:headEnd/>
            <a:tailEnd/>
          </a:ln>
        </p:spPr>
        <p:txBody>
          <a:bodyPr wrap="square">
            <a:spAutoFit/>
          </a:bodyPr>
          <a:lstStyle/>
          <a:p>
            <a:pPr>
              <a:defRPr/>
            </a:pPr>
            <a:endParaRPr 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400" dirty="0">
                <a:solidFill>
                  <a:schemeClr val="tx1">
                    <a:lumMod val="95000"/>
                    <a:lumOff val="5000"/>
                  </a:schemeClr>
                </a:solidFill>
                <a:latin typeface="Andalus" panose="02020603050405020304" pitchFamily="18" charset="-78"/>
                <a:cs typeface="Andalus" panose="02020603050405020304" pitchFamily="18" charset="-78"/>
              </a:rPr>
              <a:t>Le </a:t>
            </a:r>
            <a:r>
              <a:rPr lang="it-IT" sz="2400" dirty="0" err="1">
                <a:solidFill>
                  <a:schemeClr val="tx1">
                    <a:lumMod val="95000"/>
                    <a:lumOff val="5000"/>
                  </a:schemeClr>
                </a:solidFill>
                <a:latin typeface="Andalus" panose="02020603050405020304" pitchFamily="18" charset="-78"/>
                <a:cs typeface="Andalus" panose="02020603050405020304" pitchFamily="18" charset="-78"/>
              </a:rPr>
              <a:t>attivita’</a:t>
            </a:r>
            <a:r>
              <a:rPr lang="it-IT" sz="2400" dirty="0">
                <a:solidFill>
                  <a:schemeClr val="tx1">
                    <a:lumMod val="95000"/>
                    <a:lumOff val="5000"/>
                  </a:schemeClr>
                </a:solidFill>
                <a:latin typeface="Andalus" panose="02020603050405020304" pitchFamily="18" charset="-78"/>
                <a:cs typeface="Andalus" panose="02020603050405020304" pitchFamily="18" charset="-78"/>
              </a:rPr>
              <a:t> di gestione dell’Albo vengano attribuite e ripartite tra i due diversi organi richiamati in precedenza: Il Presidente del Tribunale ed il Comitato.</a:t>
            </a:r>
          </a:p>
          <a:p>
            <a:pPr algn="just">
              <a:defRPr/>
            </a:pPr>
            <a:r>
              <a:rPr lang="it-IT" sz="2400" dirty="0" err="1">
                <a:solidFill>
                  <a:schemeClr val="tx1">
                    <a:lumMod val="95000"/>
                    <a:lumOff val="5000"/>
                  </a:schemeClr>
                </a:solidFill>
                <a:latin typeface="Andalus" panose="02020603050405020304" pitchFamily="18" charset="-78"/>
                <a:cs typeface="Andalus" panose="02020603050405020304" pitchFamily="18" charset="-78"/>
              </a:rPr>
              <a:t>Piu’</a:t>
            </a:r>
            <a:r>
              <a:rPr lang="it-IT" sz="2400" dirty="0">
                <a:solidFill>
                  <a:schemeClr val="tx1">
                    <a:lumMod val="95000"/>
                    <a:lumOff val="5000"/>
                  </a:schemeClr>
                </a:solidFill>
                <a:latin typeface="Andalus" panose="02020603050405020304" pitchFamily="18" charset="-78"/>
                <a:cs typeface="Andalus" panose="02020603050405020304" pitchFamily="18" charset="-78"/>
              </a:rPr>
              <a:t> in particolare al Presidente del Tribunale la legge attribuisce:</a:t>
            </a:r>
          </a:p>
          <a:p>
            <a:pPr algn="just">
              <a:defRPr/>
            </a:pPr>
            <a:endParaRPr 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400" dirty="0" smtClean="0">
                <a:solidFill>
                  <a:schemeClr val="tx1">
                    <a:lumMod val="95000"/>
                    <a:lumOff val="5000"/>
                  </a:schemeClr>
                </a:solidFill>
                <a:latin typeface="Andalus" panose="02020603050405020304" pitchFamily="18" charset="-78"/>
                <a:cs typeface="Andalus" panose="02020603050405020304" pitchFamily="18" charset="-78"/>
              </a:rPr>
              <a:t>A- </a:t>
            </a:r>
            <a:r>
              <a:rPr lang="it-IT" sz="2400" dirty="0">
                <a:solidFill>
                  <a:schemeClr val="tx1">
                    <a:lumMod val="95000"/>
                    <a:lumOff val="5000"/>
                  </a:schemeClr>
                </a:solidFill>
                <a:latin typeface="Andalus" panose="02020603050405020304" pitchFamily="18" charset="-78"/>
                <a:cs typeface="Andalus" panose="02020603050405020304" pitchFamily="18" charset="-78"/>
              </a:rPr>
              <a:t>la tenuta dell’Albo;</a:t>
            </a:r>
          </a:p>
          <a:p>
            <a:pPr algn="just">
              <a:defRPr/>
            </a:pPr>
            <a:r>
              <a:rPr lang="it-IT" sz="2400" dirty="0">
                <a:solidFill>
                  <a:schemeClr val="tx1">
                    <a:lumMod val="95000"/>
                    <a:lumOff val="5000"/>
                  </a:schemeClr>
                </a:solidFill>
                <a:latin typeface="Andalus" panose="02020603050405020304" pitchFamily="18" charset="-78"/>
                <a:cs typeface="Andalus" panose="02020603050405020304" pitchFamily="18" charset="-78"/>
              </a:rPr>
              <a:t>B- l’avvio del procedimento disciplinare;</a:t>
            </a:r>
          </a:p>
          <a:p>
            <a:pPr algn="just">
              <a:defRPr/>
            </a:pPr>
            <a:r>
              <a:rPr lang="it-IT" sz="2400" dirty="0">
                <a:solidFill>
                  <a:schemeClr val="tx1">
                    <a:lumMod val="95000"/>
                    <a:lumOff val="5000"/>
                  </a:schemeClr>
                </a:solidFill>
                <a:latin typeface="Andalus" panose="02020603050405020304" pitchFamily="18" charset="-78"/>
                <a:cs typeface="Andalus" panose="02020603050405020304" pitchFamily="18" charset="-78"/>
              </a:rPr>
              <a:t>C- la vigilanza nella rotazione degli incarichi.</a:t>
            </a:r>
          </a:p>
          <a:p>
            <a:pPr algn="ctr">
              <a:defRPr/>
            </a:pPr>
            <a:r>
              <a:rPr lang="it-IT" sz="3200" b="1" dirty="0">
                <a:solidFill>
                  <a:srgbClr val="FF0000"/>
                </a:solidFill>
                <a:latin typeface="Arial Black" pitchFamily="34" charset="0"/>
              </a:rPr>
              <a:t> </a:t>
            </a:r>
          </a:p>
        </p:txBody>
      </p:sp>
      <p:sp>
        <p:nvSpPr>
          <p:cNvPr id="23555"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La gestione dell’Albo</a:t>
            </a:r>
          </a:p>
        </p:txBody>
      </p:sp>
      <p:sp>
        <p:nvSpPr>
          <p:cNvPr id="2355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6567020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395536" y="908720"/>
            <a:ext cx="8137277" cy="3970318"/>
          </a:xfrm>
          <a:prstGeom prst="rect">
            <a:avLst/>
          </a:prstGeom>
          <a:noFill/>
          <a:ln w="9525">
            <a:noFill/>
            <a:miter lim="800000"/>
            <a:headEnd/>
            <a:tailEnd/>
          </a:ln>
        </p:spPr>
        <p:txBody>
          <a:bodyPr wrap="square">
            <a:spAutoFit/>
          </a:bodyPr>
          <a:lstStyle/>
          <a:p>
            <a:pPr>
              <a:defRPr/>
            </a:pP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L’avvio </a:t>
            </a:r>
            <a:r>
              <a:rPr lang="it-IT" sz="2800" dirty="0">
                <a:solidFill>
                  <a:schemeClr val="tx1">
                    <a:lumMod val="95000"/>
                    <a:lumOff val="5000"/>
                  </a:schemeClr>
                </a:solidFill>
                <a:latin typeface="Andalus" panose="02020603050405020304" pitchFamily="18" charset="-78"/>
                <a:cs typeface="Andalus" panose="02020603050405020304" pitchFamily="18" charset="-78"/>
              </a:rPr>
              <a:t>del procedimento disciplinare </a:t>
            </a:r>
            <a:r>
              <a:rPr lang="it-IT" sz="28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800" dirty="0">
                <a:solidFill>
                  <a:schemeClr val="tx1">
                    <a:lumMod val="95000"/>
                    <a:lumOff val="5000"/>
                  </a:schemeClr>
                </a:solidFill>
                <a:latin typeface="Andalus" panose="02020603050405020304" pitchFamily="18" charset="-78"/>
                <a:cs typeface="Andalus" panose="02020603050405020304" pitchFamily="18" charset="-78"/>
              </a:rPr>
              <a:t> avvenire d’ufficio, ovvero su istanza. Con riferimento al venir meno dei requisiti previsti per l’iscrizione nell’Albo e’ necessario osservare come, nonostante la disposizione dell’Art. 18 delle norme di attuazione del </a:t>
            </a:r>
            <a:r>
              <a:rPr lang="it-IT" sz="2800" dirty="0" err="1">
                <a:solidFill>
                  <a:schemeClr val="tx1">
                    <a:lumMod val="95000"/>
                    <a:lumOff val="5000"/>
                  </a:schemeClr>
                </a:solidFill>
                <a:latin typeface="Andalus" panose="02020603050405020304" pitchFamily="18" charset="-78"/>
                <a:cs typeface="Andalus" panose="02020603050405020304" pitchFamily="18" charset="-78"/>
              </a:rPr>
              <a:t>c.p.c.</a:t>
            </a:r>
            <a:r>
              <a:rPr lang="it-IT" sz="2800" dirty="0">
                <a:solidFill>
                  <a:schemeClr val="tx1">
                    <a:lumMod val="95000"/>
                    <a:lumOff val="5000"/>
                  </a:schemeClr>
                </a:solidFill>
                <a:latin typeface="Andalus" panose="02020603050405020304" pitchFamily="18" charset="-78"/>
                <a:cs typeface="Andalus" panose="02020603050405020304" pitchFamily="18" charset="-78"/>
              </a:rPr>
              <a:t> imponga, di norma, che ogni quattro anni sia eseguita una nuova valutazione sulla competenza tecnica  dimostrata dal Consulente, </a:t>
            </a:r>
          </a:p>
        </p:txBody>
      </p:sp>
      <p:sp>
        <p:nvSpPr>
          <p:cNvPr id="24579"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Il procedimento disciplinare</a:t>
            </a:r>
          </a:p>
        </p:txBody>
      </p:sp>
      <p:sp>
        <p:nvSpPr>
          <p:cNvPr id="24580" name="CasellaDiTesto 6"/>
          <p:cNvSpPr txBox="1">
            <a:spLocks noChangeArrowheads="1"/>
          </p:cNvSpPr>
          <p:nvPr/>
        </p:nvSpPr>
        <p:spPr bwMode="auto">
          <a:xfrm>
            <a:off x="1404938" y="5805264"/>
            <a:ext cx="71278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endParaRPr lang="it-IT" altLang="it-IT" sz="1600" b="1" dirty="0" smtClean="0">
              <a:solidFill>
                <a:srgbClr val="002060"/>
              </a:solidFill>
              <a:latin typeface="Arial Black" pitchFamily="34" charset="0"/>
            </a:endParaRPr>
          </a:p>
          <a:p>
            <a:pPr eaLnBrk="1" hangingPunct="1">
              <a:spcBef>
                <a:spcPct val="0"/>
              </a:spcBef>
              <a:buClrTx/>
              <a:buSzTx/>
              <a:buFontTx/>
              <a:buNone/>
            </a:pP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7976029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323528" y="1125538"/>
            <a:ext cx="7993385" cy="3108543"/>
          </a:xfrm>
          <a:prstGeom prst="rect">
            <a:avLst/>
          </a:prstGeom>
          <a:noFill/>
          <a:ln w="9525">
            <a:noFill/>
            <a:miter lim="800000"/>
            <a:headEnd/>
            <a:tailEnd/>
          </a:ln>
        </p:spPr>
        <p:txBody>
          <a:bodyPr wrap="square">
            <a:spAutoFit/>
          </a:bodyPr>
          <a:lstStyle/>
          <a:p>
            <a:pPr>
              <a:defRPr/>
            </a:pPr>
            <a:endParaRPr 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800" dirty="0" smtClean="0">
                <a:solidFill>
                  <a:schemeClr val="tx1">
                    <a:lumMod val="95000"/>
                    <a:lumOff val="5000"/>
                  </a:schemeClr>
                </a:solidFill>
                <a:latin typeface="Andalus" panose="02020603050405020304" pitchFamily="18" charset="-78"/>
                <a:cs typeface="Andalus" panose="02020603050405020304" pitchFamily="18" charset="-78"/>
              </a:rPr>
              <a:t>per </a:t>
            </a:r>
            <a:r>
              <a:rPr lang="it-IT" sz="2800" dirty="0">
                <a:solidFill>
                  <a:schemeClr val="tx1">
                    <a:lumMod val="95000"/>
                    <a:lumOff val="5000"/>
                  </a:schemeClr>
                </a:solidFill>
                <a:latin typeface="Andalus" panose="02020603050405020304" pitchFamily="18" charset="-78"/>
                <a:cs typeface="Andalus" panose="02020603050405020304" pitchFamily="18" charset="-78"/>
              </a:rPr>
              <a:t>effettuarla sarebbe necessario che, in relazione ad ogni singolo incarico espletato dal Consulente, sussistessero dei sistemi di valutazione dell’operato che, al termine di ogni quadriennio, consentissero di operare un giudizio complessivo </a:t>
            </a:r>
            <a:r>
              <a:rPr lang="it-IT" sz="2800" dirty="0" err="1">
                <a:solidFill>
                  <a:schemeClr val="tx1">
                    <a:lumMod val="95000"/>
                    <a:lumOff val="5000"/>
                  </a:schemeClr>
                </a:solidFill>
                <a:latin typeface="Andalus" panose="02020603050405020304" pitchFamily="18" charset="-78"/>
                <a:cs typeface="Andalus" panose="02020603050405020304" pitchFamily="18" charset="-78"/>
              </a:rPr>
              <a:t>sull’idoneita’</a:t>
            </a:r>
            <a:r>
              <a:rPr lang="it-IT" sz="2800" dirty="0">
                <a:solidFill>
                  <a:schemeClr val="tx1">
                    <a:lumMod val="95000"/>
                    <a:lumOff val="5000"/>
                  </a:schemeClr>
                </a:solidFill>
                <a:latin typeface="Andalus" panose="02020603050405020304" pitchFamily="18" charset="-78"/>
                <a:cs typeface="Andalus" panose="02020603050405020304" pitchFamily="18" charset="-78"/>
              </a:rPr>
              <a:t> tecnica dimostrata.</a:t>
            </a:r>
          </a:p>
        </p:txBody>
      </p:sp>
      <p:sp>
        <p:nvSpPr>
          <p:cNvPr id="24579"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Il procedimento disciplinare</a:t>
            </a:r>
          </a:p>
        </p:txBody>
      </p:sp>
      <p:sp>
        <p:nvSpPr>
          <p:cNvPr id="24580" name="CasellaDiTesto 6"/>
          <p:cNvSpPr txBox="1">
            <a:spLocks noChangeArrowheads="1"/>
          </p:cNvSpPr>
          <p:nvPr/>
        </p:nvSpPr>
        <p:spPr bwMode="auto">
          <a:xfrm>
            <a:off x="1404938" y="5805264"/>
            <a:ext cx="71278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endParaRPr lang="it-IT" altLang="it-IT" sz="1600" b="1" dirty="0" smtClean="0">
              <a:solidFill>
                <a:srgbClr val="002060"/>
              </a:solidFill>
              <a:latin typeface="Arial Black" pitchFamily="34" charset="0"/>
            </a:endParaRPr>
          </a:p>
          <a:p>
            <a:pPr eaLnBrk="1" hangingPunct="1">
              <a:spcBef>
                <a:spcPct val="0"/>
              </a:spcBef>
              <a:buClrTx/>
              <a:buSzTx/>
              <a:buFontTx/>
              <a:buNone/>
            </a:pP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463788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a:solidFill>
                  <a:srgbClr val="002060"/>
                </a:solidFill>
                <a:latin typeface="Andalus" panose="02020603050405020304" pitchFamily="18" charset="-78"/>
                <a:cs typeface="Andalus" panose="02020603050405020304" pitchFamily="18" charset="-78"/>
              </a:rPr>
              <a:t>Albo dei consulenti tecnici</a:t>
            </a:r>
            <a:endParaRPr lang="it-IT" sz="3600" dirty="0"/>
          </a:p>
        </p:txBody>
      </p:sp>
      <p:sp>
        <p:nvSpPr>
          <p:cNvPr id="4" name="Rettangolo 3"/>
          <p:cNvSpPr/>
          <p:nvPr/>
        </p:nvSpPr>
        <p:spPr>
          <a:xfrm>
            <a:off x="827584" y="1412776"/>
            <a:ext cx="7704856" cy="3539430"/>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L’art. 14 </a:t>
            </a:r>
            <a:r>
              <a:rPr lang="it-IT" sz="2800" dirty="0" err="1">
                <a:latin typeface="Andalus" panose="02020603050405020304" pitchFamily="18" charset="-78"/>
                <a:cs typeface="Andalus" panose="02020603050405020304" pitchFamily="18" charset="-78"/>
              </a:rPr>
              <a:t>disp</a:t>
            </a:r>
            <a:r>
              <a:rPr lang="it-IT" sz="2800" dirty="0">
                <a:latin typeface="Andalus" panose="02020603050405020304" pitchFamily="18" charset="-78"/>
                <a:cs typeface="Andalus" panose="02020603050405020304" pitchFamily="18" charset="-78"/>
              </a:rPr>
              <a:t>. </a:t>
            </a:r>
            <a:r>
              <a:rPr lang="it-IT" sz="2800" dirty="0" err="1">
                <a:latin typeface="Andalus" panose="02020603050405020304" pitchFamily="18" charset="-78"/>
                <a:cs typeface="Andalus" panose="02020603050405020304" pitchFamily="18" charset="-78"/>
              </a:rPr>
              <a:t>att</a:t>
            </a:r>
            <a:r>
              <a:rPr lang="it-IT" sz="2800" dirty="0">
                <a:latin typeface="Andalus" panose="02020603050405020304" pitchFamily="18" charset="-78"/>
                <a:cs typeface="Andalus" panose="02020603050405020304" pitchFamily="18" charset="-78"/>
              </a:rPr>
              <a:t>. cod. </a:t>
            </a:r>
            <a:r>
              <a:rPr lang="it-IT" sz="2800" dirty="0" err="1">
                <a:latin typeface="Andalus" panose="02020603050405020304" pitchFamily="18" charset="-78"/>
                <a:cs typeface="Andalus" panose="02020603050405020304" pitchFamily="18" charset="-78"/>
              </a:rPr>
              <a:t>proc</a:t>
            </a:r>
            <a:r>
              <a:rPr lang="it-IT" sz="2800" dirty="0">
                <a:latin typeface="Andalus" panose="02020603050405020304" pitchFamily="18" charset="-78"/>
                <a:cs typeface="Andalus" panose="02020603050405020304" pitchFamily="18" charset="-78"/>
              </a:rPr>
              <a:t>. civ. </a:t>
            </a:r>
            <a:r>
              <a:rPr lang="it-IT" sz="2800" dirty="0" smtClean="0">
                <a:latin typeface="Andalus" panose="02020603050405020304" pitchFamily="18" charset="-78"/>
                <a:cs typeface="Andalus" panose="02020603050405020304" pitchFamily="18" charset="-78"/>
              </a:rPr>
              <a:t>statuisce che </a:t>
            </a:r>
            <a:r>
              <a:rPr lang="it-IT" sz="2800" dirty="0">
                <a:latin typeface="Andalus" panose="02020603050405020304" pitchFamily="18" charset="-78"/>
                <a:cs typeface="Andalus" panose="02020603050405020304" pitchFamily="18" charset="-78"/>
              </a:rPr>
              <a:t>l’albo è tenuto dal </a:t>
            </a:r>
            <a:r>
              <a:rPr lang="it-IT" sz="2800" dirty="0" smtClean="0">
                <a:latin typeface="Andalus" panose="02020603050405020304" pitchFamily="18" charset="-78"/>
                <a:cs typeface="Andalus" panose="02020603050405020304" pitchFamily="18" charset="-78"/>
              </a:rPr>
              <a:t>presidente del </a:t>
            </a:r>
            <a:r>
              <a:rPr lang="it-IT" sz="2800" dirty="0">
                <a:latin typeface="Andalus" panose="02020603050405020304" pitchFamily="18" charset="-78"/>
                <a:cs typeface="Andalus" panose="02020603050405020304" pitchFamily="18" charset="-78"/>
              </a:rPr>
              <a:t>tribunale ed è istituito da un </a:t>
            </a:r>
            <a:r>
              <a:rPr lang="it-IT" sz="2800" dirty="0" smtClean="0">
                <a:latin typeface="Andalus" panose="02020603050405020304" pitchFamily="18" charset="-78"/>
                <a:cs typeface="Andalus" panose="02020603050405020304" pitchFamily="18" charset="-78"/>
              </a:rPr>
              <a:t>comitato presieduto </a:t>
            </a:r>
            <a:r>
              <a:rPr lang="it-IT" sz="2800" dirty="0">
                <a:latin typeface="Andalus" panose="02020603050405020304" pitchFamily="18" charset="-78"/>
                <a:cs typeface="Andalus" panose="02020603050405020304" pitchFamily="18" charset="-78"/>
              </a:rPr>
              <a:t>dal medesimo e formato</a:t>
            </a:r>
          </a:p>
          <a:p>
            <a:pPr algn="just"/>
            <a:r>
              <a:rPr lang="it-IT" sz="2800" dirty="0">
                <a:latin typeface="Andalus" panose="02020603050405020304" pitchFamily="18" charset="-78"/>
                <a:cs typeface="Andalus" panose="02020603050405020304" pitchFamily="18" charset="-78"/>
              </a:rPr>
              <a:t>dal procuratore della Repubblica </a:t>
            </a:r>
            <a:r>
              <a:rPr lang="it-IT" sz="2800" dirty="0" smtClean="0">
                <a:latin typeface="Andalus" panose="02020603050405020304" pitchFamily="18" charset="-78"/>
                <a:cs typeface="Andalus" panose="02020603050405020304" pitchFamily="18" charset="-78"/>
              </a:rPr>
              <a:t>e da </a:t>
            </a:r>
            <a:r>
              <a:rPr lang="it-IT" sz="2800" dirty="0">
                <a:latin typeface="Andalus" panose="02020603050405020304" pitchFamily="18" charset="-78"/>
                <a:cs typeface="Andalus" panose="02020603050405020304" pitchFamily="18" charset="-78"/>
              </a:rPr>
              <a:t>un professionista, iscritto </a:t>
            </a:r>
            <a:r>
              <a:rPr lang="it-IT" sz="2800" dirty="0" smtClean="0">
                <a:latin typeface="Andalus" panose="02020603050405020304" pitchFamily="18" charset="-78"/>
                <a:cs typeface="Andalus" panose="02020603050405020304" pitchFamily="18" charset="-78"/>
              </a:rPr>
              <a:t>nell’albo professionale </a:t>
            </a:r>
            <a:r>
              <a:rPr lang="it-IT" sz="2800" dirty="0">
                <a:latin typeface="Andalus" panose="02020603050405020304" pitchFamily="18" charset="-78"/>
                <a:cs typeface="Andalus" panose="02020603050405020304" pitchFamily="18" charset="-78"/>
              </a:rPr>
              <a:t>nominato dal </a:t>
            </a:r>
            <a:r>
              <a:rPr lang="it-IT" sz="2800" dirty="0" smtClean="0">
                <a:latin typeface="Andalus" panose="02020603050405020304" pitchFamily="18" charset="-78"/>
                <a:cs typeface="Andalus" panose="02020603050405020304" pitchFamily="18" charset="-78"/>
              </a:rPr>
              <a:t>consiglio dell’ordine </a:t>
            </a:r>
            <a:r>
              <a:rPr lang="it-IT" sz="2800" dirty="0">
                <a:latin typeface="Andalus" panose="02020603050405020304" pitchFamily="18" charset="-78"/>
                <a:cs typeface="Andalus" panose="02020603050405020304" pitchFamily="18" charset="-78"/>
              </a:rPr>
              <a:t>o dal collegio della </a:t>
            </a:r>
            <a:r>
              <a:rPr lang="it-IT" sz="2800" dirty="0" smtClean="0">
                <a:latin typeface="Andalus" panose="02020603050405020304" pitchFamily="18" charset="-78"/>
                <a:cs typeface="Andalus" panose="02020603050405020304" pitchFamily="18" charset="-78"/>
              </a:rPr>
              <a:t>categoria a </a:t>
            </a:r>
            <a:r>
              <a:rPr lang="it-IT" sz="2800" dirty="0">
                <a:latin typeface="Andalus" panose="02020603050405020304" pitchFamily="18" charset="-78"/>
                <a:cs typeface="Andalus" panose="02020603050405020304" pitchFamily="18" charset="-78"/>
              </a:rPr>
              <a:t>cui appartiene il richiedente </a:t>
            </a:r>
            <a:r>
              <a:rPr lang="it-IT" sz="2800" dirty="0" smtClean="0">
                <a:latin typeface="Andalus" panose="02020603050405020304" pitchFamily="18" charset="-78"/>
                <a:cs typeface="Andalus" panose="02020603050405020304" pitchFamily="18" charset="-78"/>
              </a:rPr>
              <a:t>l’iscrizione all’albo</a:t>
            </a:r>
            <a:r>
              <a:rPr lang="it-IT" sz="2800" dirty="0">
                <a:latin typeface="Andalus" panose="02020603050405020304" pitchFamily="18" charset="-78"/>
                <a:cs typeface="Andalus" panose="02020603050405020304" pitchFamily="18" charset="-78"/>
              </a:rPr>
              <a:t>.</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056253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539552" y="1484784"/>
            <a:ext cx="8064896"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In genere il Presidente del Tribunale non ha il potere di sindacare la scelta compiuta dal Giudice istruttore; tuttavia va sempre rispettata e tenuta presente la regola generale secondo cui gli incarichi devono essere equamente distribuiti tra i Consulenti iscritti all’Albo. </a:t>
            </a:r>
          </a:p>
        </p:txBody>
      </p:sp>
      <p:sp>
        <p:nvSpPr>
          <p:cNvPr id="25603" name="CasellaDiTesto 7"/>
          <p:cNvSpPr txBox="1">
            <a:spLocks noChangeArrowheads="1"/>
          </p:cNvSpPr>
          <p:nvPr/>
        </p:nvSpPr>
        <p:spPr bwMode="auto">
          <a:xfrm>
            <a:off x="971550" y="476250"/>
            <a:ext cx="73453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Vigilanza sulla distribuzione degli incarichi</a:t>
            </a:r>
          </a:p>
        </p:txBody>
      </p:sp>
      <p:sp>
        <p:nvSpPr>
          <p:cNvPr id="2560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353574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019612" y="365760"/>
            <a:ext cx="7520940" cy="548640"/>
          </a:xfrm>
        </p:spPr>
        <p:txBody>
          <a:bodyPr/>
          <a:lstStyle/>
          <a:p>
            <a:r>
              <a:rPr lang="it-IT" dirty="0" smtClean="0">
                <a:solidFill>
                  <a:srgbClr val="002060"/>
                </a:solidFill>
                <a:latin typeface="Andalus" panose="02020603050405020304" pitchFamily="18" charset="-78"/>
                <a:cs typeface="Andalus" panose="02020603050405020304" pitchFamily="18" charset="-78"/>
              </a:rPr>
              <a:t>Distribuzione incarichi</a:t>
            </a:r>
            <a:endParaRPr lang="it-IT"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615186" y="1615440"/>
            <a:ext cx="7845246" cy="2677656"/>
          </a:xfrm>
          <a:prstGeom prst="rect">
            <a:avLst/>
          </a:prstGeom>
        </p:spPr>
        <p:txBody>
          <a:bodyPr wrap="square">
            <a:spAutoFit/>
          </a:bodyPr>
          <a:lstStyle/>
          <a:p>
            <a:pPr algn="just">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recenti modifiche al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c.p.c.</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hanno infatti previsto che ai Consulenti iscritti non possono essere conferiti incarichi in misura superiore al 10% di quelli affidati dall’ufficio e a tal fine il Presidente del Tribunale garantisce che sia assicurata l’adeguata trasparenza a mezzo di strumenti informatici.</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725259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827212" y="1686287"/>
            <a:ext cx="7489204"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E’ consentito al Giudice anche di nominare un Consulente tecnico iscritto nell’Albo di un altro Tribunale o non iscritto in alcun Albo, con l’unico limite che il Giudice istruttore deve sentire il Presidente e indicare i motivi della scelta. </a:t>
            </a:r>
          </a:p>
        </p:txBody>
      </p:sp>
      <p:sp>
        <p:nvSpPr>
          <p:cNvPr id="26627"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Casi particolari di nomina</a:t>
            </a:r>
          </a:p>
        </p:txBody>
      </p:sp>
      <p:sp>
        <p:nvSpPr>
          <p:cNvPr id="26628"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2648573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59572" y="365760"/>
            <a:ext cx="7520940" cy="548640"/>
          </a:xfrm>
        </p:spPr>
        <p:txBody>
          <a:bodyPr>
            <a:normAutofit fontScale="90000"/>
          </a:bodyPr>
          <a:lstStyle/>
          <a:p>
            <a:r>
              <a:rPr lang="it-IT" sz="3200" dirty="0" smtClean="0">
                <a:solidFill>
                  <a:srgbClr val="002060"/>
                </a:solidFill>
                <a:latin typeface="Andalus" panose="02020603050405020304" pitchFamily="18" charset="-78"/>
                <a:cs typeface="Andalus" panose="02020603050405020304" pitchFamily="18" charset="-78"/>
              </a:rPr>
              <a:t>CASI PARTICOLARI DI NOMINA</a:t>
            </a:r>
            <a:endParaRPr lang="it-IT" sz="32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467544" y="1268760"/>
            <a:ext cx="8063979" cy="3539430"/>
          </a:xfrm>
          <a:prstGeom prst="rect">
            <a:avLst/>
          </a:prstGeom>
        </p:spPr>
        <p:txBody>
          <a:bodyPr wrap="square">
            <a:spAutoFit/>
          </a:bodyPr>
          <a:lstStyle/>
          <a:p>
            <a:pPr algn="just">
              <a:defRPr/>
            </a:pP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Il che significa, secondo una dottrina che il Giudice istruttore non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vincolato al parere espresso dal Presidente del Tribunale, verso il quale ha solo l’obbligo di sentirlo; obbligo peraltro per la cui inosservanza non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stabilita la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nullita’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della consulenza,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cosi’</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come non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stabilita la </a:t>
            </a:r>
            <a:r>
              <a:rPr lang="it-IT" altLang="it-IT" sz="2800" dirty="0" err="1">
                <a:solidFill>
                  <a:schemeClr val="tx1">
                    <a:lumMod val="95000"/>
                    <a:lumOff val="5000"/>
                  </a:schemeClr>
                </a:solidFill>
                <a:latin typeface="Andalus" panose="02020603050405020304" pitchFamily="18" charset="-78"/>
                <a:cs typeface="Andalus" panose="02020603050405020304" pitchFamily="18" charset="-78"/>
              </a:rPr>
              <a:t>nullita’</a:t>
            </a:r>
            <a:r>
              <a:rPr lang="it-IT" altLang="it-IT" sz="2800" dirty="0">
                <a:solidFill>
                  <a:schemeClr val="tx1">
                    <a:lumMod val="95000"/>
                    <a:lumOff val="5000"/>
                  </a:schemeClr>
                </a:solidFill>
                <a:latin typeface="Andalus" panose="02020603050405020304" pitchFamily="18" charset="-78"/>
                <a:cs typeface="Andalus" panose="02020603050405020304" pitchFamily="18" charset="-78"/>
              </a:rPr>
              <a:t> per l’inosservanza dell’obbligo di indicare nel suo provvedimento i motivi della scelta.</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8459920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a:alphaModFix/>
          </a:blip>
          <a:srcRect/>
          <a:stretch>
            <a:fillRect/>
          </a:stretch>
        </p:blipFill>
        <p:spPr>
          <a:xfrm>
            <a:off x="338057" y="265318"/>
            <a:ext cx="8400600" cy="5400360"/>
          </a:xfrm>
          <a:prstGeom prst="rect">
            <a:avLst/>
          </a:prstGeom>
          <a:noFill/>
          <a:ln>
            <a:noFill/>
          </a:ln>
        </p:spPr>
      </p:pic>
      <p:pic>
        <p:nvPicPr>
          <p:cNvPr id="3" name="Picture 2"/>
          <p:cNvPicPr>
            <a:picLocks noChangeAspect="1"/>
          </p:cNvPicPr>
          <p:nvPr/>
        </p:nvPicPr>
        <p:blipFill>
          <a:blip r:embed="rId4">
            <a:lum/>
            <a:alphaModFix/>
          </a:blip>
          <a:srcRect/>
          <a:stretch>
            <a:fillRect/>
          </a:stretch>
        </p:blipFill>
        <p:spPr>
          <a:xfrm>
            <a:off x="1763640" y="620640"/>
            <a:ext cx="5344560" cy="4357800"/>
          </a:xfrm>
          <a:prstGeom prst="rect">
            <a:avLst/>
          </a:prstGeom>
          <a:noFill/>
          <a:ln>
            <a:noFill/>
          </a:ln>
        </p:spPr>
      </p:pic>
      <p:sp>
        <p:nvSpPr>
          <p:cNvPr id="4" name="Rettangolo 9"/>
          <p:cNvSpPr/>
          <p:nvPr/>
        </p:nvSpPr>
        <p:spPr>
          <a:xfrm>
            <a:off x="755639" y="1700639"/>
            <a:ext cx="7488360" cy="252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t" anchorCtr="0" compatLnSpc="0">
            <a:spAutoFit/>
          </a:bodyPr>
          <a:lstStyle/>
          <a:p>
            <a:pPr marL="0" marR="0" lvl="0" indent="0" algn="ctr" rtl="0" hangingPunct="1">
              <a:lnSpc>
                <a:spcPct val="100000"/>
              </a:lnSpc>
              <a:spcBef>
                <a:spcPts val="0"/>
              </a:spcBef>
              <a:spcAft>
                <a:spcPts val="0"/>
              </a:spcAft>
              <a:buNone/>
              <a:tabLst/>
              <a:defRPr sz="1800"/>
            </a:pPr>
            <a:r>
              <a:rPr lang="it-IT" sz="8000" b="1" i="0" u="none" strike="noStrike" kern="1200" spc="0">
                <a:ln>
                  <a:noFill/>
                </a:ln>
                <a:solidFill>
                  <a:srgbClr val="000000"/>
                </a:solidFill>
                <a:latin typeface="Calibri" pitchFamily="18"/>
                <a:ea typeface="Microsoft YaHei" pitchFamily="2"/>
                <a:cs typeface="Mangal" pitchFamily="2"/>
              </a:rPr>
              <a:t>Questo modulo</a:t>
            </a:r>
          </a:p>
          <a:p>
            <a:pPr marL="0" marR="0" lvl="0" indent="0" algn="ctr" rtl="0" hangingPunct="1">
              <a:lnSpc>
                <a:spcPct val="100000"/>
              </a:lnSpc>
              <a:spcBef>
                <a:spcPts val="0"/>
              </a:spcBef>
              <a:spcAft>
                <a:spcPts val="0"/>
              </a:spcAft>
              <a:buNone/>
              <a:tabLst/>
              <a:defRPr sz="1800"/>
            </a:pPr>
            <a:r>
              <a:rPr lang="it-IT" sz="8000" b="1" i="0" u="none" strike="noStrike" kern="1200" spc="0">
                <a:ln>
                  <a:noFill/>
                </a:ln>
                <a:solidFill>
                  <a:srgbClr val="000000"/>
                </a:solidFill>
                <a:latin typeface="Calibri" pitchFamily="18"/>
                <a:ea typeface="Microsoft YaHei" pitchFamily="2"/>
                <a:cs typeface="Mangal" pitchFamily="2"/>
              </a:rPr>
              <a:t>è terminato</a:t>
            </a:r>
          </a:p>
        </p:txBody>
      </p:sp>
      <p:sp>
        <p:nvSpPr>
          <p:cNvPr id="9" name="Segnaposto numero diapositiva 8"/>
          <p:cNvSpPr>
            <a:spLocks noGrp="1"/>
          </p:cNvSpPr>
          <p:nvPr>
            <p:ph type="sldNum" sz="quarter" idx="12"/>
          </p:nvPr>
        </p:nvSpPr>
        <p:spPr/>
        <p:txBody>
          <a:bodyPr/>
          <a:lstStyle/>
          <a:p>
            <a:pPr lvl="0"/>
            <a:fld id="{B4D83631-3A5B-4CC3-A746-C7FCD416B139}" type="slidenum">
              <a:rPr lang="it-IT" smtClean="0"/>
              <a:t>54</a:t>
            </a:fld>
            <a:endParaRPr lang="it-IT"/>
          </a:p>
        </p:txBody>
      </p:sp>
    </p:spTree>
    <p:extLst>
      <p:ext uri="{BB962C8B-B14F-4D97-AF65-F5344CB8AC3E}">
        <p14:creationId xmlns:p14="http://schemas.microsoft.com/office/powerpoint/2010/main" val="181234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002060"/>
                </a:solidFill>
                <a:latin typeface="Andalus" panose="02020603050405020304" pitchFamily="18" charset="-78"/>
                <a:cs typeface="Andalus" panose="02020603050405020304" pitchFamily="18" charset="-78"/>
              </a:rPr>
              <a:t>Albo dei consulenti tecnici</a:t>
            </a:r>
            <a:endParaRPr lang="it-IT" dirty="0"/>
          </a:p>
        </p:txBody>
      </p:sp>
      <p:sp>
        <p:nvSpPr>
          <p:cNvPr id="4" name="Rettangolo 3"/>
          <p:cNvSpPr/>
          <p:nvPr/>
        </p:nvSpPr>
        <p:spPr>
          <a:xfrm>
            <a:off x="827584" y="1700808"/>
            <a:ext cx="7416824"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L’albo è tenuto dal presidente del tribunale ed </a:t>
            </a:r>
            <a:r>
              <a:rPr lang="it-IT" sz="2800" dirty="0" smtClean="0">
                <a:latin typeface="Andalus" panose="02020603050405020304" pitchFamily="18" charset="-78"/>
                <a:cs typeface="Andalus" panose="02020603050405020304" pitchFamily="18" charset="-78"/>
              </a:rPr>
              <a:t>è formato </a:t>
            </a:r>
            <a:r>
              <a:rPr lang="it-IT" sz="2800" dirty="0">
                <a:latin typeface="Andalus" panose="02020603050405020304" pitchFamily="18" charset="-78"/>
                <a:cs typeface="Andalus" panose="02020603050405020304" pitchFamily="18" charset="-78"/>
              </a:rPr>
              <a:t>da un comitato da lui presieduto e </a:t>
            </a:r>
            <a:r>
              <a:rPr lang="it-IT" sz="2800" dirty="0" smtClean="0">
                <a:latin typeface="Andalus" panose="02020603050405020304" pitchFamily="18" charset="-78"/>
                <a:cs typeface="Andalus" panose="02020603050405020304" pitchFamily="18" charset="-78"/>
              </a:rPr>
              <a:t>composto dal </a:t>
            </a:r>
            <a:r>
              <a:rPr lang="it-IT" sz="2800" dirty="0">
                <a:latin typeface="Andalus" panose="02020603050405020304" pitchFamily="18" charset="-78"/>
                <a:cs typeface="Andalus" panose="02020603050405020304" pitchFamily="18" charset="-78"/>
              </a:rPr>
              <a:t>procuratore della Repubblica e da </a:t>
            </a:r>
            <a:r>
              <a:rPr lang="it-IT" sz="2800" dirty="0" smtClean="0">
                <a:latin typeface="Andalus" panose="02020603050405020304" pitchFamily="18" charset="-78"/>
                <a:cs typeface="Andalus" panose="02020603050405020304" pitchFamily="18" charset="-78"/>
              </a:rPr>
              <a:t>un professionista </a:t>
            </a:r>
            <a:r>
              <a:rPr lang="it-IT" sz="2800" dirty="0">
                <a:latin typeface="Andalus" panose="02020603050405020304" pitchFamily="18" charset="-78"/>
                <a:cs typeface="Andalus" panose="02020603050405020304" pitchFamily="18" charset="-78"/>
              </a:rPr>
              <a:t>iscritto nell’albo </a:t>
            </a:r>
            <a:r>
              <a:rPr lang="it-IT" sz="2800" dirty="0" smtClean="0">
                <a:latin typeface="Andalus" panose="02020603050405020304" pitchFamily="18" charset="-78"/>
                <a:cs typeface="Andalus" panose="02020603050405020304" pitchFamily="18" charset="-78"/>
              </a:rPr>
              <a:t>professionale, designato </a:t>
            </a:r>
            <a:r>
              <a:rPr lang="it-IT" sz="2800" dirty="0">
                <a:latin typeface="Andalus" panose="02020603050405020304" pitchFamily="18" charset="-78"/>
                <a:cs typeface="Andalus" panose="02020603050405020304" pitchFamily="18" charset="-78"/>
              </a:rPr>
              <a:t>dal consiglio dell’ordine o dal </a:t>
            </a:r>
            <a:r>
              <a:rPr lang="it-IT" sz="2800" dirty="0" smtClean="0">
                <a:latin typeface="Andalus" panose="02020603050405020304" pitchFamily="18" charset="-78"/>
                <a:cs typeface="Andalus" panose="02020603050405020304" pitchFamily="18" charset="-78"/>
              </a:rPr>
              <a:t>collegio della </a:t>
            </a:r>
            <a:r>
              <a:rPr lang="it-IT" sz="2800" dirty="0">
                <a:latin typeface="Andalus" panose="02020603050405020304" pitchFamily="18" charset="-78"/>
                <a:cs typeface="Andalus" panose="02020603050405020304" pitchFamily="18" charset="-78"/>
              </a:rPr>
              <a:t>categoria a cui appartiene il richiedente </a:t>
            </a:r>
            <a:r>
              <a:rPr lang="it-IT" sz="2800" dirty="0" smtClean="0">
                <a:latin typeface="Andalus" panose="02020603050405020304" pitchFamily="18" charset="-78"/>
                <a:cs typeface="Andalus" panose="02020603050405020304" pitchFamily="18" charset="-78"/>
              </a:rPr>
              <a:t>l’iscrizione nell’albo </a:t>
            </a:r>
            <a:r>
              <a:rPr lang="it-IT" sz="2800" dirty="0">
                <a:latin typeface="Andalus" panose="02020603050405020304" pitchFamily="18" charset="-78"/>
                <a:cs typeface="Andalus" panose="02020603050405020304" pitchFamily="18" charset="-78"/>
              </a:rPr>
              <a:t>dei consulenti tecnici</a:t>
            </a:r>
            <a:r>
              <a:rPr lang="it-IT" sz="2800" dirty="0" smtClean="0">
                <a:latin typeface="Andalus" panose="02020603050405020304" pitchFamily="18" charset="-78"/>
                <a:cs typeface="Andalus" panose="02020603050405020304" pitchFamily="18" charset="-78"/>
              </a:rPr>
              <a:t>.</a:t>
            </a:r>
            <a:endParaRPr lang="it-IT" sz="2800" dirty="0">
              <a:latin typeface="Andalus" panose="02020603050405020304" pitchFamily="18" charset="-78"/>
              <a:cs typeface="Andalus" panose="02020603050405020304" pitchFamily="18" charset="-78"/>
            </a:endParaRPr>
          </a:p>
        </p:txBody>
      </p:sp>
      <p:sp>
        <p:nvSpPr>
          <p:cNvPr id="5" name="CasellaDiTesto 6"/>
          <p:cNvSpPr txBox="1">
            <a:spLocks noChangeArrowheads="1"/>
          </p:cNvSpPr>
          <p:nvPr/>
        </p:nvSpPr>
        <p:spPr bwMode="auto">
          <a:xfrm>
            <a:off x="1331640"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747195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a:solidFill>
                  <a:srgbClr val="002060"/>
                </a:solidFill>
                <a:latin typeface="Andalus" panose="02020603050405020304" pitchFamily="18" charset="-78"/>
                <a:cs typeface="Andalus" panose="02020603050405020304" pitchFamily="18" charset="-78"/>
              </a:rPr>
              <a:t>Albo dei consulenti tecnici</a:t>
            </a:r>
            <a:endParaRPr lang="it-IT" sz="3600" dirty="0"/>
          </a:p>
        </p:txBody>
      </p:sp>
      <p:sp>
        <p:nvSpPr>
          <p:cNvPr id="4" name="Rettangolo 3"/>
          <p:cNvSpPr/>
          <p:nvPr/>
        </p:nvSpPr>
        <p:spPr>
          <a:xfrm>
            <a:off x="755575" y="1412776"/>
            <a:ext cx="7775947" cy="3539430"/>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Il consiglio predetto ha facoltà di </a:t>
            </a:r>
            <a:r>
              <a:rPr lang="it-IT" sz="2800" dirty="0" smtClean="0">
                <a:latin typeface="Andalus" panose="02020603050405020304" pitchFamily="18" charset="-78"/>
                <a:cs typeface="Andalus" panose="02020603050405020304" pitchFamily="18" charset="-78"/>
              </a:rPr>
              <a:t>designare, quando </a:t>
            </a:r>
            <a:r>
              <a:rPr lang="it-IT" sz="2800" dirty="0">
                <a:latin typeface="Andalus" panose="02020603050405020304" pitchFamily="18" charset="-78"/>
                <a:cs typeface="Andalus" panose="02020603050405020304" pitchFamily="18" charset="-78"/>
              </a:rPr>
              <a:t>lo ritenga opportuno, un </a:t>
            </a:r>
            <a:r>
              <a:rPr lang="it-IT" sz="2800" dirty="0" smtClean="0">
                <a:latin typeface="Andalus" panose="02020603050405020304" pitchFamily="18" charset="-78"/>
                <a:cs typeface="Andalus" panose="02020603050405020304" pitchFamily="18" charset="-78"/>
              </a:rPr>
              <a:t>professionista iscritto </a:t>
            </a:r>
            <a:r>
              <a:rPr lang="it-IT" sz="2800" dirty="0">
                <a:latin typeface="Andalus" panose="02020603050405020304" pitchFamily="18" charset="-78"/>
                <a:cs typeface="Andalus" panose="02020603050405020304" pitchFamily="18" charset="-78"/>
              </a:rPr>
              <a:t>nell’albo di altro ordine o collegio </a:t>
            </a:r>
            <a:r>
              <a:rPr lang="it-IT" sz="2800" dirty="0" smtClean="0">
                <a:latin typeface="Andalus" panose="02020603050405020304" pitchFamily="18" charset="-78"/>
                <a:cs typeface="Andalus" panose="02020603050405020304" pitchFamily="18" charset="-78"/>
              </a:rPr>
              <a:t>previa comunicazione al consiglio </a:t>
            </a:r>
            <a:r>
              <a:rPr lang="it-IT" sz="2800" dirty="0">
                <a:latin typeface="Andalus" panose="02020603050405020304" pitchFamily="18" charset="-78"/>
                <a:cs typeface="Andalus" panose="02020603050405020304" pitchFamily="18" charset="-78"/>
              </a:rPr>
              <a:t>che tiene l’albo a </a:t>
            </a:r>
            <a:r>
              <a:rPr lang="it-IT" sz="2800" dirty="0" smtClean="0">
                <a:latin typeface="Andalus" panose="02020603050405020304" pitchFamily="18" charset="-78"/>
                <a:cs typeface="Andalus" panose="02020603050405020304" pitchFamily="18" charset="-78"/>
              </a:rPr>
              <a:t>cui appartiene </a:t>
            </a:r>
            <a:r>
              <a:rPr lang="it-IT" sz="2800" dirty="0">
                <a:latin typeface="Andalus" panose="02020603050405020304" pitchFamily="18" charset="-78"/>
                <a:cs typeface="Andalus" panose="02020603050405020304" pitchFamily="18" charset="-78"/>
              </a:rPr>
              <a:t>il professionista stesso. Quando </a:t>
            </a:r>
            <a:r>
              <a:rPr lang="it-IT" sz="2800" dirty="0" smtClean="0">
                <a:latin typeface="Andalus" panose="02020603050405020304" pitchFamily="18" charset="-78"/>
                <a:cs typeface="Andalus" panose="02020603050405020304" pitchFamily="18" charset="-78"/>
              </a:rPr>
              <a:t>trattasi di </a:t>
            </a:r>
            <a:r>
              <a:rPr lang="it-IT" sz="2800" dirty="0">
                <a:latin typeface="Andalus" panose="02020603050405020304" pitchFamily="18" charset="-78"/>
                <a:cs typeface="Andalus" panose="02020603050405020304" pitchFamily="18" charset="-78"/>
              </a:rPr>
              <a:t>domande presentate da periti </a:t>
            </a:r>
            <a:r>
              <a:rPr lang="it-IT" sz="2800" dirty="0" smtClean="0">
                <a:latin typeface="Andalus" panose="02020603050405020304" pitchFamily="18" charset="-78"/>
                <a:cs typeface="Andalus" panose="02020603050405020304" pitchFamily="18" charset="-78"/>
              </a:rPr>
              <a:t>estimatori, la </a:t>
            </a:r>
            <a:r>
              <a:rPr lang="it-IT" sz="2800" dirty="0">
                <a:latin typeface="Andalus" panose="02020603050405020304" pitchFamily="18" charset="-78"/>
                <a:cs typeface="Andalus" panose="02020603050405020304" pitchFamily="18" charset="-78"/>
              </a:rPr>
              <a:t>designazione è fatta dalla camera di </a:t>
            </a:r>
            <a:r>
              <a:rPr lang="it-IT" sz="2800" dirty="0" smtClean="0">
                <a:latin typeface="Andalus" panose="02020603050405020304" pitchFamily="18" charset="-78"/>
                <a:cs typeface="Andalus" panose="02020603050405020304" pitchFamily="18" charset="-78"/>
              </a:rPr>
              <a:t>commercio, industria </a:t>
            </a:r>
            <a:r>
              <a:rPr lang="it-IT" sz="2800" dirty="0">
                <a:latin typeface="Andalus" panose="02020603050405020304" pitchFamily="18" charset="-78"/>
                <a:cs typeface="Andalus" panose="02020603050405020304" pitchFamily="18" charset="-78"/>
              </a:rPr>
              <a:t>e agricoltura.</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3932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2960" y="188640"/>
            <a:ext cx="7520940" cy="548640"/>
          </a:xfrm>
        </p:spPr>
        <p:txBody>
          <a:bodyPr>
            <a:normAutofit fontScale="90000"/>
          </a:bodyPr>
          <a:lstStyle/>
          <a:p>
            <a:r>
              <a:rPr lang="it-IT" sz="4000" dirty="0">
                <a:solidFill>
                  <a:srgbClr val="002060"/>
                </a:solidFill>
                <a:latin typeface="Andalus" panose="02020603050405020304" pitchFamily="18" charset="-78"/>
                <a:cs typeface="Andalus" panose="02020603050405020304" pitchFamily="18" charset="-78"/>
              </a:rPr>
              <a:t>Albo dei consulenti tecnici</a:t>
            </a:r>
            <a:endParaRPr lang="it-IT" sz="4000" dirty="0"/>
          </a:p>
        </p:txBody>
      </p:sp>
      <p:sp>
        <p:nvSpPr>
          <p:cNvPr id="4" name="Rettangolo 3"/>
          <p:cNvSpPr/>
          <p:nvPr/>
        </p:nvSpPr>
        <p:spPr>
          <a:xfrm>
            <a:off x="755576" y="764704"/>
            <a:ext cx="7632848" cy="4401205"/>
          </a:xfrm>
          <a:prstGeom prst="rect">
            <a:avLst/>
          </a:prstGeom>
        </p:spPr>
        <p:txBody>
          <a:bodyPr wrap="square">
            <a:spAutoFit/>
          </a:bodyPr>
          <a:lstStyle/>
          <a:p>
            <a:r>
              <a:rPr lang="it-IT" sz="2800" dirty="0">
                <a:latin typeface="Andalus" panose="02020603050405020304" pitchFamily="18" charset="-78"/>
                <a:cs typeface="Andalus" panose="02020603050405020304" pitchFamily="18" charset="-78"/>
              </a:rPr>
              <a:t>Possono ottenere l’iscrizione nell’albo </a:t>
            </a:r>
            <a:r>
              <a:rPr lang="it-IT" sz="2800" dirty="0" smtClean="0">
                <a:latin typeface="Andalus" panose="02020603050405020304" pitchFamily="18" charset="-78"/>
                <a:cs typeface="Andalus" panose="02020603050405020304" pitchFamily="18" charset="-78"/>
              </a:rPr>
              <a:t>coloro che </a:t>
            </a:r>
            <a:r>
              <a:rPr lang="it-IT" sz="2800" dirty="0">
                <a:latin typeface="Andalus" panose="02020603050405020304" pitchFamily="18" charset="-78"/>
                <a:cs typeface="Andalus" panose="02020603050405020304" pitchFamily="18" charset="-78"/>
              </a:rPr>
              <a:t>sono forniti di speciale competenza </a:t>
            </a:r>
            <a:r>
              <a:rPr lang="it-IT" sz="2800" dirty="0" smtClean="0">
                <a:latin typeface="Andalus" panose="02020603050405020304" pitchFamily="18" charset="-78"/>
                <a:cs typeface="Andalus" panose="02020603050405020304" pitchFamily="18" charset="-78"/>
              </a:rPr>
              <a:t>tecnica in </a:t>
            </a:r>
            <a:r>
              <a:rPr lang="it-IT" sz="2800" dirty="0">
                <a:latin typeface="Andalus" panose="02020603050405020304" pitchFamily="18" charset="-78"/>
                <a:cs typeface="Andalus" panose="02020603050405020304" pitchFamily="18" charset="-78"/>
              </a:rPr>
              <a:t>una determinata materia, sono di </a:t>
            </a:r>
            <a:r>
              <a:rPr lang="it-IT" sz="2800" dirty="0" smtClean="0">
                <a:latin typeface="Andalus" panose="02020603050405020304" pitchFamily="18" charset="-78"/>
                <a:cs typeface="Andalus" panose="02020603050405020304" pitchFamily="18" charset="-78"/>
              </a:rPr>
              <a:t>condotta morale </a:t>
            </a:r>
            <a:r>
              <a:rPr lang="it-IT" sz="2800" dirty="0">
                <a:latin typeface="Andalus" panose="02020603050405020304" pitchFamily="18" charset="-78"/>
                <a:cs typeface="Andalus" panose="02020603050405020304" pitchFamily="18" charset="-78"/>
              </a:rPr>
              <a:t>specchiata e sono iscritti nelle </a:t>
            </a:r>
            <a:r>
              <a:rPr lang="it-IT" sz="2800" dirty="0" smtClean="0">
                <a:latin typeface="Andalus" panose="02020603050405020304" pitchFamily="18" charset="-78"/>
                <a:cs typeface="Andalus" panose="02020603050405020304" pitchFamily="18" charset="-78"/>
              </a:rPr>
              <a:t>rispettive associazioni </a:t>
            </a:r>
            <a:r>
              <a:rPr lang="it-IT" sz="2800" dirty="0">
                <a:latin typeface="Andalus" panose="02020603050405020304" pitchFamily="18" charset="-78"/>
                <a:cs typeface="Andalus" panose="02020603050405020304" pitchFamily="18" charset="-78"/>
              </a:rPr>
              <a:t>professionali.</a:t>
            </a:r>
          </a:p>
          <a:p>
            <a:r>
              <a:rPr lang="it-IT" sz="2800" dirty="0">
                <a:latin typeface="Andalus" panose="02020603050405020304" pitchFamily="18" charset="-78"/>
                <a:cs typeface="Andalus" panose="02020603050405020304" pitchFamily="18" charset="-78"/>
              </a:rPr>
              <a:t>Nessuno può essere iscritto in più di un </a:t>
            </a:r>
            <a:r>
              <a:rPr lang="it-IT" sz="2800" dirty="0" smtClean="0">
                <a:latin typeface="Andalus" panose="02020603050405020304" pitchFamily="18" charset="-78"/>
                <a:cs typeface="Andalus" panose="02020603050405020304" pitchFamily="18" charset="-78"/>
              </a:rPr>
              <a:t>albo. Sulle </a:t>
            </a:r>
            <a:r>
              <a:rPr lang="it-IT" sz="2800" dirty="0">
                <a:latin typeface="Andalus" panose="02020603050405020304" pitchFamily="18" charset="-78"/>
                <a:cs typeface="Andalus" panose="02020603050405020304" pitchFamily="18" charset="-78"/>
              </a:rPr>
              <a:t>domande di iscrizione decide il </a:t>
            </a:r>
            <a:r>
              <a:rPr lang="it-IT" sz="2800" dirty="0" smtClean="0">
                <a:latin typeface="Andalus" panose="02020603050405020304" pitchFamily="18" charset="-78"/>
                <a:cs typeface="Andalus" panose="02020603050405020304" pitchFamily="18" charset="-78"/>
              </a:rPr>
              <a:t>comitato indicato </a:t>
            </a:r>
            <a:r>
              <a:rPr lang="it-IT" sz="2800" dirty="0">
                <a:latin typeface="Andalus" panose="02020603050405020304" pitchFamily="18" charset="-78"/>
                <a:cs typeface="Andalus" panose="02020603050405020304" pitchFamily="18" charset="-78"/>
              </a:rPr>
              <a:t>nell’articolo </a:t>
            </a:r>
            <a:r>
              <a:rPr lang="it-IT" sz="2800" dirty="0" smtClean="0">
                <a:latin typeface="Andalus" panose="02020603050405020304" pitchFamily="18" charset="-78"/>
                <a:cs typeface="Andalus" panose="02020603050405020304" pitchFamily="18" charset="-78"/>
              </a:rPr>
              <a:t>precedente. Contro </a:t>
            </a:r>
            <a:r>
              <a:rPr lang="it-IT" sz="2800" dirty="0">
                <a:latin typeface="Andalus" panose="02020603050405020304" pitchFamily="18" charset="-78"/>
                <a:cs typeface="Andalus" panose="02020603050405020304" pitchFamily="18" charset="-78"/>
              </a:rPr>
              <a:t>il provvedimento del comitato è </a:t>
            </a:r>
            <a:r>
              <a:rPr lang="it-IT" sz="2800" dirty="0" smtClean="0">
                <a:latin typeface="Andalus" panose="02020603050405020304" pitchFamily="18" charset="-78"/>
                <a:cs typeface="Andalus" panose="02020603050405020304" pitchFamily="18" charset="-78"/>
              </a:rPr>
              <a:t>ammesso reclamo </a:t>
            </a:r>
            <a:r>
              <a:rPr lang="it-IT" sz="2800" dirty="0">
                <a:latin typeface="Andalus" panose="02020603050405020304" pitchFamily="18" charset="-78"/>
                <a:cs typeface="Andalus" panose="02020603050405020304" pitchFamily="18" charset="-78"/>
              </a:rPr>
              <a:t>entro 15 giorni dalla notificazione </a:t>
            </a:r>
            <a:r>
              <a:rPr lang="it-IT" sz="2800" dirty="0" smtClean="0">
                <a:latin typeface="Andalus" panose="02020603050405020304" pitchFamily="18" charset="-78"/>
                <a:cs typeface="Andalus" panose="02020603050405020304" pitchFamily="18" charset="-78"/>
              </a:rPr>
              <a:t>al comitato</a:t>
            </a:r>
            <a:r>
              <a:rPr lang="it-IT" sz="2800" dirty="0">
                <a:latin typeface="Andalus" panose="02020603050405020304" pitchFamily="18" charset="-78"/>
                <a:cs typeface="Andalus" panose="02020603050405020304" pitchFamily="18" charset="-78"/>
              </a:rPr>
              <a:t>.</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904813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31580" y="404664"/>
            <a:ext cx="7520940" cy="548640"/>
          </a:xfrm>
        </p:spPr>
        <p:txBody>
          <a:bodyPr>
            <a:normAutofit fontScale="90000"/>
          </a:bodyPr>
          <a:lstStyle/>
          <a:p>
            <a:r>
              <a:rPr lang="it-IT" sz="4000" dirty="0" smtClean="0">
                <a:solidFill>
                  <a:srgbClr val="002060"/>
                </a:solidFill>
                <a:latin typeface="Andalus" panose="02020603050405020304" pitchFamily="18" charset="-78"/>
                <a:cs typeface="Andalus" panose="02020603050405020304" pitchFamily="18" charset="-78"/>
              </a:rPr>
              <a:t>Competenza tecnica</a:t>
            </a:r>
            <a:endParaRPr lang="it-IT" sz="40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539552" y="980728"/>
            <a:ext cx="7992888" cy="3785652"/>
          </a:xfrm>
          <a:prstGeom prst="rect">
            <a:avLst/>
          </a:prstGeom>
        </p:spPr>
        <p:txBody>
          <a:bodyPr wrap="square">
            <a:spAutoFit/>
          </a:bodyPr>
          <a:lstStyle/>
          <a:p>
            <a:r>
              <a:rPr lang="it-IT" sz="2400" dirty="0">
                <a:latin typeface="Andalus" panose="02020603050405020304" pitchFamily="18" charset="-78"/>
                <a:cs typeface="Andalus" panose="02020603050405020304" pitchFamily="18" charset="-78"/>
              </a:rPr>
              <a:t>In ordine alla </a:t>
            </a:r>
            <a:r>
              <a:rPr lang="it-IT" sz="2400" b="1" dirty="0">
                <a:latin typeface="Andalus" panose="02020603050405020304" pitchFamily="18" charset="-78"/>
                <a:cs typeface="Andalus" panose="02020603050405020304" pitchFamily="18" charset="-78"/>
              </a:rPr>
              <a:t>competenza tecnica</a:t>
            </a:r>
            <a:r>
              <a:rPr lang="it-IT" sz="2400" dirty="0">
                <a:latin typeface="Andalus" panose="02020603050405020304" pitchFamily="18" charset="-78"/>
                <a:cs typeface="Andalus" panose="02020603050405020304" pitchFamily="18" charset="-78"/>
              </a:rPr>
              <a:t>, </a:t>
            </a:r>
            <a:r>
              <a:rPr lang="it-IT" sz="2400" dirty="0" smtClean="0">
                <a:latin typeface="Andalus" panose="02020603050405020304" pitchFamily="18" charset="-78"/>
                <a:cs typeface="Andalus" panose="02020603050405020304" pitchFamily="18" charset="-78"/>
              </a:rPr>
              <a:t>da considerarsi </a:t>
            </a:r>
            <a:r>
              <a:rPr lang="it-IT" sz="2400" dirty="0">
                <a:latin typeface="Andalus" panose="02020603050405020304" pitchFamily="18" charset="-78"/>
                <a:cs typeface="Andalus" panose="02020603050405020304" pitchFamily="18" charset="-78"/>
              </a:rPr>
              <a:t>“speciale”, deve non </a:t>
            </a:r>
            <a:r>
              <a:rPr lang="it-IT" sz="2400" dirty="0" smtClean="0">
                <a:latin typeface="Andalus" panose="02020603050405020304" pitchFamily="18" charset="-78"/>
                <a:cs typeface="Andalus" panose="02020603050405020304" pitchFamily="18" charset="-78"/>
              </a:rPr>
              <a:t>solo trovare </a:t>
            </a:r>
            <a:r>
              <a:rPr lang="it-IT" sz="2400" dirty="0">
                <a:latin typeface="Andalus" panose="02020603050405020304" pitchFamily="18" charset="-78"/>
                <a:cs typeface="Andalus" panose="02020603050405020304" pitchFamily="18" charset="-78"/>
              </a:rPr>
              <a:t>spiegazione dal titolo di </a:t>
            </a:r>
            <a:r>
              <a:rPr lang="it-IT" sz="2400" dirty="0" smtClean="0">
                <a:latin typeface="Andalus" panose="02020603050405020304" pitchFamily="18" charset="-78"/>
                <a:cs typeface="Andalus" panose="02020603050405020304" pitchFamily="18" charset="-78"/>
              </a:rPr>
              <a:t>studio acquisito</a:t>
            </a:r>
            <a:r>
              <a:rPr lang="it-IT" sz="2400" dirty="0">
                <a:latin typeface="Andalus" panose="02020603050405020304" pitchFamily="18" charset="-78"/>
                <a:cs typeface="Andalus" panose="02020603050405020304" pitchFamily="18" charset="-78"/>
              </a:rPr>
              <a:t>, dall’appartenenza a una </a:t>
            </a:r>
            <a:r>
              <a:rPr lang="it-IT" sz="2400" dirty="0" smtClean="0">
                <a:latin typeface="Andalus" panose="02020603050405020304" pitchFamily="18" charset="-78"/>
                <a:cs typeface="Andalus" panose="02020603050405020304" pitchFamily="18" charset="-78"/>
              </a:rPr>
              <a:t>categoria professionale </a:t>
            </a:r>
            <a:r>
              <a:rPr lang="it-IT" sz="2400" dirty="0">
                <a:latin typeface="Andalus" panose="02020603050405020304" pitchFamily="18" charset="-78"/>
                <a:cs typeface="Andalus" panose="02020603050405020304" pitchFamily="18" charset="-78"/>
              </a:rPr>
              <a:t>o ancora dallo </a:t>
            </a:r>
            <a:r>
              <a:rPr lang="it-IT" sz="2400" dirty="0" smtClean="0">
                <a:latin typeface="Andalus" panose="02020603050405020304" pitchFamily="18" charset="-78"/>
                <a:cs typeface="Andalus" panose="02020603050405020304" pitchFamily="18" charset="-78"/>
              </a:rPr>
              <a:t>svolgimento di </a:t>
            </a:r>
            <a:r>
              <a:rPr lang="it-IT" sz="2400" dirty="0">
                <a:latin typeface="Andalus" panose="02020603050405020304" pitchFamily="18" charset="-78"/>
                <a:cs typeface="Andalus" panose="02020603050405020304" pitchFamily="18" charset="-78"/>
              </a:rPr>
              <a:t>un’attività professionale, </a:t>
            </a:r>
            <a:r>
              <a:rPr lang="it-IT" sz="2400" dirty="0" smtClean="0">
                <a:latin typeface="Andalus" panose="02020603050405020304" pitchFamily="18" charset="-78"/>
                <a:cs typeface="Andalus" panose="02020603050405020304" pitchFamily="18" charset="-78"/>
              </a:rPr>
              <a:t>ma soprattutto </a:t>
            </a:r>
            <a:r>
              <a:rPr lang="it-IT" sz="2400" dirty="0">
                <a:latin typeface="Andalus" panose="02020603050405020304" pitchFamily="18" charset="-78"/>
                <a:cs typeface="Andalus" panose="02020603050405020304" pitchFamily="18" charset="-78"/>
              </a:rPr>
              <a:t>dall’acquisizione di titoli, </a:t>
            </a:r>
            <a:r>
              <a:rPr lang="it-IT" sz="2400" dirty="0" smtClean="0">
                <a:latin typeface="Andalus" panose="02020603050405020304" pitchFamily="18" charset="-78"/>
                <a:cs typeface="Andalus" panose="02020603050405020304" pitchFamily="18" charset="-78"/>
              </a:rPr>
              <a:t>di specializzazione </a:t>
            </a:r>
            <a:r>
              <a:rPr lang="it-IT" sz="2400" dirty="0">
                <a:latin typeface="Andalus" panose="02020603050405020304" pitchFamily="18" charset="-78"/>
                <a:cs typeface="Andalus" panose="02020603050405020304" pitchFamily="18" charset="-78"/>
              </a:rPr>
              <a:t>specifiche, da </a:t>
            </a:r>
            <a:r>
              <a:rPr lang="it-IT" sz="2400" dirty="0" smtClean="0">
                <a:latin typeface="Andalus" panose="02020603050405020304" pitchFamily="18" charset="-78"/>
                <a:cs typeface="Andalus" panose="02020603050405020304" pitchFamily="18" charset="-78"/>
              </a:rPr>
              <a:t>percorsi di </a:t>
            </a:r>
            <a:r>
              <a:rPr lang="it-IT" sz="2400" dirty="0">
                <a:latin typeface="Andalus" panose="02020603050405020304" pitchFamily="18" charset="-78"/>
                <a:cs typeface="Andalus" panose="02020603050405020304" pitchFamily="18" charset="-78"/>
              </a:rPr>
              <a:t>formazione particolari, dall’aver </a:t>
            </a:r>
            <a:r>
              <a:rPr lang="it-IT" sz="2400" dirty="0" smtClean="0">
                <a:latin typeface="Andalus" panose="02020603050405020304" pitchFamily="18" charset="-78"/>
                <a:cs typeface="Andalus" panose="02020603050405020304" pitchFamily="18" charset="-78"/>
              </a:rPr>
              <a:t>svolto pubblicazioni </a:t>
            </a:r>
            <a:r>
              <a:rPr lang="it-IT" sz="2400" dirty="0">
                <a:latin typeface="Andalus" panose="02020603050405020304" pitchFamily="18" charset="-78"/>
                <a:cs typeface="Andalus" panose="02020603050405020304" pitchFamily="18" charset="-78"/>
              </a:rPr>
              <a:t>o attività di insegnamento.</a:t>
            </a:r>
          </a:p>
          <a:p>
            <a:r>
              <a:rPr lang="it-IT" sz="2400" dirty="0">
                <a:latin typeface="Andalus" panose="02020603050405020304" pitchFamily="18" charset="-78"/>
                <a:cs typeface="Andalus" panose="02020603050405020304" pitchFamily="18" charset="-78"/>
              </a:rPr>
              <a:t>È, nella sostanza, non </a:t>
            </a:r>
            <a:r>
              <a:rPr lang="it-IT" sz="2400" dirty="0" smtClean="0">
                <a:latin typeface="Andalus" panose="02020603050405020304" pitchFamily="18" charset="-78"/>
                <a:cs typeface="Andalus" panose="02020603050405020304" pitchFamily="18" charset="-78"/>
              </a:rPr>
              <a:t>sufficiente all’autorità </a:t>
            </a:r>
            <a:r>
              <a:rPr lang="it-IT" sz="2400" dirty="0">
                <a:latin typeface="Andalus" panose="02020603050405020304" pitchFamily="18" charset="-78"/>
                <a:cs typeface="Andalus" panose="02020603050405020304" pitchFamily="18" charset="-78"/>
              </a:rPr>
              <a:t>giurisdizionale dimostrare </a:t>
            </a:r>
            <a:r>
              <a:rPr lang="it-IT" sz="2400" dirty="0" smtClean="0">
                <a:latin typeface="Andalus" panose="02020603050405020304" pitchFamily="18" charset="-78"/>
                <a:cs typeface="Andalus" panose="02020603050405020304" pitchFamily="18" charset="-78"/>
              </a:rPr>
              <a:t>il “poter </a:t>
            </a:r>
            <a:r>
              <a:rPr lang="it-IT" sz="2400" dirty="0">
                <a:latin typeface="Andalus" panose="02020603050405020304" pitchFamily="18" charset="-78"/>
                <a:cs typeface="Andalus" panose="02020603050405020304" pitchFamily="18" charset="-78"/>
              </a:rPr>
              <a:t>fare” ma occorre esprimere il “</a:t>
            </a:r>
            <a:r>
              <a:rPr lang="it-IT" sz="2400" dirty="0" smtClean="0">
                <a:latin typeface="Andalus" panose="02020603050405020304" pitchFamily="18" charset="-78"/>
                <a:cs typeface="Andalus" panose="02020603050405020304" pitchFamily="18" charset="-78"/>
              </a:rPr>
              <a:t>saper fare</a:t>
            </a:r>
            <a:r>
              <a:rPr lang="it-IT" sz="2400" dirty="0">
                <a:latin typeface="Andalus" panose="02020603050405020304" pitchFamily="18" charset="-78"/>
                <a:cs typeface="Andalus" panose="02020603050405020304" pitchFamily="18" charset="-78"/>
              </a:rPr>
              <a:t>”, in quel determinato settore.</a:t>
            </a:r>
          </a:p>
        </p:txBody>
      </p:sp>
      <p:sp>
        <p:nvSpPr>
          <p:cNvPr id="5" name="CasellaDiTesto 6"/>
          <p:cNvSpPr txBox="1">
            <a:spLocks noChangeArrowheads="1"/>
          </p:cNvSpPr>
          <p:nvPr/>
        </p:nvSpPr>
        <p:spPr bwMode="auto">
          <a:xfrm>
            <a:off x="1403648" y="5949949"/>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0908340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7&quot;/&gt;&lt;/object&gt;&lt;object type=&quot;3&quot; unique_id=&quot;10005&quot;&gt;&lt;property id=&quot;20148&quot; value=&quot;5&quot;/&gt;&lt;property id=&quot;20300&quot; value=&quot;Slide 2&quot;/&gt;&lt;property id=&quot;20307&quot; value=&quot;258&quot;/&gt;&lt;/object&gt;&lt;object type=&quot;3&quot; unique_id=&quot;10006&quot;&gt;&lt;property id=&quot;20148&quot; value=&quot;5&quot;/&gt;&lt;property id=&quot;20300&quot; value=&quot;Slide 3 - &amp;quot;Albo dei consulenti tecnici&amp;quot;&quot;/&gt;&lt;property id=&quot;20307&quot; value=&quot;291&quot;/&gt;&lt;/object&gt;&lt;object type=&quot;3&quot; unique_id=&quot;10007&quot;&gt;&lt;property id=&quot;20148&quot; value=&quot;5&quot;/&gt;&lt;property id=&quot;20300&quot; value=&quot;Slide 4 - &amp;quot;Albo dei consulenti tecnici&amp;quot;&quot;/&gt;&lt;property id=&quot;20307&quot; value=&quot;292&quot;/&gt;&lt;/object&gt;&lt;object type=&quot;3&quot; unique_id=&quot;10008&quot;&gt;&lt;property id=&quot;20148&quot; value=&quot;5&quot;/&gt;&lt;property id=&quot;20300&quot; value=&quot;Slide 5 - &amp;quot;Albo dei consulenti tecnici&amp;quot;&quot;/&gt;&lt;property id=&quot;20307&quot; value=&quot;299&quot;/&gt;&lt;/object&gt;&lt;object type=&quot;3&quot; unique_id=&quot;10009&quot;&gt;&lt;property id=&quot;20148&quot; value=&quot;5&quot;/&gt;&lt;property id=&quot;20300&quot; value=&quot;Slide 6 - &amp;quot;Albo dei consulenti tecnici&amp;quot;&quot;/&gt;&lt;property id=&quot;20307&quot; value=&quot;293&quot;/&gt;&lt;/object&gt;&lt;object type=&quot;3&quot; unique_id=&quot;10010&quot;&gt;&lt;property id=&quot;20148&quot; value=&quot;5&quot;/&gt;&lt;property id=&quot;20300&quot; value=&quot;Slide 7 - &amp;quot;Albo dei consulenti tecnici&amp;quot;&quot;/&gt;&lt;property id=&quot;20307&quot; value=&quot;300&quot;/&gt;&lt;/object&gt;&lt;object type=&quot;3&quot; unique_id=&quot;10011&quot;&gt;&lt;property id=&quot;20148&quot; value=&quot;5&quot;/&gt;&lt;property id=&quot;20300&quot; value=&quot;Slide 8 - &amp;quot;Albo dei consulenti tecnici&amp;quot;&quot;/&gt;&lt;property id=&quot;20307&quot; value=&quot;294&quot;/&gt;&lt;/object&gt;&lt;object type=&quot;3&quot; unique_id=&quot;10012&quot;&gt;&lt;property id=&quot;20148&quot; value=&quot;5&quot;/&gt;&lt;property id=&quot;20300&quot; value=&quot;Slide 9 - &amp;quot;Competenza tecnica&amp;quot;&quot;/&gt;&lt;property id=&quot;20307&quot; value=&quot;295&quot;/&gt;&lt;/object&gt;&lt;object type=&quot;3&quot; unique_id=&quot;10013&quot;&gt;&lt;property id=&quot;20148&quot; value=&quot;5&quot;/&gt;&lt;property id=&quot;20300&quot; value=&quot;Slide 10 - &amp;quot;Documenti per l’iscrizione&amp;quot;&quot;/&gt;&lt;property id=&quot;20307&quot; value=&quot;296&quot;/&gt;&lt;/object&gt;&lt;object type=&quot;3&quot; unique_id=&quot;10014&quot;&gt;&lt;property id=&quot;20148&quot; value=&quot;5&quot;/&gt;&lt;property id=&quot;20300&quot; value=&quot;Slide 11 - &amp;quot;Iscrizione&amp;quot;&quot;/&gt;&lt;property id=&quot;20307&quot; value=&quot;297&quot;/&gt;&lt;/object&gt;&lt;object type=&quot;3&quot; unique_id=&quot;10015&quot;&gt;&lt;property id=&quot;20148&quot; value=&quot;5&quot;/&gt;&lt;property id=&quot;20300&quot; value=&quot;Slide 12&quot;/&gt;&lt;property id=&quot;20307&quot; value=&quot;278&quot;/&gt;&lt;/object&gt;&lt;object type=&quot;3&quot; unique_id=&quot;10016&quot;&gt;&lt;property id=&quot;20148&quot; value=&quot;5&quot;/&gt;&lt;property id=&quot;20300&quot; value=&quot;Slide 13&quot;/&gt;&lt;property id=&quot;20307&quot; value=&quot;259&quot;/&gt;&lt;/object&gt;&lt;object type=&quot;3&quot; unique_id=&quot;10017&quot;&gt;&lt;property id=&quot;20148&quot; value=&quot;5&quot;/&gt;&lt;property id=&quot;20300&quot; value=&quot;Slide 14&quot;/&gt;&lt;property id=&quot;20307&quot; value=&quot;260&quot;/&gt;&lt;/object&gt;&lt;object type=&quot;3&quot; unique_id=&quot;10018&quot;&gt;&lt;property id=&quot;20148&quot; value=&quot;5&quot;/&gt;&lt;property id=&quot;20300&quot; value=&quot;Slide 15&quot;/&gt;&lt;property id=&quot;20307&quot; value=&quot;261&quot;/&gt;&lt;/object&gt;&lt;object type=&quot;3&quot; unique_id=&quot;10019&quot;&gt;&lt;property id=&quot;20148&quot; value=&quot;5&quot;/&gt;&lt;property id=&quot;20300&quot; value=&quot;Slide 16&quot;/&gt;&lt;property id=&quot;20307&quot; value=&quot;279&quot;/&gt;&lt;/object&gt;&lt;object type=&quot;3&quot; unique_id=&quot;10020&quot;&gt;&lt;property id=&quot;20148&quot; value=&quot;5&quot;/&gt;&lt;property id=&quot;20300&quot; value=&quot;Slide 17&quot;/&gt;&lt;property id=&quot;20307&quot; value=&quot;262&quot;/&gt;&lt;/object&gt;&lt;object type=&quot;3&quot; unique_id=&quot;10021&quot;&gt;&lt;property id=&quot;20148&quot; value=&quot;5&quot;/&gt;&lt;property id=&quot;20300&quot; value=&quot;Slide 18&quot;/&gt;&lt;property id=&quot;20307&quot; value=&quot;280&quot;/&gt;&lt;/object&gt;&lt;object type=&quot;3&quot; unique_id=&quot;10022&quot;&gt;&lt;property id=&quot;20148&quot; value=&quot;5&quot;/&gt;&lt;property id=&quot;20300&quot; value=&quot;Slide 19 - &amp;quot;Comitato&amp;quot;&quot;/&gt;&lt;property id=&quot;20307&quot; value=&quot;301&quot;/&gt;&lt;/object&gt;&lt;object type=&quot;3&quot; unique_id=&quot;10023&quot;&gt;&lt;property id=&quot;20148&quot; value=&quot;5&quot;/&gt;&lt;property id=&quot;20300&quot; value=&quot;Slide 20&quot;/&gt;&lt;property id=&quot;20307&quot; value=&quot;263&quot;/&gt;&lt;/object&gt;&lt;object type=&quot;3&quot; unique_id=&quot;10024&quot;&gt;&lt;property id=&quot;20148&quot; value=&quot;5&quot;/&gt;&lt;property id=&quot;20300&quot; value=&quot;Slide 21&quot;/&gt;&lt;property id=&quot;20307&quot; value=&quot;281&quot;/&gt;&lt;/object&gt;&lt;object type=&quot;3&quot; unique_id=&quot;10025&quot;&gt;&lt;property id=&quot;20148&quot; value=&quot;5&quot;/&gt;&lt;property id=&quot;20300&quot; value=&quot;Slide 22&quot;/&gt;&lt;property id=&quot;20307&quot; value=&quot;264&quot;/&gt;&lt;/object&gt;&lt;object type=&quot;3&quot; unique_id=&quot;10026&quot;&gt;&lt;property id=&quot;20148&quot; value=&quot;5&quot;/&gt;&lt;property id=&quot;20300&quot; value=&quot;Slide 23&quot;/&gt;&lt;property id=&quot;20307&quot; value=&quot;265&quot;/&gt;&lt;/object&gt;&lt;object type=&quot;3&quot; unique_id=&quot;10027&quot;&gt;&lt;property id=&quot;20148&quot; value=&quot;5&quot;/&gt;&lt;property id=&quot;20300&quot; value=&quot;Slide 24&quot;/&gt;&lt;property id=&quot;20307&quot; value=&quot;266&quot;/&gt;&lt;/object&gt;&lt;object type=&quot;3&quot; unique_id=&quot;10028&quot;&gt;&lt;property id=&quot;20148&quot; value=&quot;5&quot;/&gt;&lt;property id=&quot;20300&quot; value=&quot;Slide 25&quot;/&gt;&lt;property id=&quot;20307&quot; value=&quot;282&quot;/&gt;&lt;/object&gt;&lt;object type=&quot;3&quot; unique_id=&quot;10029&quot;&gt;&lt;property id=&quot;20148&quot; value=&quot;5&quot;/&gt;&lt;property id=&quot;20300&quot; value=&quot;Slide 26&quot;/&gt;&lt;property id=&quot;20307&quot; value=&quot;267&quot;/&gt;&lt;/object&gt;&lt;object type=&quot;3&quot; unique_id=&quot;10030&quot;&gt;&lt;property id=&quot;20148&quot; value=&quot;5&quot;/&gt;&lt;property id=&quot;20300&quot; value=&quot;Slide 27&quot;/&gt;&lt;property id=&quot;20307&quot; value=&quot;283&quot;/&gt;&lt;/object&gt;&lt;object type=&quot;3&quot; unique_id=&quot;10031&quot;&gt;&lt;property id=&quot;20148&quot; value=&quot;5&quot;/&gt;&lt;property id=&quot;20300&quot; value=&quot;Slide 28 - &amp;quot;Domanda di iscrizione&amp;quot;&quot;/&gt;&lt;property id=&quot;20307&quot; value=&quot;305&quot;/&gt;&lt;/object&gt;&lt;object type=&quot;3&quot; unique_id=&quot;10032&quot;&gt;&lt;property id=&quot;20148&quot; value=&quot;5&quot;/&gt;&lt;property id=&quot;20300&quot; value=&quot;Slide 29 - &amp;quot;Domanda di iscrizione&amp;quot;&quot;/&gt;&lt;property id=&quot;20307&quot; value=&quot;306&quot;/&gt;&lt;/object&gt;&lt;object type=&quot;3&quot; unique_id=&quot;10033&quot;&gt;&lt;property id=&quot;20148&quot; value=&quot;5&quot;/&gt;&lt;property id=&quot;20300&quot; value=&quot;Slide 30 - &amp;quot;Domanda di iscrizione&amp;quot;&quot;/&gt;&lt;property id=&quot;20307&quot; value=&quot;307&quot;/&gt;&lt;/object&gt;&lt;object type=&quot;3&quot; unique_id=&quot;10034&quot;&gt;&lt;property id=&quot;20148&quot; value=&quot;5&quot;/&gt;&lt;property id=&quot;20300&quot; value=&quot;Slide 31 - &amp;quot;Domanda di iscrizione&amp;quot;&quot;/&gt;&lt;property id=&quot;20307&quot; value=&quot;308&quot;/&gt;&lt;/object&gt;&lt;object type=&quot;3&quot; unique_id=&quot;10035&quot;&gt;&lt;property id=&quot;20148&quot; value=&quot;5&quot;/&gt;&lt;property id=&quot;20300&quot; value=&quot;Slide 32 - &amp;quot;Domanda di iscrizione&amp;quot;&quot;/&gt;&lt;property id=&quot;20307&quot; value=&quot;309&quot;/&gt;&lt;/object&gt;&lt;object type=&quot;3&quot; unique_id=&quot;10036&quot;&gt;&lt;property id=&quot;20148&quot; value=&quot;5&quot;/&gt;&lt;property id=&quot;20300&quot; value=&quot;Slide 33 - &amp;quot;Domanda di iscrizione&amp;quot;&quot;/&gt;&lt;property id=&quot;20307&quot; value=&quot;310&quot;/&gt;&lt;/object&gt;&lt;object type=&quot;3&quot; unique_id=&quot;10037&quot;&gt;&lt;property id=&quot;20148&quot; value=&quot;5&quot;/&gt;&lt;property id=&quot;20300&quot; value=&quot;Slide 34 - &amp;quot;Domanda di iscrizione&amp;quot;&quot;/&gt;&lt;property id=&quot;20307&quot; value=&quot;311&quot;/&gt;&lt;/object&gt;&lt;object type=&quot;3&quot; unique_id=&quot;10038&quot;&gt;&lt;property id=&quot;20148&quot; value=&quot;5&quot;/&gt;&lt;property id=&quot;20300&quot; value=&quot;Slide 35 - &amp;quot;Domanda di iscrizione&amp;quot;&quot;/&gt;&lt;property id=&quot;20307&quot; value=&quot;312&quot;/&gt;&lt;/object&gt;&lt;object type=&quot;3&quot; unique_id=&quot;10039&quot;&gt;&lt;property id=&quot;20148&quot; value=&quot;5&quot;/&gt;&lt;property id=&quot;20300&quot; value=&quot;Slide 36&quot;/&gt;&lt;property id=&quot;20307&quot; value=&quot;268&quot;/&gt;&lt;/object&gt;&lt;object type=&quot;3&quot; unique_id=&quot;10040&quot;&gt;&lt;property id=&quot;20148&quot; value=&quot;5&quot;/&gt;&lt;property id=&quot;20300&quot; value=&quot;Slide 37&quot;/&gt;&lt;property id=&quot;20307&quot; value=&quot;284&quot;/&gt;&lt;/object&gt;&lt;object type=&quot;3&quot; unique_id=&quot;10041&quot;&gt;&lt;property id=&quot;20148&quot; value=&quot;5&quot;/&gt;&lt;property id=&quot;20300&quot; value=&quot;Slide 38&quot;/&gt;&lt;property id=&quot;20307&quot; value=&quot;269&quot;/&gt;&lt;/object&gt;&lt;object type=&quot;3&quot; unique_id=&quot;10042&quot;&gt;&lt;property id=&quot;20148&quot; value=&quot;5&quot;/&gt;&lt;property id=&quot;20300&quot; value=&quot;Slide 39&quot;/&gt;&lt;property id=&quot;20307&quot; value=&quot;285&quot;/&gt;&lt;/object&gt;&lt;object type=&quot;3&quot; unique_id=&quot;10043&quot;&gt;&lt;property id=&quot;20148&quot; value=&quot;5&quot;/&gt;&lt;property id=&quot;20300&quot; value=&quot;Slide 40&quot;/&gt;&lt;property id=&quot;20307&quot; value=&quot;270&quot;/&gt;&lt;/object&gt;&lt;object type=&quot;3&quot; unique_id=&quot;10044&quot;&gt;&lt;property id=&quot;20148&quot; value=&quot;5&quot;/&gt;&lt;property id=&quot;20300&quot; value=&quot;Slide 41&quot;/&gt;&lt;property id=&quot;20307&quot; value=&quot;271&quot;/&gt;&lt;/object&gt;&lt;object type=&quot;3&quot; unique_id=&quot;10045&quot;&gt;&lt;property id=&quot;20148&quot; value=&quot;5&quot;/&gt;&lt;property id=&quot;20300&quot; value=&quot;Slide 42&quot;/&gt;&lt;property id=&quot;20307&quot; value=&quot;286&quot;/&gt;&lt;/object&gt;&lt;object type=&quot;3&quot; unique_id=&quot;10046&quot;&gt;&lt;property id=&quot;20148&quot; value=&quot;5&quot;/&gt;&lt;property id=&quot;20300&quot; value=&quot;Slide 43&quot;/&gt;&lt;property id=&quot;20307&quot; value=&quot;272&quot;/&gt;&lt;/object&gt;&lt;object type=&quot;3&quot; unique_id=&quot;10047&quot;&gt;&lt;property id=&quot;20148&quot; value=&quot;5&quot;/&gt;&lt;property id=&quot;20300&quot; value=&quot;Slide 44&quot;/&gt;&lt;property id=&quot;20307&quot; value=&quot;287&quot;/&gt;&lt;/object&gt;&lt;object type=&quot;3&quot; unique_id=&quot;10048&quot;&gt;&lt;property id=&quot;20148&quot; value=&quot;5&quot;/&gt;&lt;property id=&quot;20300&quot; value=&quot;Slide 45&quot;/&gt;&lt;property id=&quot;20307&quot; value=&quot;273&quot;/&gt;&lt;/object&gt;&lt;object type=&quot;3&quot; unique_id=&quot;10049&quot;&gt;&lt;property id=&quot;20148&quot; value=&quot;5&quot;/&gt;&lt;property id=&quot;20300&quot; value=&quot;Slide 46 - &amp;quot;Comitato&amp;quot;&quot;/&gt;&lt;property id=&quot;20307&quot; value=&quot;302&quot;/&gt;&lt;/object&gt;&lt;object type=&quot;3&quot; unique_id=&quot;10050&quot;&gt;&lt;property id=&quot;20148&quot; value=&quot;5&quot;/&gt;&lt;property id=&quot;20300&quot; value=&quot;Slide 47&quot;/&gt;&lt;property id=&quot;20307&quot; value=&quot;274&quot;/&gt;&lt;/object&gt;&lt;object type=&quot;3&quot; unique_id=&quot;10051&quot;&gt;&lt;property id=&quot;20148&quot; value=&quot;5&quot;/&gt;&lt;property id=&quot;20300&quot; value=&quot;Slide 48&quot;/&gt;&lt;property id=&quot;20307&quot; value=&quot;275&quot;/&gt;&lt;/object&gt;&lt;object type=&quot;3&quot; unique_id=&quot;10052&quot;&gt;&lt;property id=&quot;20148&quot; value=&quot;5&quot;/&gt;&lt;property id=&quot;20300&quot; value=&quot;Slide 49&quot;/&gt;&lt;property id=&quot;20307&quot; value=&quot;288&quot;/&gt;&lt;/object&gt;&lt;object type=&quot;3&quot; unique_id=&quot;10053&quot;&gt;&lt;property id=&quot;20148&quot; value=&quot;5&quot;/&gt;&lt;property id=&quot;20300&quot; value=&quot;Slide 50&quot;/&gt;&lt;property id=&quot;20307&quot; value=&quot;276&quot;/&gt;&lt;/object&gt;&lt;object type=&quot;3&quot; unique_id=&quot;10054&quot;&gt;&lt;property id=&quot;20148&quot; value=&quot;5&quot;/&gt;&lt;property id=&quot;20300&quot; value=&quot;Slide 51 - &amp;quot;Distribuzione incarichi&amp;quot;&quot;/&gt;&lt;property id=&quot;20307&quot; value=&quot;303&quot;/&gt;&lt;/object&gt;&lt;object type=&quot;3&quot; unique_id=&quot;10055&quot;&gt;&lt;property id=&quot;20148&quot; value=&quot;5&quot;/&gt;&lt;property id=&quot;20300&quot; value=&quot;Slide 52&quot;/&gt;&lt;property id=&quot;20307&quot; value=&quot;277&quot;/&gt;&lt;/object&gt;&lt;object type=&quot;3&quot; unique_id=&quot;10056&quot;&gt;&lt;property id=&quot;20148&quot; value=&quot;5&quot;/&gt;&lt;property id=&quot;20300&quot; value=&quot;Slide 53 - &amp;quot;CASI PARTICOLARI DI NOMINA&amp;quot;&quot;/&gt;&lt;property id=&quot;20307&quot; value=&quot;304&quot;/&gt;&lt;/object&gt;&lt;object type=&quot;3&quot; unique_id=&quot;10057&quot;&gt;&lt;property id=&quot;20148&quot; value=&quot;5&quot;/&gt;&lt;property id=&quot;20300&quot; value=&quot;Slide 54&quot;/&gt;&lt;property id=&quot;20307&quot; value=&quot;290&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oli">
  <a:themeElements>
    <a:clrScheme name="Angoli">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oli">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oli">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225</TotalTime>
  <Words>4032</Words>
  <Application>Microsoft Office PowerPoint</Application>
  <PresentationFormat>Presentazione su schermo (4:3)</PresentationFormat>
  <Paragraphs>304</Paragraphs>
  <Slides>54</Slides>
  <Notes>3</Notes>
  <HiddenSlides>0</HiddenSlides>
  <MMClips>0</MMClips>
  <ScaleCrop>false</ScaleCrop>
  <HeadingPairs>
    <vt:vector size="4" baseType="variant">
      <vt:variant>
        <vt:lpstr>Tema</vt:lpstr>
      </vt:variant>
      <vt:variant>
        <vt:i4>1</vt:i4>
      </vt:variant>
      <vt:variant>
        <vt:lpstr>Titoli diapositive</vt:lpstr>
      </vt:variant>
      <vt:variant>
        <vt:i4>54</vt:i4>
      </vt:variant>
    </vt:vector>
  </HeadingPairs>
  <TitlesOfParts>
    <vt:vector size="55" baseType="lpstr">
      <vt:lpstr>Angoli</vt:lpstr>
      <vt:lpstr>Presentazione standard di PowerPoint</vt:lpstr>
      <vt:lpstr>Presentazione standard di PowerPoint</vt:lpstr>
      <vt:lpstr>Albo dei consulenti tecnici</vt:lpstr>
      <vt:lpstr>Albo dei consulenti tecnici</vt:lpstr>
      <vt:lpstr>Albo dei consulenti tecnici</vt:lpstr>
      <vt:lpstr>Albo dei consulenti tecnici</vt:lpstr>
      <vt:lpstr>Albo dei consulenti tecnici</vt:lpstr>
      <vt:lpstr>Albo dei consulenti tecnici</vt:lpstr>
      <vt:lpstr>Competenza tecnica</vt:lpstr>
      <vt:lpstr>Documenti per l’iscrizione</vt:lpstr>
      <vt:lpstr>Iscrizione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Comitato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Domanda di iscrizione</vt:lpstr>
      <vt:lpstr>Domanda di iscrizione</vt:lpstr>
      <vt:lpstr>Domanda di iscrizione</vt:lpstr>
      <vt:lpstr>Domanda di iscrizione</vt:lpstr>
      <vt:lpstr>Domanda di iscrizione</vt:lpstr>
      <vt:lpstr>Domanda di iscrizione</vt:lpstr>
      <vt:lpstr>Domanda di iscrizione</vt:lpstr>
      <vt:lpstr>Domanda di iscrizione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Comitato</vt:lpstr>
      <vt:lpstr>Presentazione standard di PowerPoint</vt:lpstr>
      <vt:lpstr>Presentazione standard di PowerPoint</vt:lpstr>
      <vt:lpstr>Presentazione standard di PowerPoint</vt:lpstr>
      <vt:lpstr>Presentazione standard di PowerPoint</vt:lpstr>
      <vt:lpstr>Distribuzione incarichi</vt:lpstr>
      <vt:lpstr>Presentazione standard di PowerPoint</vt:lpstr>
      <vt:lpstr>CASI PARTICOLARI DI NOMINA</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User</dc:creator>
  <cp:lastModifiedBy>User</cp:lastModifiedBy>
  <cp:revision>32</cp:revision>
  <dcterms:created xsi:type="dcterms:W3CDTF">2016-05-27T08:27:19Z</dcterms:created>
  <dcterms:modified xsi:type="dcterms:W3CDTF">2016-11-17T12:40:04Z</dcterms:modified>
</cp:coreProperties>
</file>