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65" r:id="rId1"/>
    <p:sldMasterId id="2147484177" r:id="rId2"/>
  </p:sldMasterIdLst>
  <p:notesMasterIdLst>
    <p:notesMasterId r:id="rId35"/>
  </p:notesMasterIdLst>
  <p:sldIdLst>
    <p:sldId id="346" r:id="rId3"/>
    <p:sldId id="344" r:id="rId4"/>
    <p:sldId id="257" r:id="rId5"/>
    <p:sldId id="259" r:id="rId6"/>
    <p:sldId id="258" r:id="rId7"/>
    <p:sldId id="260" r:id="rId8"/>
    <p:sldId id="261" r:id="rId9"/>
    <p:sldId id="262" r:id="rId10"/>
    <p:sldId id="266" r:id="rId11"/>
    <p:sldId id="263" r:id="rId12"/>
    <p:sldId id="267" r:id="rId13"/>
    <p:sldId id="265" r:id="rId14"/>
    <p:sldId id="270" r:id="rId15"/>
    <p:sldId id="272" r:id="rId16"/>
    <p:sldId id="276" r:id="rId17"/>
    <p:sldId id="278" r:id="rId18"/>
    <p:sldId id="277" r:id="rId19"/>
    <p:sldId id="282" r:id="rId20"/>
    <p:sldId id="279" r:id="rId21"/>
    <p:sldId id="283" r:id="rId22"/>
    <p:sldId id="285" r:id="rId23"/>
    <p:sldId id="287" r:id="rId24"/>
    <p:sldId id="289" r:id="rId25"/>
    <p:sldId id="291" r:id="rId26"/>
    <p:sldId id="293" r:id="rId27"/>
    <p:sldId id="295" r:id="rId28"/>
    <p:sldId id="298" r:id="rId29"/>
    <p:sldId id="299" r:id="rId30"/>
    <p:sldId id="301" r:id="rId31"/>
    <p:sldId id="303" r:id="rId32"/>
    <p:sldId id="345" r:id="rId33"/>
    <p:sldId id="343" r:id="rId34"/>
  </p:sldIdLst>
  <p:sldSz cx="9144000" cy="6858000" type="screen4x3"/>
  <p:notesSz cx="6858000" cy="9144000"/>
  <p:custDataLst>
    <p:tags r:id="rId36"/>
  </p:custDataLst>
  <p:defaultTextStyle>
    <a:defPPr>
      <a:defRPr lang="it-IT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0000"/>
    <a:srgbClr val="000099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>
        <p:scale>
          <a:sx n="80" d="100"/>
          <a:sy n="80" d="100"/>
        </p:scale>
        <p:origin x="-582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FE5A21F-96F6-4125-B68A-D060AF82E6D4}" type="datetimeFigureOut">
              <a:rPr lang="it-IT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t-IT" noProof="0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noProof="0" smtClean="0"/>
              <a:t>Fare clic per modificare stili del testo dello schema</a:t>
            </a:r>
          </a:p>
          <a:p>
            <a:pPr lvl="1"/>
            <a:r>
              <a:rPr lang="it-IT" noProof="0" smtClean="0"/>
              <a:t>Secondo livello</a:t>
            </a:r>
          </a:p>
          <a:p>
            <a:pPr lvl="2"/>
            <a:r>
              <a:rPr lang="it-IT" noProof="0" smtClean="0"/>
              <a:t>Terzo livello</a:t>
            </a:r>
          </a:p>
          <a:p>
            <a:pPr lvl="3"/>
            <a:r>
              <a:rPr lang="it-IT" noProof="0" smtClean="0"/>
              <a:t>Quarto livello</a:t>
            </a:r>
          </a:p>
          <a:p>
            <a:pPr lvl="4"/>
            <a:r>
              <a:rPr lang="it-IT" noProof="0" smtClean="0"/>
              <a:t>Quinto livello</a:t>
            </a:r>
            <a:endParaRPr lang="it-IT" noProof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BF511F-560B-4D2E-B332-6EA9FC2A1AD4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63309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egnaposto immagine diapositiva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Segnaposto note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it-IT" smtClean="0"/>
          </a:p>
        </p:txBody>
      </p:sp>
      <p:sp>
        <p:nvSpPr>
          <p:cNvPr id="16387" name="Segnaposto numero diapositiva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2EB22EC-E4C6-4805-AC91-9AE717433445}" type="slidenum">
              <a:rPr lang="it-IT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FA90BC9-C214-4846-BC44-7F0C0B9A91FD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889495-07E6-4F32-9E27-96B48F6BB86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6557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58D1A8D-58E9-47A1-A561-76E21DE93E93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F807D4F-8C37-4C2A-8918-1D03F84E2A5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566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3CB55D-CE9E-4B46-B03D-AEDEB78823B7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33981E-39F6-4D74-A83D-A99C9C210B3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27140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039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883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20083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31717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70617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5847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784646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605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3EAC95-928D-48A1-90BB-73859C73081A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DDD3E4-F676-4F06-B7B4-21DF01401CE5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2163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8053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2801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31/05/2017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0137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4DA894-A295-4B28-8553-31013C7E35ED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41C0C7-E504-44C6-B2A3-90B4FB362F54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4136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8887B6-B9BD-43D1-9D67-06145C45E168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0CE0ED7-E7A1-4280-A066-D80084FB36B0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48679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70ABAE8-9C91-4624-A178-EAF5AB43034C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ACC83BB-1ED4-4345-8DF3-54501F2EDCF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00502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29C3EC-7B33-46CC-8510-F0A53D74A69A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48FDE9-5068-47B1-9CA2-B91D18779DF7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4709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3A72B-D9AC-4F1F-8AF8-4F655D27B01B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93F0DD-65B9-4558-9327-E3D761DC2749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4703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E87C12-FA18-4F95-8A1A-24611D0EB101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6B67D82-79BD-4066-8D89-1BB709E3BF96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61006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82A6AA3-32F8-462D-BE70-A84621AB85A5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B60ED-4FE4-4724-B101-0CEAEF1A19FD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2946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7A85262-099D-44A9-ACA5-EEDD0932CB46}" type="datetime1">
              <a:rPr lang="it-IT" smtClean="0"/>
              <a:pPr>
                <a:defRPr/>
              </a:pPr>
              <a:t>31/05/2017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58BD21E-5515-476E-8363-167A81E14713}" type="slidenum">
              <a:rPr lang="it-IT" smtClean="0"/>
              <a:pPr>
                <a:defRPr/>
              </a:pPr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99873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6" r:id="rId1"/>
    <p:sldLayoutId id="2147484167" r:id="rId2"/>
    <p:sldLayoutId id="2147484168" r:id="rId3"/>
    <p:sldLayoutId id="2147484169" r:id="rId4"/>
    <p:sldLayoutId id="2147484170" r:id="rId5"/>
    <p:sldLayoutId id="2147484171" r:id="rId6"/>
    <p:sldLayoutId id="2147484172" r:id="rId7"/>
    <p:sldLayoutId id="2147484173" r:id="rId8"/>
    <p:sldLayoutId id="2147484174" r:id="rId9"/>
    <p:sldLayoutId id="2147484175" r:id="rId10"/>
    <p:sldLayoutId id="214748417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28356C62-62E3-4639-89A4-2288F49CB962}" type="datetimeFigureOut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31/05/2017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F65732C-663C-451A-A8B3-07B62C8F6A92}" type="slidenum">
              <a:rPr lang="it-IT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‹N›</a:t>
            </a:fld>
            <a:endParaRPr lang="it-IT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4616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8" r:id="rId1"/>
    <p:sldLayoutId id="2147484179" r:id="rId2"/>
    <p:sldLayoutId id="2147484180" r:id="rId3"/>
    <p:sldLayoutId id="2147484181" r:id="rId4"/>
    <p:sldLayoutId id="2147484182" r:id="rId5"/>
    <p:sldLayoutId id="2147484183" r:id="rId6"/>
    <p:sldLayoutId id="2147484184" r:id="rId7"/>
    <p:sldLayoutId id="2147484185" r:id="rId8"/>
    <p:sldLayoutId id="2147484186" r:id="rId9"/>
    <p:sldLayoutId id="2147484187" r:id="rId10"/>
    <p:sldLayoutId id="214748418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251520" y="6093296"/>
            <a:ext cx="8640960" cy="576064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395536" y="6093296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800" b="1" dirty="0" smtClean="0">
                <a:solidFill>
                  <a:prstClr val="white"/>
                </a:solidFill>
                <a:latin typeface="Calibri"/>
              </a:rPr>
              <a:t>www.joinacademy.it</a:t>
            </a:r>
            <a:endParaRPr lang="it-IT" sz="2800" b="1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251520" y="5949280"/>
            <a:ext cx="8640960" cy="144016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>
              <a:solidFill>
                <a:prstClr val="white"/>
              </a:solidFill>
            </a:endParaRPr>
          </a:p>
        </p:txBody>
      </p:sp>
      <p:pic>
        <p:nvPicPr>
          <p:cNvPr id="7" name="Immagine 6" descr="Logo Jo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60648"/>
            <a:ext cx="3749402" cy="3749402"/>
          </a:xfrm>
          <a:prstGeom prst="rect">
            <a:avLst/>
          </a:prstGeom>
        </p:spPr>
      </p:pic>
      <p:sp>
        <p:nvSpPr>
          <p:cNvPr id="14" name="CasellaDiTesto 13"/>
          <p:cNvSpPr txBox="1"/>
          <p:nvPr/>
        </p:nvSpPr>
        <p:spPr>
          <a:xfrm>
            <a:off x="323528" y="4102621"/>
            <a:ext cx="8568952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2400" b="1" dirty="0" smtClean="0">
                <a:solidFill>
                  <a:srgbClr val="FF0000"/>
                </a:solidFill>
                <a:latin typeface="Calibri"/>
              </a:rPr>
              <a:t>Corso di alta formazione professionale per Patrocinatore Stragiudiziale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600" b="1" dirty="0" smtClean="0">
                <a:solidFill>
                  <a:prstClr val="black"/>
                </a:solidFill>
                <a:latin typeface="Calibri"/>
              </a:rPr>
              <a:t>(Professionista del risarcimento del danno – Ramo infortunistica stradale)</a:t>
            </a:r>
            <a:endParaRPr lang="it-IT" sz="14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sz="1400" b="1" dirty="0" smtClean="0">
                <a:solidFill>
                  <a:prstClr val="black"/>
                </a:solidFill>
                <a:latin typeface="Calibri"/>
              </a:rPr>
              <a:t>Legge 04/2013 – Norma Tecnica UNI 11477</a:t>
            </a:r>
            <a:endParaRPr lang="it-IT" sz="2000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it-IT" b="1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Modulo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9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– </a:t>
            </a:r>
            <a:r>
              <a:rPr lang="it-IT" b="1" dirty="0" smtClean="0">
                <a:solidFill>
                  <a:prstClr val="black"/>
                </a:solidFill>
                <a:latin typeface="Calibri"/>
              </a:rPr>
              <a:t>Organi</a:t>
            </a:r>
            <a:endParaRPr lang="it-IT" b="1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5" name="Immagine 14" descr="LOGO ISO 9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78611" y="1255350"/>
            <a:ext cx="2049773" cy="2245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9831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asellaDiTesto 3"/>
          <p:cNvSpPr txBox="1">
            <a:spLocks noChangeArrowheads="1"/>
          </p:cNvSpPr>
          <p:nvPr/>
        </p:nvSpPr>
        <p:spPr bwMode="auto">
          <a:xfrm>
            <a:off x="900113" y="1341438"/>
            <a:ext cx="77041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2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331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Coppia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conica</a:t>
            </a:r>
            <a:endParaRPr lang="it-IT" sz="32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3318" name="Picture 11" descr="http://www.roverworld.com/images/Products/CoppieConiche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902778"/>
            <a:ext cx="3978644" cy="1829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42844" y="1142984"/>
            <a:ext cx="885831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La coppia conica è così chiamata in quanto è costituita da una coppia di ingranaggi che grazie all’inclinazione dei denti </a:t>
            </a:r>
            <a:r>
              <a:rPr kumimoji="0" lang="it-IT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consente di ruotare di 90° il movimento rotatorio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Nel caso del motore la </a:t>
            </a:r>
            <a:r>
              <a:rPr kumimoji="0" lang="it-IT" sz="24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coppia conica trasmette il movimento rotatorio dell’albero longitudinale ai semiassi</a:t>
            </a:r>
            <a:r>
              <a:rPr kumimoji="0" lang="it-IT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che sono trasversali. </a:t>
            </a:r>
            <a:endParaRPr kumimoji="0" lang="it-IT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asellaDiTesto 3"/>
          <p:cNvSpPr txBox="1">
            <a:spLocks noChangeArrowheads="1"/>
          </p:cNvSpPr>
          <p:nvPr/>
        </p:nvSpPr>
        <p:spPr bwMode="auto">
          <a:xfrm>
            <a:off x="214282" y="1196975"/>
            <a:ext cx="8643997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differenziale è un </a:t>
            </a:r>
            <a:r>
              <a:rPr lang="it-IT" sz="2400" u="sng" dirty="0" smtClean="0">
                <a:latin typeface="Arial Black" pitchFamily="34" charset="0"/>
              </a:rPr>
              <a:t>dispositivo meccanico che riceve il moto da un albero per ripartirlo su altri due</a:t>
            </a:r>
            <a:r>
              <a:rPr lang="it-IT" sz="2400" dirty="0" smtClean="0">
                <a:latin typeface="Arial Black" pitchFamily="34" charset="0"/>
              </a:rPr>
              <a:t>. </a:t>
            </a:r>
            <a:r>
              <a:rPr lang="it-IT" sz="2400" u="sng" dirty="0" smtClean="0">
                <a:solidFill>
                  <a:srgbClr val="000099"/>
                </a:solidFill>
                <a:latin typeface="Arial Black" pitchFamily="34" charset="0"/>
              </a:rPr>
              <a:t>Il differenziale classico riceve il moto dall’albero di trasmissione e tramite i semiassi lo trasmette alle ruote consentendo loro di girare a velocità differenti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4341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Differenziale</a:t>
            </a:r>
          </a:p>
        </p:txBody>
      </p:sp>
      <p:pic>
        <p:nvPicPr>
          <p:cNvPr id="14342" name="Picture 12" descr="http://www.4x4occitania.com/TECNIK/differenzial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3500438"/>
            <a:ext cx="3810000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asellaDiTesto 3"/>
          <p:cNvSpPr txBox="1">
            <a:spLocks noChangeArrowheads="1"/>
          </p:cNvSpPr>
          <p:nvPr/>
        </p:nvSpPr>
        <p:spPr bwMode="auto">
          <a:xfrm>
            <a:off x="500034" y="1214422"/>
            <a:ext cx="8143932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Questi organi devono </a:t>
            </a:r>
            <a:r>
              <a:rPr lang="it-IT" sz="2400" u="sng" dirty="0" smtClean="0">
                <a:latin typeface="Arial Black" pitchFamily="34" charset="0"/>
              </a:rPr>
              <a:t>orientare le ruote nella direzione che il veicolo deve mantenere o in quella verso la quale deve girare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Essi sono: lo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sterzo</a:t>
            </a:r>
            <a:r>
              <a:rPr lang="it-IT" sz="2400" dirty="0" smtClean="0">
                <a:latin typeface="Arial Black" pitchFamily="34" charset="0"/>
              </a:rPr>
              <a:t>, gli </a:t>
            </a:r>
            <a:r>
              <a:rPr lang="it-IT" sz="2400" b="1" smtClean="0">
                <a:solidFill>
                  <a:srgbClr val="FF0000"/>
                </a:solidFill>
                <a:latin typeface="Arial Black" pitchFamily="34" charset="0"/>
              </a:rPr>
              <a:t>organi meccanici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sospensione</a:t>
            </a:r>
            <a:r>
              <a:rPr lang="it-IT" sz="2400" dirty="0" smtClean="0">
                <a:latin typeface="Arial Black" pitchFamily="34" charset="0"/>
              </a:rPr>
              <a:t>, le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ruote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6389" name="CasellaDiTesto 7"/>
          <p:cNvSpPr txBox="1">
            <a:spLocks noChangeArrowheads="1"/>
          </p:cNvSpPr>
          <p:nvPr/>
        </p:nvSpPr>
        <p:spPr bwMode="auto">
          <a:xfrm>
            <a:off x="214282" y="500042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meccanici di direzione</a:t>
            </a:r>
          </a:p>
        </p:txBody>
      </p:sp>
      <p:pic>
        <p:nvPicPr>
          <p:cNvPr id="16390" name="Picture 13" descr="http://images1.wikia.nocookie.net/__cb20070813175616/rally/it/images/8/8f/Scatola_sterz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79661" y="3136729"/>
            <a:ext cx="4821231" cy="266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asellaDiTesto 3"/>
          <p:cNvSpPr txBox="1">
            <a:spLocks noChangeArrowheads="1"/>
          </p:cNvSpPr>
          <p:nvPr/>
        </p:nvSpPr>
        <p:spPr bwMode="auto">
          <a:xfrm>
            <a:off x="214282" y="1125538"/>
            <a:ext cx="8715436" cy="4739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Lo sterzo è un dispositivo che serve a far </a:t>
            </a:r>
            <a:r>
              <a:rPr lang="it-IT" sz="2400" u="sng" dirty="0" smtClean="0">
                <a:latin typeface="Arial Black" pitchFamily="34" charset="0"/>
              </a:rPr>
              <a:t>cambiare traiettoria ad un veicolo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1000" dirty="0" smtClean="0">
              <a:latin typeface="Arial Black" pitchFamily="34" charset="0"/>
            </a:endParaRPr>
          </a:p>
          <a:p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200" dirty="0" smtClean="0">
                <a:latin typeface="Arial Black" pitchFamily="34" charset="0"/>
              </a:rPr>
              <a:t>Le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parti fondamentali</a:t>
            </a:r>
            <a:r>
              <a:rPr lang="it-IT" sz="2200" dirty="0" smtClean="0">
                <a:latin typeface="Arial Black" pitchFamily="34" charset="0"/>
              </a:rPr>
              <a:t> sono: </a:t>
            </a:r>
          </a:p>
          <a:p>
            <a:endParaRPr lang="it-IT" sz="2000" b="1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2400" b="1" dirty="0">
                <a:latin typeface="Arial Black" pitchFamily="34" charset="0"/>
              </a:rPr>
              <a:t>gli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snodi</a:t>
            </a:r>
            <a:r>
              <a:rPr lang="it-IT" sz="2400" b="1" dirty="0" smtClean="0">
                <a:latin typeface="Arial Black" pitchFamily="34" charset="0"/>
              </a:rPr>
              <a:t>;</a:t>
            </a:r>
            <a:endParaRPr lang="it-IT" sz="2400" b="1" dirty="0">
              <a:latin typeface="Arial Black" pitchFamily="34" charset="0"/>
            </a:endParaRPr>
          </a:p>
          <a:p>
            <a:endParaRPr lang="it-IT" sz="1000" b="1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2400" b="1" dirty="0">
                <a:latin typeface="Arial Black" pitchFamily="34" charset="0"/>
              </a:rPr>
              <a:t>la </a:t>
            </a:r>
            <a:r>
              <a:rPr lang="it-IT" sz="2400" b="1" dirty="0" err="1" smtClean="0">
                <a:solidFill>
                  <a:srgbClr val="FF0000"/>
                </a:solidFill>
                <a:latin typeface="Arial Black" pitchFamily="34" charset="0"/>
              </a:rPr>
              <a:t>tiranteria</a:t>
            </a:r>
            <a:r>
              <a:rPr lang="it-IT" sz="2400" b="1" dirty="0" smtClean="0">
                <a:latin typeface="Arial Black" pitchFamily="34" charset="0"/>
              </a:rPr>
              <a:t>;</a:t>
            </a:r>
            <a:endParaRPr lang="it-IT" sz="2400" b="1" dirty="0">
              <a:latin typeface="Arial Black" pitchFamily="34" charset="0"/>
            </a:endParaRPr>
          </a:p>
          <a:p>
            <a:endParaRPr lang="it-IT" sz="1000" b="1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2400" b="1" dirty="0">
                <a:latin typeface="Arial Black" pitchFamily="34" charset="0"/>
              </a:rPr>
              <a:t>la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scatola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guida</a:t>
            </a:r>
            <a:r>
              <a:rPr lang="it-IT" sz="2400" b="1" dirty="0" smtClean="0">
                <a:latin typeface="Arial Black" pitchFamily="34" charset="0"/>
              </a:rPr>
              <a:t>;</a:t>
            </a:r>
            <a:endParaRPr lang="it-IT" sz="2400" b="1" dirty="0">
              <a:latin typeface="Arial Black" pitchFamily="34" charset="0"/>
            </a:endParaRPr>
          </a:p>
          <a:p>
            <a:endParaRPr lang="it-IT" sz="1000" b="1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2400" b="1" dirty="0">
                <a:latin typeface="Arial Black" pitchFamily="34" charset="0"/>
              </a:rPr>
              <a:t>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piantone</a:t>
            </a:r>
            <a:r>
              <a:rPr lang="it-IT" sz="2400" b="1" dirty="0" smtClean="0">
                <a:latin typeface="Arial Black" pitchFamily="34" charset="0"/>
              </a:rPr>
              <a:t>;</a:t>
            </a:r>
            <a:endParaRPr lang="it-IT" sz="2400" b="1" dirty="0">
              <a:latin typeface="Arial Black" pitchFamily="34" charset="0"/>
            </a:endParaRPr>
          </a:p>
          <a:p>
            <a:endParaRPr lang="it-IT" sz="1000" b="1" dirty="0">
              <a:solidFill>
                <a:srgbClr val="FF0000"/>
              </a:solidFill>
              <a:latin typeface="Arial Black" pitchFamily="34" charset="0"/>
            </a:endParaRPr>
          </a:p>
          <a:p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- </a:t>
            </a:r>
            <a:r>
              <a:rPr lang="it-IT" sz="2400" b="1" dirty="0">
                <a:latin typeface="Arial Black" pitchFamily="34" charset="0"/>
              </a:rPr>
              <a:t>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volante</a:t>
            </a:r>
            <a:r>
              <a:rPr lang="it-IT" sz="2400" b="1" dirty="0" smtClean="0">
                <a:latin typeface="Arial Black" pitchFamily="34" charset="0"/>
              </a:rPr>
              <a:t>.</a:t>
            </a:r>
            <a:endParaRPr lang="it-IT" sz="2400" b="1" dirty="0">
              <a:latin typeface="Arial Black" pitchFamily="34" charset="0"/>
            </a:endParaRPr>
          </a:p>
          <a:p>
            <a:pPr algn="ctr"/>
            <a:r>
              <a:rPr lang="it-IT" sz="3200" b="1" dirty="0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7413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Sterzo</a:t>
            </a:r>
          </a:p>
        </p:txBody>
      </p:sp>
      <p:pic>
        <p:nvPicPr>
          <p:cNvPr id="17414" name="Picture 13" descr="http://www.blockshaft.it/catalogo/piantoni/bm38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2060575"/>
            <a:ext cx="20002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5" descr="http://www.princedarko.com/Images/Panhard%20e%20tiranteri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060575"/>
            <a:ext cx="1944688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7" descr="http://www.samurai4x4.org/tecnica/pics/idoguida_jimny18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437063"/>
            <a:ext cx="40322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asellaDiTesto 3"/>
          <p:cNvSpPr txBox="1">
            <a:spLocks noChangeArrowheads="1"/>
          </p:cNvSpPr>
          <p:nvPr/>
        </p:nvSpPr>
        <p:spPr bwMode="auto">
          <a:xfrm>
            <a:off x="214282" y="1190701"/>
            <a:ext cx="87154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Sono costituiti essenzialmente da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molle</a:t>
            </a:r>
            <a:r>
              <a:rPr lang="it-IT" sz="2400" dirty="0" smtClean="0">
                <a:latin typeface="Arial Black" pitchFamily="34" charset="0"/>
              </a:rPr>
              <a:t> che hanno il compito di </a:t>
            </a:r>
            <a:r>
              <a:rPr lang="it-IT" sz="2400" u="sng" dirty="0" smtClean="0">
                <a:latin typeface="Arial Black" pitchFamily="34" charset="0"/>
              </a:rPr>
              <a:t>separare le due </a:t>
            </a:r>
            <a:r>
              <a:rPr lang="it-IT" sz="2400" b="1" u="sng" dirty="0" smtClean="0">
                <a:solidFill>
                  <a:srgbClr val="0000CC"/>
                </a:solidFill>
                <a:latin typeface="Arial Black" pitchFamily="34" charset="0"/>
              </a:rPr>
              <a:t>parti</a:t>
            </a:r>
            <a:r>
              <a:rPr lang="it-IT" sz="2400" dirty="0" smtClean="0">
                <a:latin typeface="Arial Black" pitchFamily="34" charset="0"/>
              </a:rPr>
              <a:t> in cui possiamo considerare suddiviso un veicolo: la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parte superiore</a:t>
            </a:r>
            <a:r>
              <a:rPr lang="it-IT" sz="2400" dirty="0" smtClean="0">
                <a:latin typeface="Arial Black" pitchFamily="34" charset="0"/>
              </a:rPr>
              <a:t> nella quale si trova l’abitacolo per i passeggeri e per il trasporto delle merci e la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parte inferiore</a:t>
            </a:r>
            <a:r>
              <a:rPr lang="it-IT" sz="2400" dirty="0" smtClean="0">
                <a:latin typeface="Arial Black" pitchFamily="34" charset="0"/>
              </a:rPr>
              <a:t> costituita dalle ruote, dai freni, ecc.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Le due parti hanno esigenze ben diverse: quella superiore deve procedere </a:t>
            </a:r>
            <a:r>
              <a:rPr lang="it-IT" sz="2400" u="sng" dirty="0" smtClean="0">
                <a:latin typeface="Arial Black" pitchFamily="34" charset="0"/>
              </a:rPr>
              <a:t>riducendo al minimo le scosse e le vibrazioni</a:t>
            </a:r>
            <a:r>
              <a:rPr lang="it-IT" sz="2400" dirty="0" smtClean="0">
                <a:latin typeface="Arial Black" pitchFamily="34" charset="0"/>
              </a:rPr>
              <a:t> dovute alle condizioni stradali, mentre la parte inferiore deve procedere </a:t>
            </a:r>
            <a:r>
              <a:rPr lang="it-IT" sz="2400" u="sng" dirty="0" smtClean="0">
                <a:latin typeface="Arial Black" pitchFamily="34" charset="0"/>
              </a:rPr>
              <a:t>seguendo al massimo le asperità del terreno</a:t>
            </a:r>
            <a:r>
              <a:rPr lang="it-IT" sz="2400" dirty="0" smtClean="0">
                <a:latin typeface="Arial Black" pitchFamily="34" charset="0"/>
              </a:rPr>
              <a:t> per avere la migliore aderenza.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8437" name="CasellaDiTesto 7"/>
          <p:cNvSpPr txBox="1">
            <a:spLocks noChangeArrowheads="1"/>
          </p:cNvSpPr>
          <p:nvPr/>
        </p:nvSpPr>
        <p:spPr bwMode="auto">
          <a:xfrm>
            <a:off x="0" y="476250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meccanici di sospensione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CasellaDiTesto 3"/>
          <p:cNvSpPr txBox="1">
            <a:spLocks noChangeArrowheads="1"/>
          </p:cNvSpPr>
          <p:nvPr/>
        </p:nvSpPr>
        <p:spPr bwMode="auto">
          <a:xfrm>
            <a:off x="611188" y="2276475"/>
            <a:ext cx="7993062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19461" name="CasellaDiTesto 7"/>
          <p:cNvSpPr txBox="1">
            <a:spLocks noChangeArrowheads="1"/>
          </p:cNvSpPr>
          <p:nvPr/>
        </p:nvSpPr>
        <p:spPr bwMode="auto">
          <a:xfrm>
            <a:off x="214282" y="500042"/>
            <a:ext cx="871543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meccanici di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sospensione</a:t>
            </a:r>
            <a:endParaRPr lang="it-IT" sz="32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9462" name="Picture 16" descr="http://www.moldrek.com/Immagini/sistema_di_sospensione_a_ruote_indipendent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4005263"/>
            <a:ext cx="3989524" cy="1852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214282" y="1214422"/>
            <a:ext cx="87154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Di questo gruppo fanno parte: gli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elementi che ancorano i mozzi ruota alla scocca</a:t>
            </a:r>
            <a:r>
              <a:rPr lang="it-IT" sz="2200" dirty="0" smtClean="0">
                <a:latin typeface="Arial Black" pitchFamily="34" charset="0"/>
              </a:rPr>
              <a:t>, le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molle</a:t>
            </a:r>
            <a:r>
              <a:rPr lang="it-IT" sz="2200" dirty="0" smtClean="0">
                <a:latin typeface="Arial Black" pitchFamily="34" charset="0"/>
              </a:rPr>
              <a:t>, gli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ammortizzatori</a:t>
            </a:r>
            <a:r>
              <a:rPr lang="it-IT" sz="2200" dirty="0" smtClean="0">
                <a:latin typeface="Arial Black" pitchFamily="34" charset="0"/>
              </a:rPr>
              <a:t>, le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barre stabilizzatrici</a:t>
            </a:r>
            <a:r>
              <a:rPr lang="it-IT" sz="2200" dirty="0" smtClean="0">
                <a:latin typeface="Arial Black" pitchFamily="34" charset="0"/>
              </a:rPr>
              <a:t>, i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pneumatici</a:t>
            </a:r>
            <a:r>
              <a:rPr lang="it-IT" sz="2200" dirty="0" smtClean="0">
                <a:latin typeface="Arial Black" pitchFamily="34" charset="0"/>
              </a:rPr>
              <a:t>. </a:t>
            </a:r>
            <a:br>
              <a:rPr lang="it-IT" sz="2200" dirty="0" smtClean="0">
                <a:latin typeface="Arial Black" pitchFamily="34" charset="0"/>
              </a:rPr>
            </a:br>
            <a:r>
              <a:rPr lang="it-IT" sz="2200" u="sng" dirty="0" smtClean="0">
                <a:latin typeface="Arial Black" pitchFamily="34" charset="0"/>
              </a:rPr>
              <a:t>In particolare gli </a:t>
            </a:r>
            <a:r>
              <a:rPr lang="it-IT" sz="2200" b="1" u="sng" dirty="0" smtClean="0">
                <a:latin typeface="Arial Black" pitchFamily="34" charset="0"/>
              </a:rPr>
              <a:t>ammortizzatori </a:t>
            </a:r>
            <a:r>
              <a:rPr lang="it-IT" sz="2200" u="sng" dirty="0" smtClean="0">
                <a:latin typeface="Arial Black" pitchFamily="34" charset="0"/>
              </a:rPr>
              <a:t>hanno il compito di</a:t>
            </a:r>
            <a:r>
              <a:rPr lang="it-IT" sz="2200" dirty="0" smtClean="0">
                <a:latin typeface="Arial Black" pitchFamily="34" charset="0"/>
              </a:rPr>
              <a:t> </a:t>
            </a:r>
            <a:r>
              <a:rPr lang="it-IT" sz="2200" u="sng" dirty="0" smtClean="0">
                <a:latin typeface="Arial Black" pitchFamily="34" charset="0"/>
              </a:rPr>
              <a:t>smorzare rapidamente le oscillazioni che il corpo vettura subirebbe se fosse sospeso alle sole molle</a:t>
            </a:r>
            <a:r>
              <a:rPr lang="it-IT" sz="2200" dirty="0" smtClean="0">
                <a:latin typeface="Arial Black" pitchFamily="34" charset="0"/>
              </a:rPr>
              <a:t>. In questo modo si ha una </a:t>
            </a:r>
            <a:r>
              <a:rPr lang="it-IT" sz="2200" b="1" dirty="0" smtClean="0">
                <a:solidFill>
                  <a:srgbClr val="00B050"/>
                </a:solidFill>
                <a:latin typeface="Arial Black" pitchFamily="34" charset="0"/>
              </a:rPr>
              <a:t>migliore aderenza</a:t>
            </a:r>
            <a:r>
              <a:rPr lang="it-IT" sz="2200" dirty="0" smtClean="0">
                <a:latin typeface="Arial Black" pitchFamily="34" charset="0"/>
              </a:rPr>
              <a:t> fra pneumatici e terreno e quindi </a:t>
            </a:r>
            <a:r>
              <a:rPr lang="it-IT" sz="2200" b="1" dirty="0" smtClean="0">
                <a:solidFill>
                  <a:srgbClr val="00B050"/>
                </a:solidFill>
                <a:latin typeface="Arial Black" pitchFamily="34" charset="0"/>
              </a:rPr>
              <a:t>maggior tenuta di strada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CasellaDiTesto 3"/>
          <p:cNvSpPr txBox="1">
            <a:spLocks noChangeArrowheads="1"/>
          </p:cNvSpPr>
          <p:nvPr/>
        </p:nvSpPr>
        <p:spPr bwMode="auto">
          <a:xfrm>
            <a:off x="3143240" y="1214422"/>
            <a:ext cx="585791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u="sng" dirty="0" smtClean="0">
                <a:latin typeface="Arial Black" pitchFamily="34" charset="0"/>
              </a:rPr>
              <a:t>I pneumatici sono gli elementi di contatto attraverso cui passano tutte le forze che la vettura scambia con il fondo stradale</a:t>
            </a:r>
            <a:r>
              <a:rPr lang="it-IT" sz="2200" dirty="0" smtClean="0">
                <a:latin typeface="Arial Black" pitchFamily="34" charset="0"/>
              </a:rPr>
              <a:t>. Nella sua forma più tradizionale il pneumatico è costituito da una </a:t>
            </a:r>
            <a:r>
              <a:rPr lang="it-IT" sz="2200" b="1" dirty="0" smtClean="0">
                <a:latin typeface="Arial Black" pitchFamily="34" charset="0"/>
              </a:rPr>
              <a:t>copertura</a:t>
            </a:r>
            <a:r>
              <a:rPr lang="it-IT" sz="2200" dirty="0" smtClean="0">
                <a:latin typeface="Arial Black" pitchFamily="34" charset="0"/>
              </a:rPr>
              <a:t> e da </a:t>
            </a:r>
            <a:r>
              <a:rPr lang="it-IT" sz="2200" b="1" dirty="0" smtClean="0">
                <a:latin typeface="Arial Black" pitchFamily="34" charset="0"/>
              </a:rPr>
              <a:t>elementi di tenuta dell’aria</a:t>
            </a:r>
            <a:r>
              <a:rPr lang="it-IT" sz="2200" dirty="0" smtClean="0">
                <a:latin typeface="Arial Black" pitchFamily="34" charset="0"/>
              </a:rPr>
              <a:t> (valvola e camera d’aria). </a:t>
            </a:r>
            <a:br>
              <a:rPr lang="it-IT" sz="2200" dirty="0" smtClean="0">
                <a:latin typeface="Arial Black" pitchFamily="34" charset="0"/>
              </a:rPr>
            </a:br>
            <a:r>
              <a:rPr lang="it-IT" sz="2200" dirty="0" smtClean="0">
                <a:latin typeface="Arial Black" pitchFamily="34" charset="0"/>
              </a:rPr>
              <a:t>Nei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pneumatici tubeless</a:t>
            </a:r>
            <a:r>
              <a:rPr lang="it-IT" sz="2200" dirty="0" smtClean="0">
                <a:latin typeface="Arial Black" pitchFamily="34" charset="0"/>
              </a:rPr>
              <a:t> non c’è più la camera d’aria e la tenuta è assicurata da un sottile rivestimento di gomma impermeabile.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0485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 pneumatici</a:t>
            </a:r>
          </a:p>
        </p:txBody>
      </p:sp>
      <p:pic>
        <p:nvPicPr>
          <p:cNvPr id="8" name="Picture 2" descr="http://www.migliorblog.it/wp-content/uploads/2011/03/pneumati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357298"/>
            <a:ext cx="2928958" cy="3857652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CasellaDiTesto 3"/>
          <p:cNvSpPr txBox="1">
            <a:spLocks noChangeArrowheads="1"/>
          </p:cNvSpPr>
          <p:nvPr/>
        </p:nvSpPr>
        <p:spPr bwMode="auto">
          <a:xfrm>
            <a:off x="539750" y="1916113"/>
            <a:ext cx="7993063" cy="884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0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1509" name="CasellaDiTesto 7"/>
          <p:cNvSpPr txBox="1">
            <a:spLocks noChangeArrowheads="1"/>
          </p:cNvSpPr>
          <p:nvPr/>
        </p:nvSpPr>
        <p:spPr bwMode="auto">
          <a:xfrm>
            <a:off x="285720" y="500042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Caratteristiche del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pneumatico</a:t>
            </a:r>
            <a:endParaRPr lang="it-IT" sz="32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" name="Picture 13" descr="http://www.gommeblog.it/wp-content/uploads/2010/01/misura-usura-dei-pneumatic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1347" y="3714752"/>
            <a:ext cx="4779545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ttangolo 7"/>
          <p:cNvSpPr/>
          <p:nvPr/>
        </p:nvSpPr>
        <p:spPr>
          <a:xfrm>
            <a:off x="142844" y="1142984"/>
            <a:ext cx="885831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L’elemento distintivo di un pneumatico è il </a:t>
            </a:r>
            <a:r>
              <a:rPr lang="it-IT" sz="2000" b="1" dirty="0" smtClean="0">
                <a:solidFill>
                  <a:srgbClr val="FF0000"/>
                </a:solidFill>
                <a:latin typeface="Arial Black" pitchFamily="34" charset="0"/>
              </a:rPr>
              <a:t>disegno del battistrada</a:t>
            </a:r>
            <a:r>
              <a:rPr lang="it-IT" sz="2000" dirty="0" smtClean="0">
                <a:latin typeface="Arial Black" pitchFamily="34" charset="0"/>
              </a:rPr>
              <a:t> che influenza sia la </a:t>
            </a:r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rumorosità</a:t>
            </a:r>
            <a:r>
              <a:rPr lang="it-IT" sz="2000" dirty="0" smtClean="0">
                <a:latin typeface="Arial Black" pitchFamily="34" charset="0"/>
              </a:rPr>
              <a:t> sia la </a:t>
            </a:r>
            <a:r>
              <a:rPr lang="it-IT" sz="2000" dirty="0" smtClean="0">
                <a:solidFill>
                  <a:srgbClr val="0000CC"/>
                </a:solidFill>
                <a:latin typeface="Arial Black" pitchFamily="34" charset="0"/>
              </a:rPr>
              <a:t>capacità di smaltimento dell’acqua</a:t>
            </a:r>
            <a:r>
              <a:rPr lang="it-IT" sz="2000" dirty="0" smtClean="0">
                <a:latin typeface="Arial Black" pitchFamily="34" charset="0"/>
              </a:rPr>
              <a:t> nella marcia su fondi bagnati; quest’ultima deve essere massima per allontanare il rischio di </a:t>
            </a:r>
            <a:r>
              <a:rPr lang="it-IT" sz="2000" b="1" i="1" dirty="0" smtClean="0">
                <a:solidFill>
                  <a:srgbClr val="0000CC"/>
                </a:solidFill>
                <a:latin typeface="Arial Black" pitchFamily="34" charset="0"/>
              </a:rPr>
              <a:t>aquaplaning</a:t>
            </a:r>
            <a:r>
              <a:rPr lang="it-IT" sz="2000" dirty="0" smtClean="0">
                <a:latin typeface="Arial Black" pitchFamily="34" charset="0"/>
              </a:rPr>
              <a:t>. Oltre alle dimensioni del cerchio e alla larghezza del battistrada, un’altra misura caratteristica del pneumatico è il </a:t>
            </a:r>
            <a:r>
              <a:rPr lang="it-IT" sz="2000" b="1" dirty="0" smtClean="0">
                <a:solidFill>
                  <a:srgbClr val="FF0000"/>
                </a:solidFill>
                <a:latin typeface="Arial Black" pitchFamily="34" charset="0"/>
              </a:rPr>
              <a:t>rapporto fra l’altezza del fianco e la sezione  trasversale</a:t>
            </a:r>
            <a:r>
              <a:rPr lang="it-IT" sz="2000" dirty="0" smtClean="0">
                <a:latin typeface="Arial Black" pitchFamily="34" charset="0"/>
              </a:rPr>
              <a:t>: quando è inferiore a 0,8 si parla di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pneumatico ribassato</a:t>
            </a:r>
            <a:r>
              <a:rPr lang="it-IT" sz="2000" dirty="0" smtClean="0">
                <a:latin typeface="Arial Black" pitchFamily="34" charset="0"/>
              </a:rPr>
              <a:t>. </a:t>
            </a:r>
            <a:endParaRPr lang="it-IT" sz="2000" dirty="0">
              <a:latin typeface="Arial Black" pitchFamily="34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asellaDiTesto 3"/>
          <p:cNvSpPr txBox="1">
            <a:spLocks noChangeArrowheads="1"/>
          </p:cNvSpPr>
          <p:nvPr/>
        </p:nvSpPr>
        <p:spPr bwMode="auto">
          <a:xfrm>
            <a:off x="214282" y="1214422"/>
            <a:ext cx="864399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Le ruote permettono il diretto trasferimento del moto dal veicolo al suolo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2533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53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Ruote</a:t>
            </a:r>
          </a:p>
        </p:txBody>
      </p:sp>
      <p:pic>
        <p:nvPicPr>
          <p:cNvPr id="22534" name="Picture 9" descr="http://www.shoppingnotizie.com/wp-content/uploads/2009/11/pneumatici_ne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734" y="2232036"/>
            <a:ext cx="3452604" cy="3054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3" descr="http://www.cinquino.net/public/gianmarco/200942221939_img3371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2249024"/>
            <a:ext cx="3619501" cy="3037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asellaDiTesto 3"/>
          <p:cNvSpPr txBox="1">
            <a:spLocks noChangeArrowheads="1"/>
          </p:cNvSpPr>
          <p:nvPr/>
        </p:nvSpPr>
        <p:spPr bwMode="auto">
          <a:xfrm>
            <a:off x="428596" y="1196975"/>
            <a:ext cx="8358246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Il loro compito è quello di ridurre </a:t>
            </a:r>
            <a:r>
              <a:rPr lang="it-IT" sz="2400" i="1" u="sng" dirty="0" smtClean="0">
                <a:solidFill>
                  <a:srgbClr val="0000CC"/>
                </a:solidFill>
                <a:latin typeface="Arial Black" pitchFamily="34" charset="0"/>
              </a:rPr>
              <a:t>più o meno gradualmente</a:t>
            </a:r>
            <a:r>
              <a:rPr lang="it-IT" sz="2400" u="sng" dirty="0" smtClean="0">
                <a:latin typeface="Arial Black" pitchFamily="34" charset="0"/>
              </a:rPr>
              <a:t> la velocità del veicolo e di tenerlo fermo durante le soste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Ogni veicolo deve essere dotato di un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freno di stazionamento</a:t>
            </a:r>
            <a:r>
              <a:rPr lang="it-IT" sz="2400" dirty="0" smtClean="0">
                <a:latin typeface="Arial Black" pitchFamily="34" charset="0"/>
              </a:rPr>
              <a:t>, di un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freno di servizio </a:t>
            </a:r>
            <a:r>
              <a:rPr lang="it-IT" sz="2400" dirty="0" smtClean="0">
                <a:latin typeface="Arial Black" pitchFamily="34" charset="0"/>
              </a:rPr>
              <a:t>e di un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freno di soccorso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23557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frenanti</a:t>
            </a:r>
          </a:p>
        </p:txBody>
      </p:sp>
      <p:pic>
        <p:nvPicPr>
          <p:cNvPr id="23558" name="Picture 11" descr="http://autoinsight.blogosfere.it/images/Black_Brembo_GT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4227" y="3571876"/>
            <a:ext cx="5045227" cy="223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Immagine 6" descr="shutterstock_276957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8" y="548680"/>
            <a:ext cx="3559175" cy="421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8" name="Rettangolo 7"/>
          <p:cNvSpPr>
            <a:spLocks noChangeArrowheads="1"/>
          </p:cNvSpPr>
          <p:nvPr/>
        </p:nvSpPr>
        <p:spPr bwMode="auto">
          <a:xfrm>
            <a:off x="1500188" y="1620242"/>
            <a:ext cx="1428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400">
                <a:solidFill>
                  <a:srgbClr val="FF0000"/>
                </a:solidFill>
                <a:latin typeface="Brush Script MT" pitchFamily="66" charset="0"/>
                <a:ea typeface="MS PGothic" pitchFamily="34" charset="-128"/>
              </a:rPr>
              <a:t>Argomenti che verranno trattati in questa lezione: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071934" y="1218705"/>
            <a:ext cx="4786346" cy="2862322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2000" b="1" dirty="0" smtClean="0">
                <a:solidFill>
                  <a:srgbClr val="FF0000"/>
                </a:solidFill>
                <a:latin typeface="+mn-lt"/>
              </a:rPr>
              <a:t>Organi meccanici, elettrici ed elettronici:</a:t>
            </a:r>
            <a:endParaRPr lang="it-IT" sz="2000" b="1" dirty="0">
              <a:solidFill>
                <a:srgbClr val="FF0000"/>
              </a:solidFill>
              <a:latin typeface="+mn-lt"/>
            </a:endParaRP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Gruppi di organi;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meccanici;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meccanici di trasmissione; 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meccanici di direzione;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meccanici di sospensione;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frenanti;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elettrici;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Organi elettronici;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Componenti non funzionali al movimento;</a:t>
            </a:r>
          </a:p>
          <a:p>
            <a:pPr>
              <a:buClr>
                <a:srgbClr val="7E2D00"/>
              </a:buClr>
              <a:buFont typeface="Arial" charset="0"/>
              <a:buChar char="►"/>
              <a:defRPr/>
            </a:pPr>
            <a:r>
              <a:rPr lang="it-IT" sz="1600" dirty="0" smtClean="0">
                <a:latin typeface="+mn-lt"/>
              </a:rPr>
              <a:t>Interventi e </a:t>
            </a:r>
            <a:r>
              <a:rPr lang="it-IT" sz="1600" smtClean="0">
                <a:latin typeface="+mn-lt"/>
              </a:rPr>
              <a:t>figure professionali.</a:t>
            </a:r>
            <a:endParaRPr lang="it-IT" sz="1600" dirty="0" smtClean="0">
              <a:latin typeface="+mn-lt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CasellaDiTesto 3"/>
          <p:cNvSpPr txBox="1">
            <a:spLocks noChangeArrowheads="1"/>
          </p:cNvSpPr>
          <p:nvPr/>
        </p:nvSpPr>
        <p:spPr bwMode="auto">
          <a:xfrm>
            <a:off x="0" y="1125538"/>
            <a:ext cx="914400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Il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freno di stazionamento</a:t>
            </a:r>
            <a:r>
              <a:rPr lang="it-IT" sz="2200" dirty="0" smtClean="0">
                <a:latin typeface="Arial Black" pitchFamily="34" charset="0"/>
              </a:rPr>
              <a:t> (detto anche freno a mano):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è un freno di tipo meccanico</a:t>
            </a:r>
            <a:r>
              <a:rPr lang="it-IT" sz="2200" dirty="0" smtClean="0">
                <a:latin typeface="Arial Black" pitchFamily="34" charset="0"/>
              </a:rPr>
              <a:t> (vale a dire che agisce direttamente e non tramite un liquido sotto pressione come nei freni idraulici);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agisce su due ruote</a:t>
            </a:r>
            <a:r>
              <a:rPr lang="it-IT" sz="2200" dirty="0" smtClean="0">
                <a:latin typeface="Arial Black" pitchFamily="34" charset="0"/>
              </a:rPr>
              <a:t>, normalmente quelle posteriori;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deve mantenere frenato il veicolo durante la sosta anche in assenza del conducente e su strade in pendenza</a:t>
            </a:r>
            <a:r>
              <a:rPr lang="it-IT" sz="2200" dirty="0" smtClean="0">
                <a:latin typeface="Arial Black" pitchFamily="34" charset="0"/>
              </a:rPr>
              <a:t>.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24581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Freno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 stazionamento</a:t>
            </a:r>
          </a:p>
        </p:txBody>
      </p:sp>
      <p:pic>
        <p:nvPicPr>
          <p:cNvPr id="24582" name="Picture 14" descr="http://www.smartkits.net/catalog/images/Brabus/freno%20a%20man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3644900"/>
            <a:ext cx="420528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CasellaDiTesto 3"/>
          <p:cNvSpPr txBox="1">
            <a:spLocks noChangeArrowheads="1"/>
          </p:cNvSpPr>
          <p:nvPr/>
        </p:nvSpPr>
        <p:spPr bwMode="auto">
          <a:xfrm>
            <a:off x="285720" y="1214422"/>
            <a:ext cx="857256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Il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freno di servizio</a:t>
            </a:r>
            <a:r>
              <a:rPr lang="it-IT" sz="2200" dirty="0" smtClean="0">
                <a:latin typeface="Arial Black" pitchFamily="34" charset="0"/>
              </a:rPr>
              <a:t> (detto anche freno a pedale):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è un freno idraulico</a:t>
            </a:r>
            <a:r>
              <a:rPr lang="it-IT" sz="2200" dirty="0" smtClean="0">
                <a:latin typeface="Arial Black" pitchFamily="34" charset="0"/>
              </a:rPr>
              <a:t> che utilizza la pressione di un liquido per trasmettere la pressione del piede agli elementi frenanti; 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è ad azione moderabile</a:t>
            </a:r>
            <a:r>
              <a:rPr lang="it-IT" sz="2200" dirty="0" smtClean="0">
                <a:latin typeface="Arial Black" pitchFamily="34" charset="0"/>
              </a:rPr>
              <a:t>; </a:t>
            </a:r>
            <a:br>
              <a:rPr lang="it-IT" sz="2200" dirty="0" smtClean="0">
                <a:latin typeface="Arial Black" pitchFamily="34" charset="0"/>
              </a:rPr>
            </a:br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agisce sulle quattro ruote</a:t>
            </a:r>
            <a:r>
              <a:rPr lang="it-IT" sz="2200" dirty="0" smtClean="0">
                <a:latin typeface="Arial Black" pitchFamily="34" charset="0"/>
              </a:rPr>
              <a:t>. 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5605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Freno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 servizio</a:t>
            </a:r>
          </a:p>
        </p:txBody>
      </p:sp>
      <p:pic>
        <p:nvPicPr>
          <p:cNvPr id="25606" name="Picture 11" descr="http://www.mitsubishi-auto.it/uploadedImages/p1.1.1_foldover_imageset-1_Brake_and_Clutch_Pedal.jpg?n=91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6012" y="3500439"/>
            <a:ext cx="4512004" cy="231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CasellaDiTesto 3"/>
          <p:cNvSpPr txBox="1">
            <a:spLocks noChangeArrowheads="1"/>
          </p:cNvSpPr>
          <p:nvPr/>
        </p:nvSpPr>
        <p:spPr bwMode="auto">
          <a:xfrm>
            <a:off x="3286116" y="1214422"/>
            <a:ext cx="5715040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Il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freno di soccorso</a:t>
            </a:r>
            <a:r>
              <a:rPr lang="it-IT" sz="2200" dirty="0" smtClean="0">
                <a:latin typeface="Arial Black" pitchFamily="34" charset="0"/>
              </a:rPr>
              <a:t>: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endParaRPr lang="it-IT" sz="2200" dirty="0" smtClean="0">
              <a:latin typeface="Arial Black" pitchFamily="34" charset="0"/>
            </a:endParaRP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deve poter frenare almeno due ruote nel caso di avaria del freno di servizio</a:t>
            </a:r>
            <a:r>
              <a:rPr lang="it-IT" sz="2200" dirty="0" smtClean="0">
                <a:latin typeface="Arial Black" pitchFamily="34" charset="0"/>
              </a:rPr>
              <a:t>; </a:t>
            </a:r>
            <a:br>
              <a:rPr lang="it-IT" sz="2200" dirty="0" smtClean="0">
                <a:latin typeface="Arial Black" pitchFamily="34" charset="0"/>
              </a:rPr>
            </a:br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è un freno idraulico</a:t>
            </a:r>
            <a:r>
              <a:rPr lang="it-IT" sz="2200" dirty="0" smtClean="0">
                <a:latin typeface="Arial Black" pitchFamily="34" charset="0"/>
              </a:rPr>
              <a:t>;</a:t>
            </a:r>
          </a:p>
          <a:p>
            <a:pPr algn="ctr"/>
            <a:r>
              <a:rPr lang="it-IT" sz="2200" dirty="0" smtClean="0">
                <a:latin typeface="Arial Black" pitchFamily="34" charset="0"/>
              </a:rPr>
              <a:t>- </a:t>
            </a:r>
            <a:r>
              <a:rPr lang="it-IT" sz="2200" u="sng" dirty="0" smtClean="0">
                <a:latin typeface="Arial Black" pitchFamily="34" charset="0"/>
              </a:rPr>
              <a:t>è realizzato dallo sdoppiamento del freno servizio</a:t>
            </a:r>
            <a:r>
              <a:rPr lang="it-IT" sz="2200" dirty="0" smtClean="0">
                <a:latin typeface="Arial Black" pitchFamily="34" charset="0"/>
              </a:rPr>
              <a:t>. La pressione del piede aziona una pompa capace di trasmettere la pressione sia al freno di servizio che a quello di soccorso. In questo modo i due impianti sono indipendenti e in caso di avaria riescono a compensarsi. </a:t>
            </a:r>
            <a:endParaRPr lang="it-IT" sz="2200" dirty="0">
              <a:latin typeface="Arial Black" pitchFamily="34" charset="0"/>
            </a:endParaRPr>
          </a:p>
        </p:txBody>
      </p:sp>
      <p:sp>
        <p:nvSpPr>
          <p:cNvPr id="26629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Freno </a:t>
            </a:r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di soccorso</a:t>
            </a:r>
          </a:p>
        </p:txBody>
      </p:sp>
      <p:pic>
        <p:nvPicPr>
          <p:cNvPr id="26630" name="Picture 13" descr="http://www.frigeriocarrozzeria.it/images/p007_1_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06" y="1357298"/>
            <a:ext cx="3143246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CasellaDiTesto 3"/>
          <p:cNvSpPr txBox="1">
            <a:spLocks noChangeArrowheads="1"/>
          </p:cNvSpPr>
          <p:nvPr/>
        </p:nvSpPr>
        <p:spPr bwMode="auto">
          <a:xfrm>
            <a:off x="214282" y="1202842"/>
            <a:ext cx="871543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Gli organi elettrici consentono l’accensione della miscela aria-combustibile nei motori a ciclo otto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Essi comprendono: 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batteria</a:t>
            </a:r>
            <a:r>
              <a:rPr lang="it-IT" sz="2400" dirty="0" smtClean="0">
                <a:latin typeface="Arial Black" pitchFamily="34" charset="0"/>
              </a:rPr>
              <a:t>, un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generatore di corrente</a:t>
            </a:r>
            <a:r>
              <a:rPr lang="it-IT" sz="2400" dirty="0" smtClean="0">
                <a:latin typeface="Arial Black" pitchFamily="34" charset="0"/>
              </a:rPr>
              <a:t>, 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dispositivi di illuminazione e di segnalazione</a:t>
            </a:r>
            <a:r>
              <a:rPr lang="it-IT" sz="2400" dirty="0" smtClean="0">
                <a:latin typeface="Arial Black" pitchFamily="34" charset="0"/>
              </a:rPr>
              <a:t>, gli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apparecchi di controllo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 In particolare, </a:t>
            </a:r>
            <a:r>
              <a:rPr lang="it-IT" sz="2400" u="sng" dirty="0" smtClean="0">
                <a:latin typeface="Arial Black" pitchFamily="34" charset="0"/>
              </a:rPr>
              <a:t>la </a:t>
            </a:r>
            <a:r>
              <a:rPr lang="it-IT" sz="2400" b="1" u="sng" dirty="0" smtClean="0">
                <a:latin typeface="Arial Black" pitchFamily="34" charset="0"/>
              </a:rPr>
              <a:t>batteria </a:t>
            </a:r>
            <a:r>
              <a:rPr lang="it-IT" sz="2400" u="sng" dirty="0" smtClean="0">
                <a:latin typeface="Arial Black" pitchFamily="34" charset="0"/>
              </a:rPr>
              <a:t>immagazzina l’energia elettrica generata dall’alternatore</a:t>
            </a:r>
            <a:r>
              <a:rPr lang="it-IT" sz="2400" dirty="0" smtClean="0">
                <a:latin typeface="Arial Black" pitchFamily="34" charset="0"/>
              </a:rPr>
              <a:t>: è indispensabile per l’avviamento del veicolo.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A batteria carica la tensione oscilla tra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12,6 V</a:t>
            </a:r>
            <a:r>
              <a:rPr lang="it-IT" sz="2400" dirty="0" smtClean="0">
                <a:latin typeface="Arial Black" pitchFamily="34" charset="0"/>
              </a:rPr>
              <a:t> e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12,8 V</a:t>
            </a:r>
            <a:r>
              <a:rPr lang="it-IT" sz="2400" dirty="0" smtClean="0">
                <a:latin typeface="Arial Black" pitchFamily="34" charset="0"/>
              </a:rPr>
              <a:t> a motore e servizi spenti.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Con motore in moto la tensione sale 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13,6-14,5 V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27653" name="CasellaDiTesto 7"/>
          <p:cNvSpPr txBox="1">
            <a:spLocks noChangeArrowheads="1"/>
          </p:cNvSpPr>
          <p:nvPr/>
        </p:nvSpPr>
        <p:spPr bwMode="auto">
          <a:xfrm>
            <a:off x="285720" y="476250"/>
            <a:ext cx="850112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elettrici 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CasellaDiTesto 3"/>
          <p:cNvSpPr txBox="1">
            <a:spLocks noChangeArrowheads="1"/>
          </p:cNvSpPr>
          <p:nvPr/>
        </p:nvSpPr>
        <p:spPr bwMode="auto">
          <a:xfrm>
            <a:off x="323850" y="2492375"/>
            <a:ext cx="84963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r>
              <a:rPr lang="it-IT" sz="3200" b="1">
                <a:solidFill>
                  <a:srgbClr val="FF0000"/>
                </a:solidFill>
                <a:latin typeface="Arial Black" pitchFamily="34" charset="0"/>
              </a:rPr>
              <a:t> </a:t>
            </a:r>
          </a:p>
        </p:txBody>
      </p:sp>
      <p:sp>
        <p:nvSpPr>
          <p:cNvPr id="28677" name="CasellaDiTesto 7"/>
          <p:cNvSpPr txBox="1">
            <a:spLocks noChangeArrowheads="1"/>
          </p:cNvSpPr>
          <p:nvPr/>
        </p:nvSpPr>
        <p:spPr bwMode="auto">
          <a:xfrm>
            <a:off x="539750" y="549275"/>
            <a:ext cx="81359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La dinamo e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l’alternatore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142844" y="1214422"/>
            <a:ext cx="8858312" cy="449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La 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dinamo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e l’</a:t>
            </a:r>
            <a:r>
              <a:rPr kumimoji="0" lang="it-IT" sz="22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alternatore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sono i due possibili generatori di energia elettrica del motore. </a:t>
            </a:r>
            <a:r>
              <a:rPr kumimoji="0" lang="it-IT" sz="220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E</a:t>
            </a:r>
            <a:r>
              <a:rPr kumimoji="0" lang="it-IT" sz="22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ssi utilizzano l’energia meccanica del motore, che trasformano in energia elettrica e la inviano agli utilizzatori e alla batteria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Per la generazione dell’energia elettrica si sfrutta il </a:t>
            </a:r>
            <a:r>
              <a:rPr kumimoji="0" lang="it-IT" sz="22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fenomeno dell’induzione magnetica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Per ottenere una </a:t>
            </a:r>
            <a:r>
              <a:rPr kumimoji="0" lang="it-IT" sz="2200" b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f.e.m.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il più possibile continua, comunque sempre diretta nello stesso senso, come nella dinamo (pulsante), si utilizzano i 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collettori striscianti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ove le spazzole prendono la corrente sempre nello stesso senso. Il campo magnetico è fisso ed esterno, mentre le spire del circuito elettrico sono interne e ruotano mosse dal motore del veicolo.</a:t>
            </a:r>
            <a:r>
              <a:rPr kumimoji="0" lang="it-IT" sz="2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CasellaDiTesto 3"/>
          <p:cNvSpPr txBox="1">
            <a:spLocks noChangeArrowheads="1"/>
          </p:cNvSpPr>
          <p:nvPr/>
        </p:nvSpPr>
        <p:spPr bwMode="auto">
          <a:xfrm>
            <a:off x="214282" y="1052513"/>
            <a:ext cx="8715436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u="sng" dirty="0" smtClean="0">
                <a:latin typeface="Arial Black" pitchFamily="34" charset="0"/>
              </a:rPr>
              <a:t>Gli organi elettronici consentono il controllo e la regolazione del motore e del moto del veicolo</a:t>
            </a:r>
            <a:r>
              <a:rPr lang="it-IT" sz="2400" dirty="0" smtClean="0">
                <a:latin typeface="Arial Black" pitchFamily="34" charset="0"/>
              </a:rPr>
              <a:t>. </a:t>
            </a:r>
            <a:br>
              <a:rPr lang="it-IT" sz="2400" dirty="0" smtClean="0">
                <a:latin typeface="Arial Black" pitchFamily="34" charset="0"/>
              </a:rPr>
            </a:br>
            <a:r>
              <a:rPr lang="it-IT" sz="2400" dirty="0" smtClean="0">
                <a:latin typeface="Arial Black" pitchFamily="34" charset="0"/>
              </a:rPr>
              <a:t>Sono realizzati con circuiti a stato solido costituiti da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microchip</a:t>
            </a:r>
            <a:r>
              <a:rPr lang="it-IT" sz="2400" dirty="0" smtClean="0">
                <a:latin typeface="Arial Black" pitchFamily="34" charset="0"/>
              </a:rPr>
              <a:t> che permettono l’autogestione del funzionamento del motore, la regolazione dello stesso e, il controllo da parte del conducente.</a:t>
            </a:r>
          </a:p>
          <a:p>
            <a:pPr algn="ctr"/>
            <a:r>
              <a:rPr lang="it-IT" sz="1200" dirty="0" smtClean="0">
                <a:latin typeface="Arial Black" pitchFamily="34" charset="0"/>
              </a:rPr>
              <a:t>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Anche il </a:t>
            </a:r>
            <a:r>
              <a:rPr lang="it-IT" sz="2400" b="1" dirty="0" err="1" smtClean="0">
                <a:solidFill>
                  <a:srgbClr val="0000CC"/>
                </a:solidFill>
                <a:latin typeface="Arial Black" pitchFamily="34" charset="0"/>
              </a:rPr>
              <a:t>G.P.S.</a:t>
            </a:r>
            <a:r>
              <a:rPr lang="it-IT" sz="2400" dirty="0" smtClean="0">
                <a:latin typeface="Arial Black" pitchFamily="34" charset="0"/>
              </a:rPr>
              <a:t>, un </a:t>
            </a:r>
            <a:r>
              <a:rPr lang="it-IT" sz="2400" u="sng" dirty="0" smtClean="0">
                <a:latin typeface="Arial Black" pitchFamily="34" charset="0"/>
              </a:rPr>
              <a:t>dispositivo con cui si è in grado di conoscere la posizione del veicolo in latitudine e in longitudine</a:t>
            </a:r>
            <a:r>
              <a:rPr lang="it-IT" sz="2400" dirty="0" smtClean="0">
                <a:latin typeface="Arial Black" pitchFamily="34" charset="0"/>
              </a:rPr>
              <a:t>, con una 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precisione da 10 a 100 m </a:t>
            </a:r>
            <a:r>
              <a:rPr lang="it-IT" sz="2400" dirty="0" smtClean="0">
                <a:latin typeface="Arial Black" pitchFamily="34" charset="0"/>
              </a:rPr>
              <a:t>grazie al segnale proveniente da tre o più satelliti, è considerato un organo elettronico.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29701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elettronici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CasellaDiTesto 3"/>
          <p:cNvSpPr txBox="1">
            <a:spLocks noChangeArrowheads="1"/>
          </p:cNvSpPr>
          <p:nvPr/>
        </p:nvSpPr>
        <p:spPr bwMode="auto">
          <a:xfrm>
            <a:off x="142844" y="1214422"/>
            <a:ext cx="8786874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Un veicolo, oltre agli organi che concorrono alla sua messa in moto ed al suo movimento, è formato anche da quelle </a:t>
            </a:r>
            <a:r>
              <a:rPr lang="it-IT" sz="2400" u="sng" dirty="0" smtClean="0">
                <a:latin typeface="Arial Black" pitchFamily="34" charset="0"/>
              </a:rPr>
              <a:t>componenti che ne definiscono la sua struttura</a:t>
            </a:r>
            <a:r>
              <a:rPr lang="it-IT" sz="2400" dirty="0" smtClean="0">
                <a:latin typeface="Arial Black" pitchFamily="34" charset="0"/>
              </a:rPr>
              <a:t>. 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Le due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componenti principali</a:t>
            </a:r>
            <a:r>
              <a:rPr lang="it-IT" sz="2400" dirty="0" smtClean="0">
                <a:latin typeface="Arial Black" pitchFamily="34" charset="0"/>
              </a:rPr>
              <a:t> sono: il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telaio</a:t>
            </a:r>
            <a:r>
              <a:rPr lang="it-IT" sz="2400" dirty="0" smtClean="0">
                <a:latin typeface="Arial Black" pitchFamily="34" charset="0"/>
              </a:rPr>
              <a:t> e 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carrozzeria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0725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4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Componenti non funzionali al movimento</a:t>
            </a:r>
          </a:p>
        </p:txBody>
      </p:sp>
      <p:pic>
        <p:nvPicPr>
          <p:cNvPr id="30726" name="Picture 12" descr="http://www.zarattini.com/maggiolino/telaio-scocc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313" y="3635056"/>
            <a:ext cx="3730637" cy="2170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CasellaDiTesto 3"/>
          <p:cNvSpPr txBox="1">
            <a:spLocks noChangeArrowheads="1"/>
          </p:cNvSpPr>
          <p:nvPr/>
        </p:nvSpPr>
        <p:spPr bwMode="auto">
          <a:xfrm>
            <a:off x="468313" y="476250"/>
            <a:ext cx="80645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Telaio</a:t>
            </a:r>
            <a:endParaRPr lang="it-IT" sz="2000" b="1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42844" y="1214422"/>
            <a:ext cx="885831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Il </a:t>
            </a:r>
            <a:r>
              <a:rPr kumimoji="0" lang="it-IT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telaio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è la </a:t>
            </a:r>
            <a:r>
              <a:rPr kumimoji="0" lang="it-IT" sz="20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struttura resistente alla quale vengono ancorati gli organi meccanici, il motore, le sospensioni e la carrozzeria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L’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insieme del telaio e degli organi meccanici ad esso collegati 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viene definito </a:t>
            </a:r>
            <a:r>
              <a:rPr kumimoji="0" lang="it-IT" sz="2000" b="1" strike="noStrike" cap="none" normalizeH="0" baseline="0" dirty="0" smtClean="0">
                <a:ln>
                  <a:noFill/>
                </a:ln>
                <a:solidFill>
                  <a:srgbClr val="0000CC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autotelaio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ed è questo che viene poi fissato alla carrozzeria. Da alcuni decenni sulle vetture non esiste più il telaio vero e proprio separato dalla carrozzeria, si è diffusa la </a:t>
            </a:r>
            <a:r>
              <a:rPr kumimoji="0" lang="it-IT" sz="2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scocca portante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 che </a:t>
            </a:r>
            <a:r>
              <a:rPr kumimoji="0" lang="it-IT" sz="2000" b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offre vantaggi in termini di peso, rigidezza torsionale e flessionale oltre a un migliore sfruttamento dello spazio</a:t>
            </a: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. </a:t>
            </a:r>
            <a:b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Il telaio viene ancora utilizzato sugli autocarri dove occorre una robusta struttura che sopporti il carico elevato.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sz="20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Anche nei fuoristrada, soggetti ad elevate sollecitazioni, il telaio viene ancora utilizzato anche se si stanno diffondendo le strutture a scocca portante. </a:t>
            </a:r>
            <a:endParaRPr kumimoji="0" lang="it-IT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CasellaDiTesto 3"/>
          <p:cNvSpPr txBox="1">
            <a:spLocks noChangeArrowheads="1"/>
          </p:cNvSpPr>
          <p:nvPr/>
        </p:nvSpPr>
        <p:spPr bwMode="auto">
          <a:xfrm>
            <a:off x="214282" y="1088769"/>
            <a:ext cx="871543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000" dirty="0" smtClean="0">
                <a:latin typeface="Arial Black" pitchFamily="34" charset="0"/>
              </a:rPr>
              <a:t>La </a:t>
            </a:r>
            <a:r>
              <a:rPr lang="it-IT" sz="2000" b="1" dirty="0" smtClean="0">
                <a:solidFill>
                  <a:srgbClr val="FF0000"/>
                </a:solidFill>
                <a:latin typeface="Arial Black" pitchFamily="34" charset="0"/>
              </a:rPr>
              <a:t>carrozzeria</a:t>
            </a:r>
            <a:r>
              <a:rPr lang="it-IT" sz="2000" b="1" dirty="0" smtClean="0">
                <a:latin typeface="Arial Black" pitchFamily="34" charset="0"/>
              </a:rPr>
              <a:t> </a:t>
            </a:r>
            <a:r>
              <a:rPr lang="it-IT" sz="2000" dirty="0" smtClean="0">
                <a:latin typeface="Arial Black" pitchFamily="34" charset="0"/>
              </a:rPr>
              <a:t>è l’</a:t>
            </a:r>
            <a:r>
              <a:rPr lang="it-IT" sz="2000" u="sng" dirty="0" smtClean="0">
                <a:latin typeface="Arial Black" pitchFamily="34" charset="0"/>
              </a:rPr>
              <a:t>insieme dei pannelli che determinano la forma di una vettura</a:t>
            </a:r>
            <a:r>
              <a:rPr lang="it-IT" sz="2000" dirty="0" smtClean="0">
                <a:latin typeface="Arial Black" pitchFamily="34" charset="0"/>
              </a:rPr>
              <a:t>. Da quando non viene più utilizzato il telaio portante spesso questa definizione si estende alle parti sottostanti, ossia alle strutture interne di rinforzo e all’ossatura della scocca portante.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latin typeface="Arial Black" pitchFamily="34" charset="0"/>
              </a:rPr>
              <a:t>In base al tipo di carrozzeria le vetture vengono classificate in: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2 volumi</a:t>
            </a:r>
            <a:r>
              <a:rPr lang="it-IT" sz="2000" dirty="0" smtClean="0">
                <a:latin typeface="Arial Black" pitchFamily="34" charset="0"/>
              </a:rPr>
              <a:t>,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2 volumi e mezzo</a:t>
            </a:r>
            <a:r>
              <a:rPr lang="it-IT" sz="2000" dirty="0" smtClean="0">
                <a:latin typeface="Arial Black" pitchFamily="34" charset="0"/>
              </a:rPr>
              <a:t> (corto accenno del baule posteriore),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3 volumi</a:t>
            </a:r>
            <a:r>
              <a:rPr lang="it-IT" sz="2000" dirty="0" smtClean="0">
                <a:latin typeface="Arial Black" pitchFamily="34" charset="0"/>
              </a:rPr>
              <a:t> (sbalzo posteriore accentuato), </a:t>
            </a:r>
            <a:r>
              <a:rPr lang="it-IT" sz="2000" b="1" dirty="0" err="1" smtClean="0">
                <a:solidFill>
                  <a:srgbClr val="0000CC"/>
                </a:solidFill>
                <a:latin typeface="Arial Black" pitchFamily="34" charset="0"/>
              </a:rPr>
              <a:t>space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 wagon</a:t>
            </a:r>
            <a:r>
              <a:rPr lang="it-IT" sz="2000" dirty="0" smtClean="0">
                <a:latin typeface="Arial Black" pitchFamily="34" charset="0"/>
              </a:rPr>
              <a:t> (o monovolume), </a:t>
            </a:r>
            <a:r>
              <a:rPr lang="it-IT" sz="2000" b="1" dirty="0" smtClean="0">
                <a:solidFill>
                  <a:srgbClr val="0000CC"/>
                </a:solidFill>
                <a:latin typeface="Arial Black" pitchFamily="34" charset="0"/>
              </a:rPr>
              <a:t>spider</a:t>
            </a:r>
            <a:r>
              <a:rPr lang="it-IT" sz="2000" dirty="0" smtClean="0">
                <a:latin typeface="Arial Black" pitchFamily="34" charset="0"/>
              </a:rPr>
              <a:t> (vettura aperta non derivata da un modello con carrozzeria chiusa) e altre tipologie.</a:t>
            </a:r>
            <a:endParaRPr lang="it-IT" sz="2000" dirty="0">
              <a:latin typeface="Arial Black" pitchFamily="34" charset="0"/>
            </a:endParaRPr>
          </a:p>
        </p:txBody>
      </p:sp>
      <p:sp>
        <p:nvSpPr>
          <p:cNvPr id="32773" name="CasellaDiTesto 7"/>
          <p:cNvSpPr txBox="1">
            <a:spLocks noChangeArrowheads="1"/>
          </p:cNvSpPr>
          <p:nvPr/>
        </p:nvSpPr>
        <p:spPr bwMode="auto">
          <a:xfrm>
            <a:off x="971550" y="500042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Carrozzeria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2774" name="Picture 12" descr="http://www.menudeimotori.com/public/media/1/20081104--2008NUOVAGM0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286256"/>
            <a:ext cx="3646482" cy="16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asellaDiTesto 3"/>
          <p:cNvSpPr txBox="1">
            <a:spLocks noChangeArrowheads="1"/>
          </p:cNvSpPr>
          <p:nvPr/>
        </p:nvSpPr>
        <p:spPr bwMode="auto">
          <a:xfrm>
            <a:off x="285720" y="1110793"/>
            <a:ext cx="8643998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200" dirty="0" smtClean="0">
                <a:latin typeface="Arial Black" pitchFamily="34" charset="0"/>
              </a:rPr>
              <a:t>La </a:t>
            </a:r>
            <a:r>
              <a:rPr lang="it-IT" sz="2200" b="1" dirty="0" smtClean="0">
                <a:solidFill>
                  <a:srgbClr val="FF0000"/>
                </a:solidFill>
                <a:latin typeface="Arial Black" pitchFamily="34" charset="0"/>
              </a:rPr>
              <a:t>scocca</a:t>
            </a:r>
            <a:r>
              <a:rPr lang="it-IT" sz="2200" b="1" dirty="0" smtClean="0">
                <a:latin typeface="Arial Black" pitchFamily="34" charset="0"/>
              </a:rPr>
              <a:t> </a:t>
            </a:r>
            <a:r>
              <a:rPr lang="it-IT" sz="2200" dirty="0" smtClean="0">
                <a:latin typeface="Arial Black" pitchFamily="34" charset="0"/>
              </a:rPr>
              <a:t>è il </a:t>
            </a:r>
            <a:r>
              <a:rPr lang="it-IT" sz="2200" u="sng" dirty="0" smtClean="0">
                <a:latin typeface="Arial Black" pitchFamily="34" charset="0"/>
              </a:rPr>
              <a:t>complesso portante della vettura nel quale tutte le parti della carrozzeria e del pianale collaborano a formare un unico elemento strutturale</a:t>
            </a:r>
            <a:r>
              <a:rPr lang="it-IT" sz="2200" dirty="0" smtClean="0">
                <a:latin typeface="Arial Black" pitchFamily="34" charset="0"/>
              </a:rPr>
              <a:t>. In passato veniva attribuito il compito portante al solo telaio, al quale erano direttamente collegati tutti i gruppi meccanici, mentre il guscio della carrozzeria, che non subiva sollecitazioni meccaniche di flessione e torsione, era molto leggero e avvitato al telaio.</a:t>
            </a:r>
            <a:endParaRPr lang="it-IT" sz="22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3797" name="CasellaDiTesto 7"/>
          <p:cNvSpPr txBox="1">
            <a:spLocks noChangeArrowheads="1"/>
          </p:cNvSpPr>
          <p:nvPr/>
        </p:nvSpPr>
        <p:spPr bwMode="auto">
          <a:xfrm>
            <a:off x="971550" y="549275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Scocca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33798" name="Picture 12" descr="http://i30.tinypic.com/tamxk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4012056"/>
            <a:ext cx="3542941" cy="177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asellaDiTesto 3"/>
          <p:cNvSpPr txBox="1">
            <a:spLocks noChangeArrowheads="1"/>
          </p:cNvSpPr>
          <p:nvPr/>
        </p:nvSpPr>
        <p:spPr bwMode="auto">
          <a:xfrm>
            <a:off x="251520" y="1196752"/>
            <a:ext cx="8640960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In un veicolo a motore si distinguono i seguenti </a:t>
            </a:r>
            <a:r>
              <a:rPr lang="it-IT" sz="2400" dirty="0" smtClean="0">
                <a:latin typeface="Arial Black" pitchFamily="34" charset="0"/>
              </a:rPr>
              <a:t>tre </a:t>
            </a:r>
            <a:r>
              <a:rPr lang="it-IT" sz="2400" dirty="0">
                <a:latin typeface="Arial Black" pitchFamily="34" charset="0"/>
              </a:rPr>
              <a:t>gruppi di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organi</a:t>
            </a:r>
            <a:r>
              <a:rPr lang="it-IT" sz="2400" dirty="0">
                <a:latin typeface="Arial Black" pitchFamily="34" charset="0"/>
              </a:rPr>
              <a:t> inerenti il movimento:</a:t>
            </a:r>
          </a:p>
          <a:p>
            <a:pPr algn="ctr"/>
            <a:endParaRPr lang="it-IT" sz="2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organi meccanici</a:t>
            </a:r>
            <a:r>
              <a:rPr lang="it-IT" sz="2400" dirty="0">
                <a:latin typeface="Arial Black" pitchFamily="34" charset="0"/>
              </a:rPr>
              <a:t> (o di potenza</a:t>
            </a:r>
            <a:r>
              <a:rPr lang="it-IT" sz="2400" dirty="0" smtClean="0">
                <a:latin typeface="Arial Black" pitchFamily="34" charset="0"/>
              </a:rPr>
              <a:t>);</a:t>
            </a:r>
            <a:endParaRPr lang="it-IT" sz="2400" dirty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organi elettrici</a:t>
            </a:r>
            <a:r>
              <a:rPr lang="it-IT" sz="2400" dirty="0">
                <a:latin typeface="Arial Black" pitchFamily="34" charset="0"/>
              </a:rPr>
              <a:t> (o </a:t>
            </a:r>
            <a:r>
              <a:rPr lang="it-IT" sz="2400" dirty="0" smtClean="0">
                <a:latin typeface="Arial Black" pitchFamily="34" charset="0"/>
              </a:rPr>
              <a:t>ausiliari);</a:t>
            </a:r>
            <a:endParaRPr lang="it-IT" sz="2400" dirty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organi elettronici</a:t>
            </a:r>
            <a:r>
              <a:rPr lang="it-IT" sz="2400" dirty="0">
                <a:latin typeface="Arial Black" pitchFamily="34" charset="0"/>
              </a:rPr>
              <a:t> (o di controllo e regolazione</a:t>
            </a:r>
            <a:r>
              <a:rPr lang="it-IT" sz="2400" dirty="0" smtClean="0">
                <a:latin typeface="Arial Black" pitchFamily="34" charset="0"/>
              </a:rPr>
              <a:t>).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7173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Gruppi di organi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7174" name="Picture 11" descr="http://www.okusato.com/foto-auto/barra-antiroll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8538" y="3861049"/>
            <a:ext cx="4637628" cy="194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CasellaDiTesto 3"/>
          <p:cNvSpPr txBox="1">
            <a:spLocks noChangeArrowheads="1"/>
          </p:cNvSpPr>
          <p:nvPr/>
        </p:nvSpPr>
        <p:spPr bwMode="auto">
          <a:xfrm>
            <a:off x="684213" y="1557338"/>
            <a:ext cx="79200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it-IT" sz="20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4821" name="CasellaDiTesto 7"/>
          <p:cNvSpPr txBox="1">
            <a:spLocks noChangeArrowheads="1"/>
          </p:cNvSpPr>
          <p:nvPr/>
        </p:nvSpPr>
        <p:spPr bwMode="auto">
          <a:xfrm>
            <a:off x="0" y="428604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Altri componenti non funzionali al </a:t>
            </a:r>
            <a:r>
              <a:rPr lang="it-IT" sz="3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Narrow" pitchFamily="34" charset="0"/>
              </a:rPr>
              <a:t>movimento</a:t>
            </a:r>
            <a:endParaRPr lang="it-IT" sz="3600" b="1" dirty="0">
              <a:solidFill>
                <a:schemeClr val="tx1">
                  <a:lumMod val="50000"/>
                  <a:lumOff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14282" y="1142984"/>
            <a:ext cx="857256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dirty="0" smtClean="0">
                <a:latin typeface="Arial Black" pitchFamily="34" charset="0"/>
              </a:rPr>
              <a:t>Altri componenti non funzionali al movimento di un veicolo sono: </a:t>
            </a:r>
            <a:endParaRPr lang="it-IT" sz="1000" dirty="0" smtClean="0">
              <a:latin typeface="Arial Black" pitchFamily="34" charset="0"/>
            </a:endParaRPr>
          </a:p>
          <a:p>
            <a:endParaRPr lang="it-IT" sz="1000" dirty="0" smtClean="0">
              <a:latin typeface="Arial Black" pitchFamily="34" charset="0"/>
            </a:endParaRPr>
          </a:p>
          <a:p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portiere e cofani;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componentistica di chiusura;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vetri e cristalli; </a:t>
            </a:r>
          </a:p>
          <a:p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selleria in generale (sedili con relativa componentistica);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rivestimenti insonorizzati;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meccanismi e componenti per la sicurezza del conducente e dei passeggeri;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componenti </a:t>
            </a:r>
            <a:r>
              <a:rPr lang="it-IT" sz="2000" dirty="0" err="1" smtClean="0">
                <a:latin typeface="Arial Black" pitchFamily="34" charset="0"/>
              </a:rPr>
              <a:t>optionali</a:t>
            </a:r>
            <a:r>
              <a:rPr lang="it-IT" sz="2000" dirty="0" smtClean="0">
                <a:latin typeface="Arial Black" pitchFamily="34" charset="0"/>
              </a:rPr>
              <a:t> relativi al comfort del veicolo (autoradio, lettore </a:t>
            </a:r>
            <a:r>
              <a:rPr lang="it-IT" sz="2000" dirty="0" err="1" smtClean="0">
                <a:latin typeface="Arial Black" pitchFamily="34" charset="0"/>
              </a:rPr>
              <a:t>CD</a:t>
            </a:r>
            <a:r>
              <a:rPr lang="it-IT" sz="2000" smtClean="0">
                <a:latin typeface="Arial Black" pitchFamily="34" charset="0"/>
              </a:rPr>
              <a:t>/DVD/MP3, </a:t>
            </a:r>
            <a:r>
              <a:rPr lang="it-IT" sz="2000" dirty="0" smtClean="0">
                <a:latin typeface="Arial Black" pitchFamily="34" charset="0"/>
              </a:rPr>
              <a:t>ecc); </a:t>
            </a:r>
            <a:br>
              <a:rPr lang="it-IT" sz="2000" dirty="0" smtClean="0">
                <a:latin typeface="Arial Black" pitchFamily="34" charset="0"/>
              </a:rPr>
            </a:br>
            <a:r>
              <a:rPr lang="it-IT" sz="2000" dirty="0" smtClean="0">
                <a:solidFill>
                  <a:srgbClr val="FF0000"/>
                </a:solidFill>
                <a:latin typeface="Arial Black" pitchFamily="34" charset="0"/>
              </a:rPr>
              <a:t>►</a:t>
            </a:r>
            <a:r>
              <a:rPr lang="it-IT" sz="2000" dirty="0" smtClean="0">
                <a:latin typeface="Arial Black" pitchFamily="34" charset="0"/>
              </a:rPr>
              <a:t> impianti di aria condizionata e impianti di riscaldamento dell’abitacolo. </a:t>
            </a:r>
            <a:endParaRPr lang="it-IT" sz="2000" dirty="0"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CasellaDiTesto 3"/>
          <p:cNvSpPr txBox="1">
            <a:spLocks noChangeArrowheads="1"/>
          </p:cNvSpPr>
          <p:nvPr/>
        </p:nvSpPr>
        <p:spPr bwMode="auto">
          <a:xfrm>
            <a:off x="285720" y="1286422"/>
            <a:ext cx="864399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it-IT" sz="2400" b="1" u="sng" dirty="0" smtClean="0">
                <a:solidFill>
                  <a:srgbClr val="FF0000"/>
                </a:solidFill>
                <a:latin typeface="Arial Black" pitchFamily="34" charset="0"/>
              </a:rPr>
              <a:t>È importante segnalare che</a:t>
            </a:r>
            <a:r>
              <a:rPr lang="it-IT" sz="2400" dirty="0" smtClean="0">
                <a:latin typeface="Arial Black" pitchFamily="34" charset="0"/>
              </a:rPr>
              <a:t>: </a:t>
            </a:r>
          </a:p>
          <a:p>
            <a:r>
              <a:rPr lang="it-IT" sz="1200" dirty="0" smtClean="0">
                <a:latin typeface="Arial Black" pitchFamily="34" charset="0"/>
              </a:rPr>
              <a:t/>
            </a:r>
            <a:br>
              <a:rPr lang="it-IT" sz="1200" dirty="0" smtClean="0">
                <a:latin typeface="Arial Black" pitchFamily="34" charset="0"/>
              </a:rPr>
            </a:br>
            <a:r>
              <a:rPr lang="it-IT" sz="2400" dirty="0" smtClean="0">
                <a:solidFill>
                  <a:srgbClr val="00B05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gli interventi di riparazione sul telaio e sulla carrozzeria di un veicolo sono compiti del </a:t>
            </a:r>
            <a:r>
              <a:rPr lang="it-IT" sz="2400" b="1" dirty="0" smtClean="0">
                <a:solidFill>
                  <a:srgbClr val="00B050"/>
                </a:solidFill>
                <a:latin typeface="Arial Black" pitchFamily="34" charset="0"/>
              </a:rPr>
              <a:t>carrozziere</a:t>
            </a:r>
            <a:r>
              <a:rPr lang="it-IT" sz="2400" dirty="0" smtClean="0">
                <a:latin typeface="Arial Black" pitchFamily="34" charset="0"/>
              </a:rPr>
              <a:t>; </a:t>
            </a:r>
            <a:br>
              <a:rPr lang="it-IT" sz="2400" dirty="0" smtClean="0">
                <a:latin typeface="Arial Black" pitchFamily="34" charset="0"/>
              </a:rPr>
            </a:br>
            <a:r>
              <a:rPr lang="it-IT" sz="2400" dirty="0" smtClean="0">
                <a:solidFill>
                  <a:srgbClr val="0000CC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gli interventi di riparazione sul motore e sugli organi di moto di un veicolo sono compiti del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meccanico</a:t>
            </a:r>
            <a:r>
              <a:rPr lang="it-IT" sz="2400" dirty="0" smtClean="0">
                <a:latin typeface="Arial Black" pitchFamily="34" charset="0"/>
              </a:rPr>
              <a:t>; </a:t>
            </a:r>
            <a:br>
              <a:rPr lang="it-IT" sz="2400" dirty="0" smtClean="0">
                <a:latin typeface="Arial Black" pitchFamily="34" charset="0"/>
              </a:rPr>
            </a:br>
            <a:r>
              <a:rPr lang="it-IT" sz="2400" dirty="0" smtClean="0">
                <a:solidFill>
                  <a:srgbClr val="C00000"/>
                </a:solidFill>
                <a:latin typeface="Arial Black" pitchFamily="34" charset="0"/>
              </a:rPr>
              <a:t>►</a:t>
            </a:r>
            <a:r>
              <a:rPr lang="it-IT" sz="2400" dirty="0" smtClean="0">
                <a:latin typeface="Arial Black" pitchFamily="34" charset="0"/>
              </a:rPr>
              <a:t> gli interventi di riparazione sugli organi elettrici o elettronici di un veicolo sono compiti dell’</a:t>
            </a:r>
            <a:r>
              <a:rPr lang="it-IT" sz="2400" b="1" dirty="0" smtClean="0">
                <a:solidFill>
                  <a:srgbClr val="C00000"/>
                </a:solidFill>
                <a:latin typeface="Arial Black" pitchFamily="34" charset="0"/>
              </a:rPr>
              <a:t>elettrauto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33797" name="CasellaDiTesto 7"/>
          <p:cNvSpPr txBox="1">
            <a:spLocks noChangeArrowheads="1"/>
          </p:cNvSpPr>
          <p:nvPr/>
        </p:nvSpPr>
        <p:spPr bwMode="auto">
          <a:xfrm>
            <a:off x="214282" y="500042"/>
            <a:ext cx="86439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Interventi e figure professionali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magine 8" descr="shutterstock_2852226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428604"/>
            <a:ext cx="4000528" cy="3000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39700" dir="2700000" algn="tl" rotWithShape="0">
              <a:srgbClr val="333333">
                <a:alpha val="64999"/>
              </a:srgbClr>
            </a:outerShdw>
          </a:effectLst>
        </p:spPr>
      </p:pic>
      <p:pic>
        <p:nvPicPr>
          <p:cNvPr id="10" name="WordArt 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857496"/>
            <a:ext cx="6735762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asellaDiTesto 9"/>
          <p:cNvSpPr txBox="1">
            <a:spLocks noChangeArrowheads="1"/>
          </p:cNvSpPr>
          <p:nvPr/>
        </p:nvSpPr>
        <p:spPr bwMode="auto">
          <a:xfrm>
            <a:off x="251520" y="1196752"/>
            <a:ext cx="4464496" cy="41857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Arial Black" pitchFamily="34" charset="0"/>
              </a:rPr>
              <a:t>Gli organi meccanici si dividono in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4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sottogruppi</a:t>
            </a:r>
            <a:r>
              <a:rPr lang="it-IT" sz="2400" dirty="0">
                <a:latin typeface="Arial Black" pitchFamily="34" charset="0"/>
              </a:rPr>
              <a:t>:</a:t>
            </a:r>
          </a:p>
          <a:p>
            <a:pPr algn="ctr"/>
            <a:endParaRPr lang="it-IT" sz="1000" dirty="0" smtClean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organi meccanici di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trasmissione</a:t>
            </a:r>
            <a:r>
              <a:rPr lang="it-IT" sz="2400" dirty="0" smtClean="0">
                <a:latin typeface="Arial Black" pitchFamily="34" charset="0"/>
              </a:rPr>
              <a:t>;</a:t>
            </a:r>
            <a:endParaRPr lang="it-IT" sz="2400" dirty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organi meccanici di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direzione</a:t>
            </a:r>
            <a:r>
              <a:rPr lang="it-IT" sz="2400" dirty="0" smtClean="0">
                <a:latin typeface="Arial Black" pitchFamily="34" charset="0"/>
              </a:rPr>
              <a:t>;</a:t>
            </a:r>
            <a:endParaRPr lang="it-IT" sz="2400" dirty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organi meccanici di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sospensione</a:t>
            </a:r>
            <a:r>
              <a:rPr lang="it-IT" sz="2400" dirty="0" smtClean="0">
                <a:latin typeface="Arial Black" pitchFamily="34" charset="0"/>
              </a:rPr>
              <a:t>;</a:t>
            </a:r>
            <a:endParaRPr lang="it-IT" sz="2400" dirty="0">
              <a:latin typeface="Arial Black" pitchFamily="34" charset="0"/>
            </a:endParaRPr>
          </a:p>
          <a:p>
            <a:pPr algn="ctr"/>
            <a:endParaRPr lang="it-IT" sz="10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- </a:t>
            </a:r>
            <a:r>
              <a:rPr lang="it-IT" sz="2400" b="1" dirty="0">
                <a:solidFill>
                  <a:srgbClr val="0000CC"/>
                </a:solidFill>
                <a:latin typeface="Arial Black" pitchFamily="34" charset="0"/>
              </a:rPr>
              <a:t>organi </a:t>
            </a:r>
            <a:r>
              <a:rPr lang="it-IT" sz="2400" b="1" dirty="0" smtClean="0">
                <a:solidFill>
                  <a:srgbClr val="0000CC"/>
                </a:solidFill>
                <a:latin typeface="Arial Black" pitchFamily="34" charset="0"/>
              </a:rPr>
              <a:t>frenanti</a:t>
            </a:r>
            <a:r>
              <a:rPr lang="it-IT" sz="2400" dirty="0" smtClean="0">
                <a:latin typeface="Arial Black" pitchFamily="34" charset="0"/>
              </a:rPr>
              <a:t>.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8197" name="CasellaDiTesto 13"/>
          <p:cNvSpPr txBox="1">
            <a:spLocks noChangeArrowheads="1"/>
          </p:cNvSpPr>
          <p:nvPr/>
        </p:nvSpPr>
        <p:spPr bwMode="auto">
          <a:xfrm>
            <a:off x="323528" y="476672"/>
            <a:ext cx="8424936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meccanici</a:t>
            </a:r>
          </a:p>
        </p:txBody>
      </p:sp>
      <p:pic>
        <p:nvPicPr>
          <p:cNvPr id="8198" name="Picture 15" descr="http://carsmotorcycles.blogs.neonisi.com/files/2010/10/manutenzione-meccanica-cinghia-di-distribuzion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340768"/>
            <a:ext cx="403583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asellaDiTesto 3"/>
          <p:cNvSpPr txBox="1">
            <a:spLocks noChangeArrowheads="1"/>
          </p:cNvSpPr>
          <p:nvPr/>
        </p:nvSpPr>
        <p:spPr bwMode="auto">
          <a:xfrm>
            <a:off x="285720" y="1125538"/>
            <a:ext cx="8572560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Questi </a:t>
            </a:r>
            <a:r>
              <a:rPr lang="it-IT" sz="2400" dirty="0">
                <a:latin typeface="Arial Black" pitchFamily="34" charset="0"/>
              </a:rPr>
              <a:t>organi costituiscono il collegamento attraverso il quale </a:t>
            </a:r>
            <a:r>
              <a:rPr lang="it-IT" sz="2400" u="sng" dirty="0">
                <a:latin typeface="Arial Black" pitchFamily="34" charset="0"/>
              </a:rPr>
              <a:t>il movimento si trasmette dal motore alle ruote</a:t>
            </a:r>
            <a:r>
              <a:rPr lang="it-IT" sz="2400" dirty="0">
                <a:latin typeface="Arial Black" pitchFamily="34" charset="0"/>
              </a:rPr>
              <a:t>.</a:t>
            </a:r>
          </a:p>
          <a:p>
            <a:pPr algn="ctr"/>
            <a:endParaRPr lang="it-IT" sz="1200" dirty="0">
              <a:latin typeface="Arial Black" pitchFamily="34" charset="0"/>
            </a:endParaRPr>
          </a:p>
          <a:p>
            <a:pPr algn="ctr"/>
            <a:r>
              <a:rPr lang="it-IT" sz="2400" dirty="0">
                <a:latin typeface="Arial Black" pitchFamily="34" charset="0"/>
              </a:rPr>
              <a:t>Essi </a:t>
            </a:r>
            <a:r>
              <a:rPr lang="it-IT" sz="2400" dirty="0" smtClean="0">
                <a:latin typeface="Arial Black" pitchFamily="34" charset="0"/>
              </a:rPr>
              <a:t>sono: </a:t>
            </a:r>
            <a:r>
              <a:rPr lang="it-IT" sz="2400" dirty="0">
                <a:latin typeface="Arial Black" pitchFamily="34" charset="0"/>
              </a:rPr>
              <a:t>la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frizione</a:t>
            </a:r>
            <a:r>
              <a:rPr lang="it-IT" sz="2400" dirty="0">
                <a:latin typeface="Arial Black" pitchFamily="34" charset="0"/>
              </a:rPr>
              <a:t>, il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cambio di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velocità</a:t>
            </a:r>
            <a:r>
              <a:rPr lang="it-IT" sz="2400" dirty="0" smtClean="0">
                <a:latin typeface="Arial Black" pitchFamily="34" charset="0"/>
              </a:rPr>
              <a:t>, </a:t>
            </a:r>
            <a:r>
              <a:rPr lang="it-IT" sz="2400" dirty="0">
                <a:latin typeface="Arial Black" pitchFamily="34" charset="0"/>
              </a:rPr>
              <a:t>l’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albero di trasmissione</a:t>
            </a:r>
            <a:r>
              <a:rPr lang="it-IT" sz="2400" dirty="0">
                <a:latin typeface="Arial Black" pitchFamily="34" charset="0"/>
              </a:rPr>
              <a:t>, </a:t>
            </a:r>
            <a:r>
              <a:rPr lang="it-IT" sz="2400" dirty="0" smtClean="0">
                <a:latin typeface="Arial Black" pitchFamily="34" charset="0"/>
              </a:rPr>
              <a:t>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semiassi</a:t>
            </a:r>
            <a:r>
              <a:rPr lang="it-IT" sz="2400" dirty="0" smtClean="0">
                <a:latin typeface="Arial Black" pitchFamily="34" charset="0"/>
              </a:rPr>
              <a:t>;</a:t>
            </a:r>
            <a:r>
              <a:rPr lang="it-IT" sz="2400" dirty="0" smtClean="0">
                <a:solidFill>
                  <a:srgbClr val="FF0000"/>
                </a:solidFill>
                <a:latin typeface="Arial Black" pitchFamily="34" charset="0"/>
              </a:rPr>
              <a:t> </a:t>
            </a:r>
            <a:r>
              <a:rPr lang="it-IT" sz="2400" dirty="0" smtClean="0">
                <a:latin typeface="Arial Black" pitchFamily="34" charset="0"/>
              </a:rPr>
              <a:t>il </a:t>
            </a:r>
            <a:r>
              <a:rPr lang="it-IT" sz="2400" b="1" dirty="0">
                <a:solidFill>
                  <a:srgbClr val="FF0000"/>
                </a:solidFill>
                <a:latin typeface="Arial Black" pitchFamily="34" charset="0"/>
              </a:rPr>
              <a:t>gruppo di riduzione 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differenziale</a:t>
            </a:r>
            <a:r>
              <a:rPr lang="it-IT" sz="2400" dirty="0" smtClean="0">
                <a:latin typeface="Arial Black" pitchFamily="34" charset="0"/>
              </a:rPr>
              <a:t>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9221" name="CasellaDiTesto 7"/>
          <p:cNvSpPr txBox="1">
            <a:spLocks noChangeArrowheads="1"/>
          </p:cNvSpPr>
          <p:nvPr/>
        </p:nvSpPr>
        <p:spPr bwMode="auto">
          <a:xfrm>
            <a:off x="0" y="500042"/>
            <a:ext cx="91439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Organi meccanici di trasmissione</a:t>
            </a:r>
          </a:p>
        </p:txBody>
      </p:sp>
      <p:pic>
        <p:nvPicPr>
          <p:cNvPr id="9222" name="Picture 11" descr="http://lh3.ggpht.com/_G4AYvnjQAwA/S3Bibr38hlI/AAAAAAAAAHk/ZSj-bPGP5Fw/s800/cambio%20di%20velocit%C3%A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3645024"/>
            <a:ext cx="4703612" cy="2159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asellaDiTesto 3"/>
          <p:cNvSpPr txBox="1">
            <a:spLocks noChangeArrowheads="1"/>
          </p:cNvSpPr>
          <p:nvPr/>
        </p:nvSpPr>
        <p:spPr bwMode="auto">
          <a:xfrm>
            <a:off x="142844" y="1214422"/>
            <a:ext cx="885831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La frizione è un meccanismo che serve a </a:t>
            </a:r>
            <a:r>
              <a:rPr lang="it-IT" sz="2400" u="sng" dirty="0" smtClean="0">
                <a:latin typeface="Arial Black" pitchFamily="34" charset="0"/>
              </a:rPr>
              <a:t>scollegare il motore dalla trasmissione</a:t>
            </a:r>
            <a:r>
              <a:rPr lang="it-IT" sz="2400" dirty="0" smtClean="0">
                <a:latin typeface="Arial Black" pitchFamily="34" charset="0"/>
              </a:rPr>
              <a:t> per rendere possibili i cambi di marcia e le partenze da fermo.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0245" name="CasellaDiTesto 7"/>
          <p:cNvSpPr txBox="1">
            <a:spLocks noChangeArrowheads="1"/>
          </p:cNvSpPr>
          <p:nvPr/>
        </p:nvSpPr>
        <p:spPr bwMode="auto">
          <a:xfrm>
            <a:off x="900113" y="500042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Frizione</a:t>
            </a:r>
          </a:p>
        </p:txBody>
      </p:sp>
      <p:pic>
        <p:nvPicPr>
          <p:cNvPr id="10246" name="Picture 13" descr="http://www.vespaforever.net/Public/data/vespa_90/2007428223454_frizion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2643182"/>
            <a:ext cx="4089408" cy="3067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asellaDiTesto 3"/>
          <p:cNvSpPr txBox="1">
            <a:spLocks noChangeArrowheads="1"/>
          </p:cNvSpPr>
          <p:nvPr/>
        </p:nvSpPr>
        <p:spPr bwMode="auto">
          <a:xfrm>
            <a:off x="0" y="1142984"/>
            <a:ext cx="91440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Il cambio permette di variare la velocità della vettura consentendo al motore di mantenere un regime di giri per il quale ha un buon rendimento. Il cambio ha generalmente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4</a:t>
            </a:r>
            <a:r>
              <a:rPr lang="it-IT" sz="2400" dirty="0" smtClean="0">
                <a:latin typeface="Arial Black" pitchFamily="34" charset="0"/>
              </a:rPr>
              <a:t> o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5 marce</a:t>
            </a:r>
            <a:r>
              <a:rPr lang="it-IT" sz="2400" dirty="0" smtClean="0">
                <a:latin typeface="Arial Black" pitchFamily="34" charset="0"/>
              </a:rPr>
              <a:t> più la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retromarcia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Mediante un giunto cardanico il cambio è collegato all’albero di trasmissione. </a:t>
            </a:r>
            <a:endParaRPr lang="it-IT" sz="24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1269" name="CasellaDiTesto 7"/>
          <p:cNvSpPr txBox="1">
            <a:spLocks noChangeArrowheads="1"/>
          </p:cNvSpPr>
          <p:nvPr/>
        </p:nvSpPr>
        <p:spPr bwMode="auto">
          <a:xfrm>
            <a:off x="900113" y="476250"/>
            <a:ext cx="73437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Cambio di </a:t>
            </a:r>
            <a:r>
              <a:rPr lang="it-IT" sz="3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velocità</a:t>
            </a:r>
            <a:endParaRPr lang="it-IT" sz="3600" dirty="0">
              <a:solidFill>
                <a:schemeClr val="tx1">
                  <a:lumMod val="50000"/>
                  <a:lumOff val="50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1270" name="Picture 9" descr="http://blog.panorama.it/autoemoto/files/2010/03/cambio-tct-alfa-romeo-mito1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429000"/>
            <a:ext cx="4718845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asellaDiTesto 3"/>
          <p:cNvSpPr txBox="1">
            <a:spLocks noChangeArrowheads="1"/>
          </p:cNvSpPr>
          <p:nvPr/>
        </p:nvSpPr>
        <p:spPr bwMode="auto">
          <a:xfrm>
            <a:off x="1116013" y="908050"/>
            <a:ext cx="70564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it-IT" sz="3200" b="1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12293" name="CasellaDiTesto 3"/>
          <p:cNvSpPr txBox="1">
            <a:spLocks noChangeArrowheads="1"/>
          </p:cNvSpPr>
          <p:nvPr/>
        </p:nvSpPr>
        <p:spPr bwMode="auto">
          <a:xfrm>
            <a:off x="142844" y="1142984"/>
            <a:ext cx="8786874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E’ l’organo rotante che </a:t>
            </a:r>
            <a:r>
              <a:rPr lang="it-IT" sz="2400" u="sng" dirty="0" smtClean="0">
                <a:latin typeface="Arial Black" pitchFamily="34" charset="0"/>
              </a:rPr>
              <a:t>trasmette il movimento da un motore ad un utilizzatore</a:t>
            </a:r>
            <a:r>
              <a:rPr lang="it-IT" sz="2400" dirty="0" smtClean="0">
                <a:latin typeface="Arial Black" pitchFamily="34" charset="0"/>
              </a:rPr>
              <a:t>.</a:t>
            </a:r>
          </a:p>
          <a:p>
            <a:pPr algn="ctr"/>
            <a:r>
              <a:rPr lang="it-IT" sz="2400" dirty="0" smtClean="0">
                <a:latin typeface="Arial Black" pitchFamily="34" charset="0"/>
              </a:rPr>
              <a:t>Negli autoveicoli l’albero di trasmissione è posto fra il cambio e il differenziale dei modelli a trazione posteriore. Tra il differenziale e le ruote vi sono altri due alberi di trasmissione detti </a:t>
            </a:r>
            <a:r>
              <a:rPr lang="it-IT" sz="2400" b="1" dirty="0" smtClean="0">
                <a:solidFill>
                  <a:srgbClr val="FF0000"/>
                </a:solidFill>
                <a:latin typeface="Arial Black" pitchFamily="34" charset="0"/>
              </a:rPr>
              <a:t>semiassi</a:t>
            </a:r>
            <a:r>
              <a:rPr lang="it-IT" sz="2400" dirty="0" smtClean="0">
                <a:latin typeface="Arial Black" pitchFamily="34" charset="0"/>
              </a:rPr>
              <a:t> presenti soltanto nelle trasmissioni anteriori. </a:t>
            </a:r>
            <a:endParaRPr lang="it-IT" sz="2400" dirty="0">
              <a:latin typeface="Arial Black" pitchFamily="34" charset="0"/>
            </a:endParaRPr>
          </a:p>
        </p:txBody>
      </p:sp>
      <p:sp>
        <p:nvSpPr>
          <p:cNvPr id="12296" name="CasellaDiTesto 7"/>
          <p:cNvSpPr txBox="1">
            <a:spLocks noChangeArrowheads="1"/>
          </p:cNvSpPr>
          <p:nvPr/>
        </p:nvSpPr>
        <p:spPr bwMode="auto">
          <a:xfrm>
            <a:off x="971550" y="476250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Albero di trasmissione</a:t>
            </a:r>
          </a:p>
        </p:txBody>
      </p:sp>
      <p:pic>
        <p:nvPicPr>
          <p:cNvPr id="12297" name="Picture 18" descr="http://www.camperonline.it/doc/alko2006-07_ribassato_sprinter_dettagl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93775" y="3857628"/>
            <a:ext cx="4292803" cy="1947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asellaDiTesto 3"/>
          <p:cNvSpPr txBox="1">
            <a:spLocks noChangeArrowheads="1"/>
          </p:cNvSpPr>
          <p:nvPr/>
        </p:nvSpPr>
        <p:spPr bwMode="auto">
          <a:xfrm>
            <a:off x="214282" y="1196975"/>
            <a:ext cx="87154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it-IT" sz="2400" dirty="0" smtClean="0">
                <a:latin typeface="Arial Black" pitchFamily="34" charset="0"/>
              </a:rPr>
              <a:t>Sono </a:t>
            </a:r>
            <a:r>
              <a:rPr lang="it-IT" sz="2400" dirty="0">
                <a:latin typeface="Arial Black" pitchFamily="34" charset="0"/>
              </a:rPr>
              <a:t>gli alberi </a:t>
            </a:r>
            <a:r>
              <a:rPr lang="it-IT" sz="2400" dirty="0" smtClean="0">
                <a:latin typeface="Arial Black" pitchFamily="34" charset="0"/>
              </a:rPr>
              <a:t>di trasmissione che </a:t>
            </a:r>
            <a:r>
              <a:rPr lang="it-IT" sz="2400" u="sng" dirty="0">
                <a:latin typeface="Arial Black" pitchFamily="34" charset="0"/>
              </a:rPr>
              <a:t>collegano il differenziale alle ruote</a:t>
            </a:r>
            <a:r>
              <a:rPr lang="it-IT" sz="2400" dirty="0">
                <a:latin typeface="Arial Black" pitchFamily="34" charset="0"/>
              </a:rPr>
              <a:t>.</a:t>
            </a:r>
          </a:p>
        </p:txBody>
      </p:sp>
      <p:sp>
        <p:nvSpPr>
          <p:cNvPr id="15365" name="CasellaDiTesto 7"/>
          <p:cNvSpPr txBox="1">
            <a:spLocks noChangeArrowheads="1"/>
          </p:cNvSpPr>
          <p:nvPr/>
        </p:nvSpPr>
        <p:spPr bwMode="auto">
          <a:xfrm>
            <a:off x="899592" y="549275"/>
            <a:ext cx="734536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 Black" pitchFamily="34" charset="0"/>
              </a:rPr>
              <a:t>Semiassi</a:t>
            </a:r>
          </a:p>
        </p:txBody>
      </p:sp>
      <p:pic>
        <p:nvPicPr>
          <p:cNvPr id="15366" name="Picture 13" descr="http://www.lmp-engineering.de/cms/upload/bildgalerie/05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2167104"/>
            <a:ext cx="6357982" cy="3171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8" y="5734893"/>
            <a:ext cx="86566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5&quot;&gt;&lt;property id=&quot;20148&quot; value=&quot;5&quot;/&gt;&lt;property id=&quot;20300&quot; value=&quot;Slide 2&quot;/&gt;&lt;property id=&quot;20307&quot; value=&quot;344&quot;/&gt;&lt;/object&gt;&lt;object type=&quot;3&quot; unique_id=&quot;10006&quot;&gt;&lt;property id=&quot;20148&quot; value=&quot;5&quot;/&gt;&lt;property id=&quot;20300&quot; value=&quot;Slide 3&quot;/&gt;&lt;property id=&quot;20307&quot; value=&quot;257&quot;/&gt;&lt;/object&gt;&lt;object type=&quot;3&quot; unique_id=&quot;10007&quot;&gt;&lt;property id=&quot;20148&quot; value=&quot;5&quot;/&gt;&lt;property id=&quot;20300&quot; value=&quot;Slide 4&quot;/&gt;&lt;property id=&quot;20307&quot; value=&quot;259&quot;/&gt;&lt;/object&gt;&lt;object type=&quot;3&quot; unique_id=&quot;10008&quot;&gt;&lt;property id=&quot;20148&quot; value=&quot;5&quot;/&gt;&lt;property id=&quot;20300&quot; value=&quot;Slide 5&quot;/&gt;&lt;property id=&quot;20307&quot; value=&quot;258&quot;/&gt;&lt;/object&gt;&lt;object type=&quot;3&quot; unique_id=&quot;10009&quot;&gt;&lt;property id=&quot;20148&quot; value=&quot;5&quot;/&gt;&lt;property id=&quot;20300&quot; value=&quot;Slide 6&quot;/&gt;&lt;property id=&quot;20307&quot; value=&quot;260&quot;/&gt;&lt;/object&gt;&lt;object type=&quot;3&quot; unique_id=&quot;10010&quot;&gt;&lt;property id=&quot;20148&quot; value=&quot;5&quot;/&gt;&lt;property id=&quot;20300&quot; value=&quot;Slide 7&quot;/&gt;&lt;property id=&quot;20307&quot; value=&quot;261&quot;/&gt;&lt;/object&gt;&lt;object type=&quot;3&quot; unique_id=&quot;10011&quot;&gt;&lt;property id=&quot;20148&quot; value=&quot;5&quot;/&gt;&lt;property id=&quot;20300&quot; value=&quot;Slide 8&quot;/&gt;&lt;property id=&quot;20307&quot; value=&quot;262&quot;/&gt;&lt;/object&gt;&lt;object type=&quot;3&quot; unique_id=&quot;10012&quot;&gt;&lt;property id=&quot;20148&quot; value=&quot;5&quot;/&gt;&lt;property id=&quot;20300&quot; value=&quot;Slide 9&quot;/&gt;&lt;property id=&quot;20307&quot; value=&quot;266&quot;/&gt;&lt;/object&gt;&lt;object type=&quot;3&quot; unique_id=&quot;10013&quot;&gt;&lt;property id=&quot;20148&quot; value=&quot;5&quot;/&gt;&lt;property id=&quot;20300&quot; value=&quot;Slide 10&quot;/&gt;&lt;property id=&quot;20307&quot; value=&quot;263&quot;/&gt;&lt;/object&gt;&lt;object type=&quot;3&quot; unique_id=&quot;10014&quot;&gt;&lt;property id=&quot;20148&quot; value=&quot;5&quot;/&gt;&lt;property id=&quot;20300&quot; value=&quot;Slide 11&quot;/&gt;&lt;property id=&quot;20307&quot; value=&quot;267&quot;/&gt;&lt;/object&gt;&lt;object type=&quot;3&quot; unique_id=&quot;10015&quot;&gt;&lt;property id=&quot;20148&quot; value=&quot;5&quot;/&gt;&lt;property id=&quot;20300&quot; value=&quot;Slide 12&quot;/&gt;&lt;property id=&quot;20307&quot; value=&quot;265&quot;/&gt;&lt;/object&gt;&lt;object type=&quot;3&quot; unique_id=&quot;10016&quot;&gt;&lt;property id=&quot;20148&quot; value=&quot;5&quot;/&gt;&lt;property id=&quot;20300&quot; value=&quot;Slide 13&quot;/&gt;&lt;property id=&quot;20307&quot; value=&quot;270&quot;/&gt;&lt;/object&gt;&lt;object type=&quot;3&quot; unique_id=&quot;10017&quot;&gt;&lt;property id=&quot;20148&quot; value=&quot;5&quot;/&gt;&lt;property id=&quot;20300&quot; value=&quot;Slide 14&quot;/&gt;&lt;property id=&quot;20307&quot; value=&quot;272&quot;/&gt;&lt;/object&gt;&lt;object type=&quot;3&quot; unique_id=&quot;10018&quot;&gt;&lt;property id=&quot;20148&quot; value=&quot;5&quot;/&gt;&lt;property id=&quot;20300&quot; value=&quot;Slide 15&quot;/&gt;&lt;property id=&quot;20307&quot; value=&quot;276&quot;/&gt;&lt;/object&gt;&lt;object type=&quot;3&quot; unique_id=&quot;10019&quot;&gt;&lt;property id=&quot;20148&quot; value=&quot;5&quot;/&gt;&lt;property id=&quot;20300&quot; value=&quot;Slide 16&quot;/&gt;&lt;property id=&quot;20307&quot; value=&quot;278&quot;/&gt;&lt;/object&gt;&lt;object type=&quot;3&quot; unique_id=&quot;10020&quot;&gt;&lt;property id=&quot;20148&quot; value=&quot;5&quot;/&gt;&lt;property id=&quot;20300&quot; value=&quot;Slide 17&quot;/&gt;&lt;property id=&quot;20307&quot; value=&quot;277&quot;/&gt;&lt;/object&gt;&lt;object type=&quot;3&quot; unique_id=&quot;10021&quot;&gt;&lt;property id=&quot;20148&quot; value=&quot;5&quot;/&gt;&lt;property id=&quot;20300&quot; value=&quot;Slide 18&quot;/&gt;&lt;property id=&quot;20307&quot; value=&quot;282&quot;/&gt;&lt;/object&gt;&lt;object type=&quot;3&quot; unique_id=&quot;10022&quot;&gt;&lt;property id=&quot;20148&quot; value=&quot;5&quot;/&gt;&lt;property id=&quot;20300&quot; value=&quot;Slide 19&quot;/&gt;&lt;property id=&quot;20307&quot; value=&quot;279&quot;/&gt;&lt;/object&gt;&lt;object type=&quot;3&quot; unique_id=&quot;10023&quot;&gt;&lt;property id=&quot;20148&quot; value=&quot;5&quot;/&gt;&lt;property id=&quot;20300&quot; value=&quot;Slide 20&quot;/&gt;&lt;property id=&quot;20307&quot; value=&quot;283&quot;/&gt;&lt;/object&gt;&lt;object type=&quot;3&quot; unique_id=&quot;10024&quot;&gt;&lt;property id=&quot;20148&quot; value=&quot;5&quot;/&gt;&lt;property id=&quot;20300&quot; value=&quot;Slide 21&quot;/&gt;&lt;property id=&quot;20307&quot; value=&quot;285&quot;/&gt;&lt;/object&gt;&lt;object type=&quot;3&quot; unique_id=&quot;10025&quot;&gt;&lt;property id=&quot;20148&quot; value=&quot;5&quot;/&gt;&lt;property id=&quot;20300&quot; value=&quot;Slide 22&quot;/&gt;&lt;property id=&quot;20307&quot; value=&quot;287&quot;/&gt;&lt;/object&gt;&lt;object type=&quot;3&quot; unique_id=&quot;10026&quot;&gt;&lt;property id=&quot;20148&quot; value=&quot;5&quot;/&gt;&lt;property id=&quot;20300&quot; value=&quot;Slide 23&quot;/&gt;&lt;property id=&quot;20307&quot; value=&quot;289&quot;/&gt;&lt;/object&gt;&lt;object type=&quot;3&quot; unique_id=&quot;10027&quot;&gt;&lt;property id=&quot;20148&quot; value=&quot;5&quot;/&gt;&lt;property id=&quot;20300&quot; value=&quot;Slide 24&quot;/&gt;&lt;property id=&quot;20307&quot; value=&quot;291&quot;/&gt;&lt;/object&gt;&lt;object type=&quot;3&quot; unique_id=&quot;10028&quot;&gt;&lt;property id=&quot;20148&quot; value=&quot;5&quot;/&gt;&lt;property id=&quot;20300&quot; value=&quot;Slide 25&quot;/&gt;&lt;property id=&quot;20307&quot; value=&quot;293&quot;/&gt;&lt;/object&gt;&lt;object type=&quot;3&quot; unique_id=&quot;10029&quot;&gt;&lt;property id=&quot;20148&quot; value=&quot;5&quot;/&gt;&lt;property id=&quot;20300&quot; value=&quot;Slide 26&quot;/&gt;&lt;property id=&quot;20307&quot; value=&quot;295&quot;/&gt;&lt;/object&gt;&lt;object type=&quot;3&quot; unique_id=&quot;10030&quot;&gt;&lt;property id=&quot;20148&quot; value=&quot;5&quot;/&gt;&lt;property id=&quot;20300&quot; value=&quot;Slide 27&quot;/&gt;&lt;property id=&quot;20307&quot; value=&quot;298&quot;/&gt;&lt;/object&gt;&lt;object type=&quot;3&quot; unique_id=&quot;10031&quot;&gt;&lt;property id=&quot;20148&quot; value=&quot;5&quot;/&gt;&lt;property id=&quot;20300&quot; value=&quot;Slide 28&quot;/&gt;&lt;property id=&quot;20307&quot; value=&quot;299&quot;/&gt;&lt;/object&gt;&lt;object type=&quot;3&quot; unique_id=&quot;10032&quot;&gt;&lt;property id=&quot;20148&quot; value=&quot;5&quot;/&gt;&lt;property id=&quot;20300&quot; value=&quot;Slide 29&quot;/&gt;&lt;property id=&quot;20307&quot; value=&quot;301&quot;/&gt;&lt;/object&gt;&lt;object type=&quot;3&quot; unique_id=&quot;10033&quot;&gt;&lt;property id=&quot;20148&quot; value=&quot;5&quot;/&gt;&lt;property id=&quot;20300&quot; value=&quot;Slide 30&quot;/&gt;&lt;property id=&quot;20307&quot; value=&quot;303&quot;/&gt;&lt;/object&gt;&lt;object type=&quot;3&quot; unique_id=&quot;10034&quot;&gt;&lt;property id=&quot;20148&quot; value=&quot;5&quot;/&gt;&lt;property id=&quot;20300&quot; value=&quot;Slide 31&quot;/&gt;&lt;property id=&quot;20307&quot; value=&quot;345&quot;/&gt;&lt;/object&gt;&lt;object type=&quot;3&quot; unique_id=&quot;10035&quot;&gt;&lt;property id=&quot;20148&quot; value=&quot;5&quot;/&gt;&lt;property id=&quot;20300&quot; value=&quot;Slide 32&quot;/&gt;&lt;property id=&quot;20307&quot; value=&quot;343&quot;/&gt;&lt;/object&gt;&lt;object type=&quot;3&quot; unique_id=&quot;10104&quot;&gt;&lt;property id=&quot;20148&quot; value=&quot;5&quot;/&gt;&lt;property id=&quot;20300&quot; value=&quot;Slide 1&quot;/&gt;&lt;property id=&quot;20307&quot; value=&quot;346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3410</TotalTime>
  <Words>1490</Words>
  <Application>Microsoft Office PowerPoint</Application>
  <PresentationFormat>Presentazione su schermo (4:3)</PresentationFormat>
  <Paragraphs>138</Paragraphs>
  <Slides>32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32</vt:i4>
      </vt:variant>
    </vt:vector>
  </HeadingPairs>
  <TitlesOfParts>
    <vt:vector size="34" baseType="lpstr"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privato</dc:creator>
  <cp:lastModifiedBy>Patrizia</cp:lastModifiedBy>
  <cp:revision>442</cp:revision>
  <dcterms:created xsi:type="dcterms:W3CDTF">2010-09-09T16:27:16Z</dcterms:created>
  <dcterms:modified xsi:type="dcterms:W3CDTF">2017-05-31T10:32:40Z</dcterms:modified>
</cp:coreProperties>
</file>