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80" r:id="rId1"/>
    <p:sldMasterId id="2147484392" r:id="rId2"/>
  </p:sldMasterIdLst>
  <p:notesMasterIdLst>
    <p:notesMasterId r:id="rId83"/>
  </p:notesMasterIdLst>
  <p:sldIdLst>
    <p:sldId id="391" r:id="rId3"/>
    <p:sldId id="343" r:id="rId4"/>
    <p:sldId id="257" r:id="rId5"/>
    <p:sldId id="346" r:id="rId6"/>
    <p:sldId id="345" r:id="rId7"/>
    <p:sldId id="347" r:id="rId8"/>
    <p:sldId id="259" r:id="rId9"/>
    <p:sldId id="348" r:id="rId10"/>
    <p:sldId id="258" r:id="rId11"/>
    <p:sldId id="350" r:id="rId12"/>
    <p:sldId id="260" r:id="rId13"/>
    <p:sldId id="261" r:id="rId14"/>
    <p:sldId id="262" r:id="rId15"/>
    <p:sldId id="263" r:id="rId16"/>
    <p:sldId id="267" r:id="rId17"/>
    <p:sldId id="351" r:id="rId18"/>
    <p:sldId id="266" r:id="rId19"/>
    <p:sldId id="265" r:id="rId20"/>
    <p:sldId id="270" r:id="rId21"/>
    <p:sldId id="272" r:id="rId22"/>
    <p:sldId id="276" r:id="rId23"/>
    <p:sldId id="278" r:id="rId24"/>
    <p:sldId id="353" r:id="rId25"/>
    <p:sldId id="352" r:id="rId26"/>
    <p:sldId id="354" r:id="rId27"/>
    <p:sldId id="355" r:id="rId28"/>
    <p:sldId id="356" r:id="rId29"/>
    <p:sldId id="357" r:id="rId30"/>
    <p:sldId id="277" r:id="rId31"/>
    <p:sldId id="358" r:id="rId32"/>
    <p:sldId id="359" r:id="rId33"/>
    <p:sldId id="282" r:id="rId34"/>
    <p:sldId id="360" r:id="rId35"/>
    <p:sldId id="279" r:id="rId36"/>
    <p:sldId id="361" r:id="rId37"/>
    <p:sldId id="362" r:id="rId38"/>
    <p:sldId id="285" r:id="rId39"/>
    <p:sldId id="363" r:id="rId40"/>
    <p:sldId id="364" r:id="rId41"/>
    <p:sldId id="365" r:id="rId42"/>
    <p:sldId id="366" r:id="rId43"/>
    <p:sldId id="367" r:id="rId44"/>
    <p:sldId id="368" r:id="rId45"/>
    <p:sldId id="289" r:id="rId46"/>
    <p:sldId id="369" r:id="rId47"/>
    <p:sldId id="370" r:id="rId48"/>
    <p:sldId id="371" r:id="rId49"/>
    <p:sldId id="291" r:id="rId50"/>
    <p:sldId id="372" r:id="rId51"/>
    <p:sldId id="293" r:id="rId52"/>
    <p:sldId id="295" r:id="rId53"/>
    <p:sldId id="298" r:id="rId54"/>
    <p:sldId id="373" r:id="rId55"/>
    <p:sldId id="299" r:id="rId56"/>
    <p:sldId id="301" r:id="rId57"/>
    <p:sldId id="374" r:id="rId58"/>
    <p:sldId id="375" r:id="rId59"/>
    <p:sldId id="376" r:id="rId60"/>
    <p:sldId id="303" r:id="rId61"/>
    <p:sldId id="377" r:id="rId62"/>
    <p:sldId id="378" r:id="rId63"/>
    <p:sldId id="379" r:id="rId64"/>
    <p:sldId id="305" r:id="rId65"/>
    <p:sldId id="380" r:id="rId66"/>
    <p:sldId id="306" r:id="rId67"/>
    <p:sldId id="381" r:id="rId68"/>
    <p:sldId id="307" r:id="rId69"/>
    <p:sldId id="309" r:id="rId70"/>
    <p:sldId id="382" r:id="rId71"/>
    <p:sldId id="311" r:id="rId72"/>
    <p:sldId id="383" r:id="rId73"/>
    <p:sldId id="384" r:id="rId74"/>
    <p:sldId id="385" r:id="rId75"/>
    <p:sldId id="312" r:id="rId76"/>
    <p:sldId id="386" r:id="rId77"/>
    <p:sldId id="387" r:id="rId78"/>
    <p:sldId id="314" r:id="rId79"/>
    <p:sldId id="388" r:id="rId80"/>
    <p:sldId id="389" r:id="rId81"/>
    <p:sldId id="390" r:id="rId82"/>
  </p:sldIdLst>
  <p:sldSz cx="9144000" cy="6858000" type="screen4x3"/>
  <p:notesSz cx="6858000" cy="9144000"/>
  <p:custDataLst>
    <p:tags r:id="rId84"/>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CC"/>
    <a:srgbClr val="0000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36" autoAdjust="0"/>
    <p:restoredTop sz="94660"/>
  </p:normalViewPr>
  <p:slideViewPr>
    <p:cSldViewPr>
      <p:cViewPr>
        <p:scale>
          <a:sx n="90" d="100"/>
          <a:sy n="90" d="100"/>
        </p:scale>
        <p:origin x="-378" y="-3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CD8BEAE-520F-4CD4-8EAD-7F3373412C08}" type="datetimeFigureOut">
              <a:rPr lang="it-IT"/>
              <a:pPr>
                <a:defRPr/>
              </a:pPr>
              <a:t>25/05/2017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165D7E8-D9EF-4736-A076-940BD2384A92}" type="slidenum">
              <a:rPr lang="it-IT"/>
              <a:pPr>
                <a:defRPr/>
              </a:pPr>
              <a:t>‹N›</a:t>
            </a:fld>
            <a:endParaRPr lang="it-IT"/>
          </a:p>
        </p:txBody>
      </p:sp>
    </p:spTree>
    <p:extLst>
      <p:ext uri="{BB962C8B-B14F-4D97-AF65-F5344CB8AC3E}">
        <p14:creationId xmlns:p14="http://schemas.microsoft.com/office/powerpoint/2010/main" val="2919705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CFE6EF-46A8-4C17-A47E-DB57BAC90C1C}"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349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B0BFD0-81EA-4EFE-B2D6-4EB13329E8B5}"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451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C68D46-4D7D-442F-B96E-268EBE9D01AB}"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553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55F89E-1F9A-4B6F-831F-13B31A0D8DE5}"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656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915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A7A6D1-1785-40CB-8AC0-3385FDAE3CAE}" type="slidenum">
              <a:rPr lang="it-IT" smtClean="0"/>
              <a:pPr fontAlgn="base">
                <a:spcBef>
                  <a:spcPct val="0"/>
                </a:spcBef>
                <a:spcAft>
                  <a:spcPct val="0"/>
                </a:spcAft>
                <a:defRPr/>
              </a:pPr>
              <a:t>67</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758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12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459716-C1B9-4501-B809-4E291CAC8967}" type="slidenum">
              <a:rPr lang="it-IT" smtClean="0"/>
              <a:pPr fontAlgn="base">
                <a:spcBef>
                  <a:spcPct val="0"/>
                </a:spcBef>
                <a:spcAft>
                  <a:spcPct val="0"/>
                </a:spcAft>
                <a:defRPr/>
              </a:pPr>
              <a:t>68</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758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12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459716-C1B9-4501-B809-4E291CAC8967}" type="slidenum">
              <a:rPr lang="it-IT" smtClean="0"/>
              <a:pPr fontAlgn="base">
                <a:spcBef>
                  <a:spcPct val="0"/>
                </a:spcBef>
                <a:spcAft>
                  <a:spcPct val="0"/>
                </a:spcAft>
                <a:defRPr/>
              </a:pPr>
              <a:t>69</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04C18735-7BA3-4782-8448-0F9318AC81AF}" type="datetime1">
              <a:rPr lang="it-IT" smtClean="0"/>
              <a:pPr>
                <a:defRPr/>
              </a:pPr>
              <a:t>25/05/2017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48DD8E0E-84EE-47A4-923B-112EF17D9B29}" type="slidenum">
              <a:rPr lang="it-IT" smtClean="0"/>
              <a:pPr>
                <a:defRPr/>
              </a:pPr>
              <a:t>‹N›</a:t>
            </a:fld>
            <a:endParaRPr lang="it-IT"/>
          </a:p>
        </p:txBody>
      </p:sp>
    </p:spTree>
    <p:extLst>
      <p:ext uri="{BB962C8B-B14F-4D97-AF65-F5344CB8AC3E}">
        <p14:creationId xmlns:p14="http://schemas.microsoft.com/office/powerpoint/2010/main" val="157040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942C003B-BBC4-4D5D-A019-40FE3C0D5EE4}" type="datetime1">
              <a:rPr lang="it-IT" smtClean="0"/>
              <a:pPr>
                <a:defRPr/>
              </a:pPr>
              <a:t>25/05/2017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EF86BAB0-015B-48AF-B4A5-60F94D5E89E9}" type="slidenum">
              <a:rPr lang="it-IT" smtClean="0"/>
              <a:pPr>
                <a:defRPr/>
              </a:pPr>
              <a:t>‹N›</a:t>
            </a:fld>
            <a:endParaRPr lang="it-IT"/>
          </a:p>
        </p:txBody>
      </p:sp>
    </p:spTree>
    <p:extLst>
      <p:ext uri="{BB962C8B-B14F-4D97-AF65-F5344CB8AC3E}">
        <p14:creationId xmlns:p14="http://schemas.microsoft.com/office/powerpoint/2010/main" val="292578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C7534E5A-6134-4B90-A67F-337E6130B06C}" type="datetime1">
              <a:rPr lang="it-IT" smtClean="0"/>
              <a:pPr>
                <a:defRPr/>
              </a:pPr>
              <a:t>25/05/2017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A98B26B1-AA13-441D-8EA9-5661ADA3484A}" type="slidenum">
              <a:rPr lang="it-IT" smtClean="0"/>
              <a:pPr>
                <a:defRPr/>
              </a:pPr>
              <a:t>‹N›</a:t>
            </a:fld>
            <a:endParaRPr lang="it-IT"/>
          </a:p>
        </p:txBody>
      </p:sp>
    </p:spTree>
    <p:extLst>
      <p:ext uri="{BB962C8B-B14F-4D97-AF65-F5344CB8AC3E}">
        <p14:creationId xmlns:p14="http://schemas.microsoft.com/office/powerpoint/2010/main" val="867547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03244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681403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71162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455934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22890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37526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532875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772794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9BB4FDE0-3BE2-4C71-8AF4-A1A263928753}" type="datetime1">
              <a:rPr lang="it-IT" smtClean="0"/>
              <a:pPr>
                <a:defRPr/>
              </a:pPr>
              <a:t>25/05/2017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98A3EA6B-001F-441F-8289-813111049231}" type="slidenum">
              <a:rPr lang="it-IT" smtClean="0"/>
              <a:pPr>
                <a:defRPr/>
              </a:pPr>
              <a:t>‹N›</a:t>
            </a:fld>
            <a:endParaRPr lang="it-IT"/>
          </a:p>
        </p:txBody>
      </p:sp>
    </p:spTree>
    <p:extLst>
      <p:ext uri="{BB962C8B-B14F-4D97-AF65-F5344CB8AC3E}">
        <p14:creationId xmlns:p14="http://schemas.microsoft.com/office/powerpoint/2010/main" val="9111660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2424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30931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25/05/2017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5218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C3F1BBE6-D4D2-492D-B9D1-0EEEA2A1DFC8}" type="datetime1">
              <a:rPr lang="it-IT" smtClean="0"/>
              <a:pPr>
                <a:defRPr/>
              </a:pPr>
              <a:t>25/05/2017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D87E8632-D889-41CC-82EC-7BCC4888CC9D}" type="slidenum">
              <a:rPr lang="it-IT" smtClean="0"/>
              <a:pPr>
                <a:defRPr/>
              </a:pPr>
              <a:t>‹N›</a:t>
            </a:fld>
            <a:endParaRPr lang="it-IT"/>
          </a:p>
        </p:txBody>
      </p:sp>
    </p:spTree>
    <p:extLst>
      <p:ext uri="{BB962C8B-B14F-4D97-AF65-F5344CB8AC3E}">
        <p14:creationId xmlns:p14="http://schemas.microsoft.com/office/powerpoint/2010/main" val="1251198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57360B46-5FE8-463F-A038-26EBB7320A84}" type="datetime1">
              <a:rPr lang="it-IT" smtClean="0"/>
              <a:pPr>
                <a:defRPr/>
              </a:pPr>
              <a:t>25/05/2017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D258A85D-2597-4689-B9A3-0992BE0958C6}" type="slidenum">
              <a:rPr lang="it-IT" smtClean="0"/>
              <a:pPr>
                <a:defRPr/>
              </a:pPr>
              <a:t>‹N›</a:t>
            </a:fld>
            <a:endParaRPr lang="it-IT"/>
          </a:p>
        </p:txBody>
      </p:sp>
    </p:spTree>
    <p:extLst>
      <p:ext uri="{BB962C8B-B14F-4D97-AF65-F5344CB8AC3E}">
        <p14:creationId xmlns:p14="http://schemas.microsoft.com/office/powerpoint/2010/main" val="2882866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34B87AD7-4379-43EC-8B78-BA5678A0B053}" type="datetime1">
              <a:rPr lang="it-IT" smtClean="0"/>
              <a:pPr>
                <a:defRPr/>
              </a:pPr>
              <a:t>25/05/2017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2FA0EA59-A9E2-4F5B-85A9-1CF4DC777D7F}" type="slidenum">
              <a:rPr lang="it-IT" smtClean="0"/>
              <a:pPr>
                <a:defRPr/>
              </a:pPr>
              <a:t>‹N›</a:t>
            </a:fld>
            <a:endParaRPr lang="it-IT"/>
          </a:p>
        </p:txBody>
      </p:sp>
    </p:spTree>
    <p:extLst>
      <p:ext uri="{BB962C8B-B14F-4D97-AF65-F5344CB8AC3E}">
        <p14:creationId xmlns:p14="http://schemas.microsoft.com/office/powerpoint/2010/main" val="2067979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CE0DA747-7CE6-4621-811F-53E7998E3421}" type="datetime1">
              <a:rPr lang="it-IT" smtClean="0"/>
              <a:pPr>
                <a:defRPr/>
              </a:pPr>
              <a:t>25/05/2017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ED8F6A82-D302-4D0C-AB39-FE06F8A293FA}" type="slidenum">
              <a:rPr lang="it-IT" smtClean="0"/>
              <a:pPr>
                <a:defRPr/>
              </a:pPr>
              <a:t>‹N›</a:t>
            </a:fld>
            <a:endParaRPr lang="it-IT"/>
          </a:p>
        </p:txBody>
      </p:sp>
    </p:spTree>
    <p:extLst>
      <p:ext uri="{BB962C8B-B14F-4D97-AF65-F5344CB8AC3E}">
        <p14:creationId xmlns:p14="http://schemas.microsoft.com/office/powerpoint/2010/main" val="1936200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D5D2CA2B-108A-4A5F-8C7B-E72FB3B39DF0}" type="datetime1">
              <a:rPr lang="it-IT" smtClean="0"/>
              <a:pPr>
                <a:defRPr/>
              </a:pPr>
              <a:t>25/05/2017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3BBE0F10-1CB6-4AC3-9B94-5DD93372AAB0}" type="slidenum">
              <a:rPr lang="it-IT" smtClean="0"/>
              <a:pPr>
                <a:defRPr/>
              </a:pPr>
              <a:t>‹N›</a:t>
            </a:fld>
            <a:endParaRPr lang="it-IT"/>
          </a:p>
        </p:txBody>
      </p:sp>
    </p:spTree>
    <p:extLst>
      <p:ext uri="{BB962C8B-B14F-4D97-AF65-F5344CB8AC3E}">
        <p14:creationId xmlns:p14="http://schemas.microsoft.com/office/powerpoint/2010/main" val="22182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732A61D1-08B9-42FC-B288-2062DB018499}" type="datetime1">
              <a:rPr lang="it-IT" smtClean="0"/>
              <a:pPr>
                <a:defRPr/>
              </a:pPr>
              <a:t>25/05/2017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BB9C2296-6D57-4E5E-9C0C-6B3829618BF1}" type="slidenum">
              <a:rPr lang="it-IT" smtClean="0"/>
              <a:pPr>
                <a:defRPr/>
              </a:pPr>
              <a:t>‹N›</a:t>
            </a:fld>
            <a:endParaRPr lang="it-IT"/>
          </a:p>
        </p:txBody>
      </p:sp>
    </p:spTree>
    <p:extLst>
      <p:ext uri="{BB962C8B-B14F-4D97-AF65-F5344CB8AC3E}">
        <p14:creationId xmlns:p14="http://schemas.microsoft.com/office/powerpoint/2010/main" val="2608439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6F2153A9-E99B-4BA4-98D2-E0262026E1BA}" type="datetime1">
              <a:rPr lang="it-IT" smtClean="0"/>
              <a:pPr>
                <a:defRPr/>
              </a:pPr>
              <a:t>25/05/2017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99EA781F-8A9D-45C2-81CA-D3915B4891A1}" type="slidenum">
              <a:rPr lang="it-IT" smtClean="0"/>
              <a:pPr>
                <a:defRPr/>
              </a:pPr>
              <a:t>‹N›</a:t>
            </a:fld>
            <a:endParaRPr lang="it-IT"/>
          </a:p>
        </p:txBody>
      </p:sp>
    </p:spTree>
    <p:extLst>
      <p:ext uri="{BB962C8B-B14F-4D97-AF65-F5344CB8AC3E}">
        <p14:creationId xmlns:p14="http://schemas.microsoft.com/office/powerpoint/2010/main" val="3333256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AF8757C-C71C-4BF3-B3B2-6EC02EBB7EDD}" type="datetime1">
              <a:rPr lang="it-IT" smtClean="0"/>
              <a:pPr>
                <a:defRPr/>
              </a:pPr>
              <a:t>25/05/2017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C0E6D71-B52D-4021-81DD-F960CAD6B3C2}" type="slidenum">
              <a:rPr lang="it-IT" smtClean="0"/>
              <a:pPr>
                <a:defRPr/>
              </a:pPr>
              <a:t>‹N›</a:t>
            </a:fld>
            <a:endParaRPr lang="it-IT"/>
          </a:p>
        </p:txBody>
      </p:sp>
    </p:spTree>
    <p:extLst>
      <p:ext uri="{BB962C8B-B14F-4D97-AF65-F5344CB8AC3E}">
        <p14:creationId xmlns:p14="http://schemas.microsoft.com/office/powerpoint/2010/main" val="3435087702"/>
      </p:ext>
    </p:extLst>
  </p:cSld>
  <p:clrMap bg1="lt1" tx1="dk1" bg2="lt2" tx2="dk2" accent1="accent1" accent2="accent2" accent3="accent3" accent4="accent4" accent5="accent5" accent6="accent6" hlink="hlink" folHlink="folHlink"/>
  <p:sldLayoutIdLst>
    <p:sldLayoutId id="2147484381" r:id="rId1"/>
    <p:sldLayoutId id="2147484382" r:id="rId2"/>
    <p:sldLayoutId id="2147484383" r:id="rId3"/>
    <p:sldLayoutId id="2147484384" r:id="rId4"/>
    <p:sldLayoutId id="2147484385" r:id="rId5"/>
    <p:sldLayoutId id="2147484386" r:id="rId6"/>
    <p:sldLayoutId id="2147484387" r:id="rId7"/>
    <p:sldLayoutId id="2147484388" r:id="rId8"/>
    <p:sldLayoutId id="2147484389" r:id="rId9"/>
    <p:sldLayoutId id="2147484390" r:id="rId10"/>
    <p:sldLayoutId id="214748439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25/05/2017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3716404108"/>
      </p:ext>
    </p:extLst>
  </p:cSld>
  <p:clrMap bg1="lt1" tx1="dk1" bg2="lt2" tx2="dk2" accent1="accent1" accent2="accent2" accent3="accent3" accent4="accent4" accent5="accent5" accent6="accent6" hlink="hlink" folHlink="folHlink"/>
  <p:sldLayoutIdLst>
    <p:sldLayoutId id="2147484393" r:id="rId1"/>
    <p:sldLayoutId id="2147484394" r:id="rId2"/>
    <p:sldLayoutId id="2147484395" r:id="rId3"/>
    <p:sldLayoutId id="2147484396" r:id="rId4"/>
    <p:sldLayoutId id="2147484397" r:id="rId5"/>
    <p:sldLayoutId id="2147484398" r:id="rId6"/>
    <p:sldLayoutId id="2147484399" r:id="rId7"/>
    <p:sldLayoutId id="2147484400" r:id="rId8"/>
    <p:sldLayoutId id="2147484401" r:id="rId9"/>
    <p:sldLayoutId id="2147484402" r:id="rId10"/>
    <p:sldLayoutId id="21474844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it/imgres?imgurl=http://www.lostato.it/wp-content/uploads/2010/09/euro.jpg&amp;imgrefurl=http://www.lostato.it/2010/09/29/economia/euro-la-valuta-europea-vola-alto-797/&amp;h=366&amp;w=479&amp;sz=73&amp;tbnid=ZNDWEg45Uy7u1M:&amp;tbnh=99&amp;tbnw=129&amp;prev=/search?q=immagini+euro&amp;tbm=isch&amp;tbo=u&amp;zoom=1&amp;q=immagini+euro&amp;hl=it&amp;usg=__HYZsF3DJL8bzh6D6bqNBbAReUUs=&amp;sa=X&amp;ei=b8vkTYSCJITLswbvkIzwBQ&amp;ved=0CCYQ9QEwAg"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it/imgres?imgurl=http://www.lostato.it/wp-content/uploads/2010/09/euro.jpg&amp;imgrefurl=http://www.lostato.it/2010/09/29/economia/euro-la-valuta-europea-vola-alto-797/&amp;h=366&amp;w=479&amp;sz=73&amp;tbnid=ZNDWEg45Uy7u1M:&amp;tbnh=99&amp;tbnw=129&amp;prev=/search?q=immagini+euro&amp;tbm=isch&amp;tbo=u&amp;zoom=1&amp;q=immagini+euro&amp;hl=it&amp;usg=__HYZsF3DJL8bzh6D6bqNBbAReUUs=&amp;sa=X&amp;ei=b8vkTYSCJITLswbvkIzwBQ&amp;ved=0CCYQ9QEwAg" TargetMode="External"/><Relationship Id="rId2" Type="http://schemas.openxmlformats.org/officeDocument/2006/relationships/hyperlink" Target="http://www.giudicedipaceroma.it/tags/sanzione-amministrativa/"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upload.wikimedia.org/wikipedia/commons/8/8f/Euro_symbol.svg" TargetMode="External"/><Relationship Id="rId2" Type="http://schemas.openxmlformats.org/officeDocument/2006/relationships/hyperlink" Target="http://www.google.it/imgres?imgurl=http://www.lostato.it/wp-content/uploads/2010/09/euro.jpg&amp;imgrefurl=http://www.lostato.it/2010/09/29/economia/euro-la-valuta-europea-vola-alto-797/&amp;h=366&amp;w=479&amp;sz=73&amp;tbnid=ZNDWEg45Uy7u1M:&amp;tbnh=99&amp;tbnw=129&amp;prev=/search?q=immagini+euro&amp;tbm=isch&amp;tbo=u&amp;zoom=1&amp;q=immagini+euro&amp;hl=it&amp;usg=__HYZsF3DJL8bzh6D6bqNBbAReUUs=&amp;sa=X&amp;ei=b8vkTYSCJITLswbvkIzwBQ&amp;ved=0CCYQ9QEwAg"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fermoamministrativo.it/faq.php"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it.wikipedia.org/wiki/File:Italy_BZ_99_rear.jpg" TargetMode="External"/><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3.jpeg"/><Relationship Id="rId4" Type="http://schemas.openxmlformats.org/officeDocument/2006/relationships/image" Target="../media/image42.jpeg"/></Relationships>
</file>

<file path=ppt/slides/_rels/slide5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it.wikipedia.org/wiki/File:Italy_Euro_Plate_Bike.jpg"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5.jpeg"/></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upload.wikimedia.org/wikipedia/commons/8/8f/Euro_symbol.svg"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7.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4.gi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5 </a:t>
            </a:r>
            <a:r>
              <a:rPr lang="it-IT" b="1" dirty="0" smtClean="0">
                <a:solidFill>
                  <a:prstClr val="black"/>
                </a:solidFill>
                <a:latin typeface="Calibri"/>
              </a:rPr>
              <a:t>– </a:t>
            </a:r>
            <a:r>
              <a:rPr lang="it-IT" b="1" dirty="0" smtClean="0">
                <a:solidFill>
                  <a:prstClr val="black"/>
                </a:solidFill>
                <a:latin typeface="Calibri"/>
              </a:rPr>
              <a:t>Illeciti amministrativi</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1542116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2857488" y="1214422"/>
            <a:ext cx="6286512" cy="4832092"/>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Per la determinazione dell’osservanza dei limiti di velocità sono considerate </a:t>
            </a:r>
            <a:r>
              <a:rPr lang="it-IT" sz="2200" u="sng" dirty="0" smtClean="0">
                <a:solidFill>
                  <a:srgbClr val="FF0000"/>
                </a:solidFill>
                <a:latin typeface="Arial Black" pitchFamily="34" charset="0"/>
              </a:rPr>
              <a:t>fonti di prova</a:t>
            </a:r>
            <a:r>
              <a:rPr lang="it-IT" sz="2200" dirty="0" smtClean="0">
                <a:latin typeface="Arial Black" pitchFamily="34" charset="0"/>
              </a:rPr>
              <a:t> le risultanze di apparecchiature debitamente omologate, anche per il calcolo della velocità media di percorrenza su tratti determinati. </a:t>
            </a:r>
            <a:r>
              <a:rPr lang="it-IT" sz="2200" u="sng" dirty="0" smtClean="0">
                <a:solidFill>
                  <a:srgbClr val="0000CC"/>
                </a:solidFill>
                <a:latin typeface="Arial Black" pitchFamily="34" charset="0"/>
              </a:rPr>
              <a:t>Le postazioni di controllo sulla rete stradale devono essere preventivamente segnalate e ben visibili</a:t>
            </a:r>
            <a:r>
              <a:rPr lang="it-IT" sz="2200" dirty="0" smtClean="0">
                <a:latin typeface="Arial Black" pitchFamily="34" charset="0"/>
              </a:rPr>
              <a:t>, ricorrendo all’impiego di cartelli o di dispositivi di segnalazione luminosi, conformemente alle norme stabilite nel regolamento di esecuzione del Codice della Strada.</a:t>
            </a:r>
            <a:endParaRPr lang="it-IT" sz="2200" b="1" dirty="0">
              <a:solidFill>
                <a:srgbClr val="FF0000"/>
              </a:solidFill>
              <a:latin typeface="Arial Black" pitchFamily="34" charset="0"/>
            </a:endParaRPr>
          </a:p>
        </p:txBody>
      </p:sp>
      <p:sp>
        <p:nvSpPr>
          <p:cNvPr id="1741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Controllo elettronico della velocità</a:t>
            </a:r>
            <a:endParaRPr lang="it-IT" sz="3600" dirty="0">
              <a:solidFill>
                <a:schemeClr val="tx1">
                  <a:lumMod val="50000"/>
                  <a:lumOff val="50000"/>
                </a:schemeClr>
              </a:solidFill>
              <a:latin typeface="Arial Black" pitchFamily="34" charset="0"/>
            </a:endParaRPr>
          </a:p>
        </p:txBody>
      </p:sp>
      <p:pic>
        <p:nvPicPr>
          <p:cNvPr id="47106" name="Picture 2" descr="Sistema Tutor"/>
          <p:cNvPicPr>
            <a:picLocks noChangeAspect="1" noChangeArrowheads="1"/>
          </p:cNvPicPr>
          <p:nvPr/>
        </p:nvPicPr>
        <p:blipFill>
          <a:blip r:embed="rId2"/>
          <a:srcRect/>
          <a:stretch>
            <a:fillRect/>
          </a:stretch>
        </p:blipFill>
        <p:spPr bwMode="auto">
          <a:xfrm>
            <a:off x="357158" y="1428736"/>
            <a:ext cx="2357454" cy="371477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0" y="1285860"/>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caso di </a:t>
            </a:r>
            <a:r>
              <a:rPr lang="it-IT" sz="2000" u="sng" dirty="0" smtClean="0">
                <a:solidFill>
                  <a:srgbClr val="0000CC"/>
                </a:solidFill>
                <a:latin typeface="Arial Black" pitchFamily="34" charset="0"/>
              </a:rPr>
              <a:t>superamento dei limiti di velocità di oltre </a:t>
            </a:r>
            <a:r>
              <a:rPr lang="it-IT" sz="2000" u="sng" dirty="0" smtClean="0">
                <a:solidFill>
                  <a:srgbClr val="FF0000"/>
                </a:solidFill>
                <a:latin typeface="Arial Black" pitchFamily="34" charset="0"/>
              </a:rPr>
              <a:t>40 km/h</a:t>
            </a:r>
            <a:r>
              <a:rPr lang="it-IT" sz="2000" u="sng" dirty="0" smtClean="0">
                <a:solidFill>
                  <a:srgbClr val="0000CC"/>
                </a:solidFill>
                <a:latin typeface="Arial Black" pitchFamily="34" charset="0"/>
              </a:rPr>
              <a:t> ma di non oltre </a:t>
            </a:r>
            <a:r>
              <a:rPr lang="it-IT" sz="2000" u="sng" dirty="0" smtClean="0">
                <a:solidFill>
                  <a:srgbClr val="FF0000"/>
                </a:solidFill>
                <a:latin typeface="Arial Black" pitchFamily="34" charset="0"/>
              </a:rPr>
              <a:t>60 km/h</a:t>
            </a:r>
            <a:r>
              <a:rPr lang="it-IT" sz="2000" dirty="0" smtClean="0">
                <a:latin typeface="Arial Black" pitchFamily="34" charset="0"/>
              </a:rPr>
              <a:t>, in aggiunta alla sanzione amministrativa pecuniaria è prevista la </a:t>
            </a:r>
            <a:r>
              <a:rPr lang="it-IT" sz="2000" u="sng" dirty="0" smtClean="0">
                <a:solidFill>
                  <a:srgbClr val="0000CC"/>
                </a:solidFill>
                <a:latin typeface="Arial Black" pitchFamily="34" charset="0"/>
              </a:rPr>
              <a:t>sanzione amministrativa accessoria della sospensione della patente di guida da 1 a 3 mesi con il provvedimento di inibizione alla guida del veicolo, nella fascia oraria che va dalle ore 22 alle ore 7, per i 3 mesi successivi alla restituzione della patente di guida</a:t>
            </a:r>
            <a:r>
              <a:rPr lang="it-IT" sz="2000" dirty="0" smtClean="0">
                <a:latin typeface="Arial Black" pitchFamily="34" charset="0"/>
              </a:rPr>
              <a:t>; la sospensione varia da 8 a 18 mesi in caso di violazione successiva ad altra analoga commessa entro i 2 anni dalla prima violazione. </a:t>
            </a:r>
            <a:r>
              <a:rPr lang="it-IT" sz="2000" u="sng" dirty="0" smtClean="0">
                <a:solidFill>
                  <a:srgbClr val="0000CC"/>
                </a:solidFill>
                <a:latin typeface="Arial Black" pitchFamily="34" charset="0"/>
              </a:rPr>
              <a:t>Ove il limite sia superato di oltre </a:t>
            </a:r>
            <a:r>
              <a:rPr lang="it-IT" sz="2000" u="sng" dirty="0" smtClean="0">
                <a:solidFill>
                  <a:srgbClr val="FF0000"/>
                </a:solidFill>
                <a:latin typeface="Arial Black" pitchFamily="34" charset="0"/>
              </a:rPr>
              <a:t>60 km/h</a:t>
            </a:r>
            <a:r>
              <a:rPr lang="it-IT" sz="2000" dirty="0" smtClean="0">
                <a:latin typeface="Arial Black" pitchFamily="34" charset="0"/>
              </a:rPr>
              <a:t> la </a:t>
            </a:r>
            <a:r>
              <a:rPr lang="it-IT" sz="2000" u="sng" dirty="0" smtClean="0">
                <a:solidFill>
                  <a:srgbClr val="0000CC"/>
                </a:solidFill>
                <a:latin typeface="Arial Black" pitchFamily="34" charset="0"/>
              </a:rPr>
              <a:t>sospensione della patente di guida è disposta per un periodo compreso tra i 6 e i 12 mesi</a:t>
            </a:r>
            <a:r>
              <a:rPr lang="it-IT" sz="2000" dirty="0" smtClean="0">
                <a:latin typeface="Arial Black" pitchFamily="34" charset="0"/>
              </a:rPr>
              <a:t>; nel caso in cui tale violazione succeda ad un’altra commessa non più di 2 anni prima, la sanzione accessoria prevista è la </a:t>
            </a:r>
            <a:r>
              <a:rPr lang="it-IT" sz="2000" u="sng" dirty="0" smtClean="0">
                <a:solidFill>
                  <a:srgbClr val="FF0000"/>
                </a:solidFill>
                <a:latin typeface="Arial Black" pitchFamily="34" charset="0"/>
              </a:rPr>
              <a:t>revoca della patente di guida</a:t>
            </a:r>
            <a:r>
              <a:rPr lang="it-IT" sz="2000" dirty="0" smtClean="0">
                <a:latin typeface="Arial Black" pitchFamily="34" charset="0"/>
              </a:rPr>
              <a:t>.</a:t>
            </a:r>
            <a:endParaRPr lang="it-IT" sz="2000" b="1" dirty="0">
              <a:solidFill>
                <a:srgbClr val="FF0000"/>
              </a:solidFill>
              <a:latin typeface="Arial Black" pitchFamily="34" charset="0"/>
            </a:endParaRPr>
          </a:p>
        </p:txBody>
      </p:sp>
      <p:sp>
        <p:nvSpPr>
          <p:cNvPr id="18437" name="CasellaDiTesto 7"/>
          <p:cNvSpPr txBox="1">
            <a:spLocks noChangeArrowheads="1"/>
          </p:cNvSpPr>
          <p:nvPr/>
        </p:nvSpPr>
        <p:spPr bwMode="auto">
          <a:xfrm>
            <a:off x="319921" y="404664"/>
            <a:ext cx="8572559"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Sanzioni per limiti di </a:t>
            </a:r>
            <a:r>
              <a:rPr lang="it-IT" sz="3600" dirty="0" smtClean="0">
                <a:solidFill>
                  <a:schemeClr val="tx1">
                    <a:lumMod val="50000"/>
                    <a:lumOff val="50000"/>
                  </a:schemeClr>
                </a:solidFill>
                <a:latin typeface="Arial Black" pitchFamily="34" charset="0"/>
              </a:rPr>
              <a:t>velocità</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2714612" y="1052736"/>
            <a:ext cx="6429388"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145, 1° comma, C.d.S.</a:t>
            </a:r>
            <a:r>
              <a:rPr lang="it-IT" sz="2400" dirty="0" smtClean="0">
                <a:latin typeface="Arial Black" pitchFamily="34" charset="0"/>
              </a:rPr>
              <a:t>, prevede, in via generale, che </a:t>
            </a:r>
            <a:r>
              <a:rPr lang="it-IT" sz="2400" i="1" dirty="0" smtClean="0">
                <a:solidFill>
                  <a:srgbClr val="0000CC"/>
                </a:solidFill>
                <a:latin typeface="Arial Black" pitchFamily="34" charset="0"/>
              </a:rPr>
              <a:t>“i conducenti, approssimandosi ad una intersezione, devono usare la massima prudenza al fine di evitare incidenti”</a:t>
            </a:r>
            <a:r>
              <a:rPr lang="it-IT" sz="2400" dirty="0" smtClean="0">
                <a:latin typeface="Arial Black" pitchFamily="34" charset="0"/>
              </a:rPr>
              <a:t>; tale norma si rivolge a tutti i conducenti, anche a quello favorito, giacché il diritto di precedenza spettante al conducente del veicolo proveniente da destra non esonera lo stesso dall’obbligo di usare la dovuta attenzione nell’attraversamento di un incrocio.</a:t>
            </a:r>
            <a:endParaRPr lang="it-IT" sz="2400" b="1" dirty="0">
              <a:solidFill>
                <a:srgbClr val="FF0000"/>
              </a:solidFill>
              <a:latin typeface="Arial Black" pitchFamily="34" charset="0"/>
            </a:endParaRPr>
          </a:p>
        </p:txBody>
      </p:sp>
      <p:sp>
        <p:nvSpPr>
          <p:cNvPr id="19461" name="CasellaDiTesto 7"/>
          <p:cNvSpPr txBox="1">
            <a:spLocks noChangeArrowheads="1"/>
          </p:cNvSpPr>
          <p:nvPr/>
        </p:nvSpPr>
        <p:spPr bwMode="auto">
          <a:xfrm>
            <a:off x="900113" y="332656"/>
            <a:ext cx="7343775"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Precedenza e sanzioni</a:t>
            </a:r>
            <a:endParaRPr lang="it-IT" sz="3600" dirty="0">
              <a:solidFill>
                <a:schemeClr val="tx1">
                  <a:lumMod val="50000"/>
                  <a:lumOff val="50000"/>
                </a:schemeClr>
              </a:solidFill>
              <a:latin typeface="Arial Black" pitchFamily="34" charset="0"/>
            </a:endParaRPr>
          </a:p>
        </p:txBody>
      </p:sp>
      <p:pic>
        <p:nvPicPr>
          <p:cNvPr id="7" name="Picture 9" descr="http://www.corsidiguidasicura.com/patentino/didattica/img/big/f021.jpg"/>
          <p:cNvPicPr>
            <a:picLocks noChangeAspect="1" noChangeArrowheads="1"/>
          </p:cNvPicPr>
          <p:nvPr/>
        </p:nvPicPr>
        <p:blipFill>
          <a:blip r:embed="rId2"/>
          <a:srcRect/>
          <a:stretch>
            <a:fillRect/>
          </a:stretch>
        </p:blipFill>
        <p:spPr bwMode="auto">
          <a:xfrm>
            <a:off x="214282" y="3214686"/>
            <a:ext cx="2580424" cy="1857388"/>
          </a:xfrm>
          <a:prstGeom prst="rect">
            <a:avLst/>
          </a:prstGeom>
          <a:noFill/>
          <a:ln w="9525">
            <a:noFill/>
            <a:miter lim="800000"/>
            <a:headEnd/>
            <a:tailEnd/>
          </a:ln>
        </p:spPr>
      </p:pic>
      <p:pic>
        <p:nvPicPr>
          <p:cNvPr id="8" name="Picture 11" descr="http://profile.ak.fbcdn.net/profile-ak-snc4/object3/607/3/n34562139097_2664.jpg"/>
          <p:cNvPicPr>
            <a:picLocks noChangeAspect="1" noChangeArrowheads="1"/>
          </p:cNvPicPr>
          <p:nvPr/>
        </p:nvPicPr>
        <p:blipFill>
          <a:blip r:embed="rId3"/>
          <a:srcRect/>
          <a:stretch>
            <a:fillRect/>
          </a:stretch>
        </p:blipFill>
        <p:spPr bwMode="auto">
          <a:xfrm>
            <a:off x="214282" y="1357298"/>
            <a:ext cx="2071701" cy="1842076"/>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Sanzioni per omessa precedenza</a:t>
            </a:r>
            <a:endParaRPr lang="it-IT" sz="3600" dirty="0">
              <a:solidFill>
                <a:schemeClr val="tx1">
                  <a:lumMod val="50000"/>
                  <a:lumOff val="50000"/>
                </a:schemeClr>
              </a:solidFill>
              <a:latin typeface="Arial Black" pitchFamily="34" charset="0"/>
            </a:endParaRPr>
          </a:p>
        </p:txBody>
      </p:sp>
      <p:sp>
        <p:nvSpPr>
          <p:cNvPr id="20485" name="CasellaDiTesto 3"/>
          <p:cNvSpPr txBox="1">
            <a:spLocks noChangeArrowheads="1"/>
          </p:cNvSpPr>
          <p:nvPr/>
        </p:nvSpPr>
        <p:spPr bwMode="auto">
          <a:xfrm>
            <a:off x="3428992" y="1357298"/>
            <a:ext cx="5500726"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In caso di </a:t>
            </a:r>
            <a:r>
              <a:rPr lang="it-IT" sz="2400" u="sng" dirty="0" smtClean="0">
                <a:solidFill>
                  <a:srgbClr val="0000CC"/>
                </a:solidFill>
                <a:latin typeface="Arial Black" pitchFamily="34" charset="0"/>
              </a:rPr>
              <a:t>omessa precedenza</a:t>
            </a:r>
            <a:r>
              <a:rPr lang="it-IT" sz="2400" dirty="0" smtClean="0">
                <a:latin typeface="Arial Black" pitchFamily="34" charset="0"/>
              </a:rPr>
              <a:t> è prevista una sanzione amministrativa pecuniaria; al verificarsi di una seconda violazione alle norme disciplinanti l’obbligo di precedenza commessa nei 2 anni successivi all’ultima infrazione, consegue la </a:t>
            </a:r>
            <a:r>
              <a:rPr lang="it-IT" sz="2400" u="sng" dirty="0" smtClean="0">
                <a:solidFill>
                  <a:srgbClr val="0000CC"/>
                </a:solidFill>
                <a:latin typeface="Arial Black" pitchFamily="34" charset="0"/>
              </a:rPr>
              <a:t>sanzione amministrativa accessoria della sospensione della patente </a:t>
            </a:r>
            <a:r>
              <a:rPr lang="it-IT" sz="2400" u="sng" dirty="0" smtClean="0">
                <a:solidFill>
                  <a:srgbClr val="FF0000"/>
                </a:solidFill>
                <a:latin typeface="Arial Black" pitchFamily="34" charset="0"/>
              </a:rPr>
              <a:t>da 1 a 3 mesi</a:t>
            </a:r>
            <a:r>
              <a:rPr lang="it-IT" sz="2400" dirty="0" smtClean="0">
                <a:latin typeface="Arial Black" pitchFamily="34" charset="0"/>
              </a:rPr>
              <a:t>.</a:t>
            </a:r>
            <a:endParaRPr lang="it-IT" sz="2400" b="1" dirty="0">
              <a:solidFill>
                <a:srgbClr val="FF0000"/>
              </a:solidFill>
              <a:latin typeface="Arial Black" pitchFamily="34" charset="0"/>
            </a:endParaRPr>
          </a:p>
        </p:txBody>
      </p:sp>
      <p:pic>
        <p:nvPicPr>
          <p:cNvPr id="44034" name="Picture 2" descr="http://www.trucchetti.com/wp-content/uploads/2010/05/banconote-euro.jpg"/>
          <p:cNvPicPr>
            <a:picLocks noChangeAspect="1" noChangeArrowheads="1"/>
          </p:cNvPicPr>
          <p:nvPr/>
        </p:nvPicPr>
        <p:blipFill>
          <a:blip r:embed="rId2"/>
          <a:srcRect/>
          <a:stretch>
            <a:fillRect/>
          </a:stretch>
        </p:blipFill>
        <p:spPr bwMode="auto">
          <a:xfrm>
            <a:off x="357158" y="1571612"/>
            <a:ext cx="3044041" cy="3643338"/>
          </a:xfrm>
          <a:prstGeom prst="rect">
            <a:avLst/>
          </a:prstGeom>
          <a:noFill/>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Cautele nel sorpasso</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0" y="1214422"/>
            <a:ext cx="9144000" cy="4524315"/>
          </a:xfrm>
          <a:prstGeom prst="rect">
            <a:avLst/>
          </a:prstGeom>
        </p:spPr>
        <p:txBody>
          <a:bodyPr wrap="square">
            <a:spAutoFit/>
          </a:bodyPr>
          <a:lstStyle/>
          <a:p>
            <a:pPr algn="ctr"/>
            <a:r>
              <a:rPr lang="it-IT" dirty="0" smtClean="0">
                <a:latin typeface="Arial Black" pitchFamily="34" charset="0"/>
              </a:rPr>
              <a:t>L’</a:t>
            </a:r>
            <a:r>
              <a:rPr lang="it-IT" dirty="0" smtClean="0">
                <a:solidFill>
                  <a:srgbClr val="FF0000"/>
                </a:solidFill>
                <a:latin typeface="Arial Black" pitchFamily="34" charset="0"/>
              </a:rPr>
              <a:t>art. 148 C.d.S.</a:t>
            </a:r>
            <a:r>
              <a:rPr lang="it-IT" dirty="0" smtClean="0">
                <a:latin typeface="Arial Black" pitchFamily="34" charset="0"/>
              </a:rPr>
              <a:t> prevede una serie di </a:t>
            </a:r>
            <a:r>
              <a:rPr lang="it-IT" u="sng" dirty="0" smtClean="0">
                <a:solidFill>
                  <a:srgbClr val="0000CC"/>
                </a:solidFill>
                <a:latin typeface="Arial Black" pitchFamily="34" charset="0"/>
              </a:rPr>
              <a:t>cautele preventive</a:t>
            </a:r>
            <a:r>
              <a:rPr lang="it-IT" dirty="0" smtClean="0">
                <a:latin typeface="Arial Black" pitchFamily="34" charset="0"/>
              </a:rPr>
              <a:t> che il conducente che intenda effettuare la manovra di sorpasso deve porre in essere; in particolare, questi deve accertarsi: </a:t>
            </a:r>
          </a:p>
          <a:p>
            <a:pPr marL="342900" indent="-342900" algn="ctr"/>
            <a:r>
              <a:rPr lang="it-IT" dirty="0" smtClean="0">
                <a:solidFill>
                  <a:srgbClr val="0000CC"/>
                </a:solidFill>
                <a:latin typeface="Arial Black" pitchFamily="34" charset="0"/>
              </a:rPr>
              <a:t>a)</a:t>
            </a:r>
            <a:r>
              <a:rPr lang="it-IT" dirty="0" smtClean="0">
                <a:latin typeface="Arial Black" pitchFamily="34" charset="0"/>
              </a:rPr>
              <a:t> che la visibilità sia tale da consentire la manovra e che la stessa possa compiersi senza costituire pericolo o intralcio;</a:t>
            </a:r>
          </a:p>
          <a:p>
            <a:pPr marL="342900" indent="-342900" algn="ctr"/>
            <a:r>
              <a:rPr lang="it-IT" dirty="0" smtClean="0">
                <a:solidFill>
                  <a:srgbClr val="0000CC"/>
                </a:solidFill>
                <a:latin typeface="Arial Black" pitchFamily="34" charset="0"/>
              </a:rPr>
              <a:t>b) </a:t>
            </a:r>
            <a:r>
              <a:rPr lang="it-IT" dirty="0" smtClean="0">
                <a:latin typeface="Arial Black" pitchFamily="34" charset="0"/>
              </a:rPr>
              <a:t>che il conducente che lo precede nella stessa corsia non abbia segnalato di voler compiere analoga manovra;</a:t>
            </a:r>
          </a:p>
          <a:p>
            <a:pPr algn="ctr"/>
            <a:r>
              <a:rPr lang="it-IT" dirty="0" smtClean="0">
                <a:solidFill>
                  <a:srgbClr val="0000CC"/>
                </a:solidFill>
                <a:latin typeface="Arial Black" pitchFamily="34" charset="0"/>
              </a:rPr>
              <a:t>c)</a:t>
            </a:r>
            <a:r>
              <a:rPr lang="it-IT" dirty="0" smtClean="0">
                <a:latin typeface="Arial Black" pitchFamily="34" charset="0"/>
              </a:rPr>
              <a:t> che nessun conducente che segue sulla stessa carreggiata o semicarreggiata, ovvero sulla corsia immediatamente alla propria sinistra, qualora la carreggiata o semicarreggiata siano suddivise in corsie, abbia iniziato il sorpasso; </a:t>
            </a:r>
          </a:p>
          <a:p>
            <a:pPr algn="ctr"/>
            <a:r>
              <a:rPr lang="it-IT" dirty="0" smtClean="0">
                <a:solidFill>
                  <a:srgbClr val="0000CC"/>
                </a:solidFill>
                <a:latin typeface="Arial Black" pitchFamily="34" charset="0"/>
              </a:rPr>
              <a:t>d)</a:t>
            </a:r>
            <a:r>
              <a:rPr lang="it-IT" dirty="0" smtClean="0">
                <a:latin typeface="Arial Black" pitchFamily="34" charset="0"/>
              </a:rPr>
              <a:t> che la strada sia libera per uno spazio tale da consentire la completa esecuzione del sorpasso, tenuto anche conto della differenza tra la propria velocità e quella dell’utente da sorpassare, nonché della presenza di utenti che sopraggiungono dalla direzione contraria o che precedono l’utente da sorpassare.</a:t>
            </a:r>
            <a:endParaRPr lang="it-IT"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2143108" y="1196975"/>
            <a:ext cx="7000892" cy="4708981"/>
          </a:xfrm>
          <a:prstGeom prst="rect">
            <a:avLst/>
          </a:prstGeom>
          <a:noFill/>
          <a:ln w="9525">
            <a:noFill/>
            <a:miter lim="800000"/>
            <a:headEnd/>
            <a:tailEnd/>
          </a:ln>
        </p:spPr>
        <p:txBody>
          <a:bodyPr wrap="square">
            <a:spAutoFit/>
          </a:bodyPr>
          <a:lstStyle/>
          <a:p>
            <a:pPr algn="ctr"/>
            <a:r>
              <a:rPr lang="it-IT" sz="2000" u="sng" dirty="0" smtClean="0">
                <a:solidFill>
                  <a:srgbClr val="0000CC"/>
                </a:solidFill>
                <a:latin typeface="Arial Black" pitchFamily="34" charset="0"/>
              </a:rPr>
              <a:t>E’ vietato il sorpasso in prossimità o in corrispondenza delle curve o dei dossi e in ogni altro caso di scarsa visibilità</a:t>
            </a:r>
            <a:r>
              <a:rPr lang="it-IT" sz="2000" dirty="0" smtClean="0">
                <a:latin typeface="Arial Black" pitchFamily="34" charset="0"/>
              </a:rPr>
              <a:t>; in tali casi il sorpasso è consentito solo quando la strada è a 2 carreggiate separate o a carreggiata a senso unico o con almeno 2 corsie con lo stesso senso di marcia e vi sia tracciata apposita segnaletica orizzontale. </a:t>
            </a:r>
            <a:r>
              <a:rPr lang="it-IT" sz="2000" u="sng" dirty="0" smtClean="0">
                <a:solidFill>
                  <a:srgbClr val="0000CC"/>
                </a:solidFill>
                <a:latin typeface="Arial Black" pitchFamily="34" charset="0"/>
              </a:rPr>
              <a:t>E’, inoltre, vietato il sorpasso di un veicolo che ne stia sorpassando un altro, nonché il superamento di veicoli fermi o in lento movimento ai passaggi a livello, ai semafori o per altre cause di congestione della circolazione</a:t>
            </a:r>
            <a:r>
              <a:rPr lang="it-IT" sz="2000" dirty="0" smtClean="0">
                <a:latin typeface="Arial Black" pitchFamily="34" charset="0"/>
              </a:rPr>
              <a:t>, quando a tal fine sia necessario spostarsi nella parte della carreggiata destinata al senso opposto di marcia.</a:t>
            </a:r>
            <a:endParaRPr lang="it-IT" sz="2000" b="1" dirty="0">
              <a:solidFill>
                <a:srgbClr val="FF0000"/>
              </a:solidFill>
              <a:latin typeface="Arial Black" pitchFamily="34" charset="0"/>
            </a:endParaRPr>
          </a:p>
        </p:txBody>
      </p:sp>
      <p:sp>
        <p:nvSpPr>
          <p:cNvPr id="22533" name="CasellaDiTesto 7"/>
          <p:cNvSpPr txBox="1">
            <a:spLocks noChangeArrowheads="1"/>
          </p:cNvSpPr>
          <p:nvPr/>
        </p:nvSpPr>
        <p:spPr bwMode="auto">
          <a:xfrm>
            <a:off x="971550" y="476250"/>
            <a:ext cx="7345363"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Divieto di sorpasso</a:t>
            </a:r>
          </a:p>
        </p:txBody>
      </p:sp>
      <p:pic>
        <p:nvPicPr>
          <p:cNvPr id="22534" name="Picture 7" descr="http://www.trecimearchivio.altervista.org/codice%20strada/reg/fig%20II-48.jpg"/>
          <p:cNvPicPr>
            <a:picLocks noChangeAspect="1" noChangeArrowheads="1"/>
          </p:cNvPicPr>
          <p:nvPr/>
        </p:nvPicPr>
        <p:blipFill>
          <a:blip r:embed="rId2"/>
          <a:srcRect/>
          <a:stretch>
            <a:fillRect/>
          </a:stretch>
        </p:blipFill>
        <p:spPr bwMode="auto">
          <a:xfrm>
            <a:off x="214282" y="1285860"/>
            <a:ext cx="1905000" cy="1905000"/>
          </a:xfrm>
          <a:prstGeom prst="rect">
            <a:avLst/>
          </a:prstGeom>
          <a:noFill/>
          <a:ln w="9525">
            <a:noFill/>
            <a:miter lim="800000"/>
            <a:headEnd/>
            <a:tailEnd/>
          </a:ln>
        </p:spPr>
      </p:pic>
      <p:pic>
        <p:nvPicPr>
          <p:cNvPr id="22535" name="Picture 9" descr="http://static-p4.fotolia.com/jpg/00/12/75/41/400_F_12754179_4CbEDyclQIyZZNRcAuvYWy2WrzBhfNLa.jpg"/>
          <p:cNvPicPr>
            <a:picLocks noChangeAspect="1" noChangeArrowheads="1"/>
          </p:cNvPicPr>
          <p:nvPr/>
        </p:nvPicPr>
        <p:blipFill>
          <a:blip r:embed="rId3"/>
          <a:srcRect/>
          <a:stretch>
            <a:fillRect/>
          </a:stretch>
        </p:blipFill>
        <p:spPr bwMode="auto">
          <a:xfrm>
            <a:off x="214283" y="3357563"/>
            <a:ext cx="1928826" cy="1728029"/>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285720" y="1285860"/>
            <a:ext cx="5643602" cy="4185761"/>
          </a:xfrm>
          <a:prstGeom prst="rect">
            <a:avLst/>
          </a:prstGeom>
          <a:noFill/>
          <a:ln w="9525">
            <a:noFill/>
            <a:miter lim="800000"/>
            <a:headEnd/>
            <a:tailEnd/>
          </a:ln>
        </p:spPr>
        <p:txBody>
          <a:bodyPr wrap="square">
            <a:spAutoFit/>
          </a:bodyPr>
          <a:lstStyle/>
          <a:p>
            <a:pPr algn="ctr"/>
            <a:r>
              <a:rPr lang="it-IT" sz="2000" u="sng" dirty="0" smtClean="0">
                <a:solidFill>
                  <a:srgbClr val="0000CC"/>
                </a:solidFill>
                <a:latin typeface="Arial Black" pitchFamily="34" charset="0"/>
              </a:rPr>
              <a:t>E’</a:t>
            </a:r>
            <a:r>
              <a:rPr lang="it-IT" sz="2000" dirty="0" smtClean="0">
                <a:latin typeface="Arial Black" pitchFamily="34" charset="0"/>
              </a:rPr>
              <a:t>, altresì, </a:t>
            </a:r>
            <a:r>
              <a:rPr lang="it-IT" sz="2000" u="sng" dirty="0" smtClean="0">
                <a:solidFill>
                  <a:srgbClr val="0000CC"/>
                </a:solidFill>
                <a:latin typeface="Arial Black" pitchFamily="34" charset="0"/>
              </a:rPr>
              <a:t>vietato il sorpasso in prossimità o in corrispondenza dei passaggi a livello senza barriere</a:t>
            </a:r>
            <a:r>
              <a:rPr lang="it-IT" sz="2000" dirty="0" smtClean="0">
                <a:latin typeface="Arial Black" pitchFamily="34" charset="0"/>
              </a:rPr>
              <a:t>, salvo che la circolazione stradale sia regolata da semafori, nonché </a:t>
            </a:r>
            <a:r>
              <a:rPr lang="it-IT" sz="2000" u="sng" dirty="0" smtClean="0">
                <a:solidFill>
                  <a:srgbClr val="0000CC"/>
                </a:solidFill>
                <a:latin typeface="Arial Black" pitchFamily="34" charset="0"/>
              </a:rPr>
              <a:t>il sorpasso di un veicolo che si sia arrestato o abbia rallentato in corrispondenza di un attraversamento pedonale per consentire ai pedoni di attraversare la carreggiata</a:t>
            </a:r>
            <a:r>
              <a:rPr lang="it-IT" sz="2000" dirty="0" smtClean="0">
                <a:latin typeface="Arial Black" pitchFamily="34" charset="0"/>
              </a:rPr>
              <a:t>.</a:t>
            </a:r>
          </a:p>
          <a:p>
            <a:pPr algn="ctr"/>
            <a:r>
              <a:rPr lang="it-IT" sz="2200" b="1" u="sng" dirty="0" smtClean="0">
                <a:solidFill>
                  <a:srgbClr val="0000CC"/>
                </a:solidFill>
                <a:latin typeface="Arial Black" pitchFamily="34" charset="0"/>
              </a:rPr>
              <a:t>Il sorpasso è</a:t>
            </a:r>
            <a:r>
              <a:rPr lang="it-IT" sz="2200" b="1" dirty="0" smtClean="0">
                <a:latin typeface="Arial Black" pitchFamily="34" charset="0"/>
              </a:rPr>
              <a:t>, infine, </a:t>
            </a:r>
            <a:r>
              <a:rPr lang="it-IT" sz="2200" b="1" u="sng" dirty="0" smtClean="0">
                <a:solidFill>
                  <a:srgbClr val="0000CC"/>
                </a:solidFill>
                <a:latin typeface="Arial Black" pitchFamily="34" charset="0"/>
              </a:rPr>
              <a:t>generalmente</a:t>
            </a:r>
            <a:r>
              <a:rPr lang="it-IT" sz="2200" b="1" dirty="0" smtClean="0">
                <a:latin typeface="Arial Black" pitchFamily="34" charset="0"/>
              </a:rPr>
              <a:t> </a:t>
            </a:r>
            <a:r>
              <a:rPr lang="it-IT" sz="2200" b="1" u="sng" dirty="0" smtClean="0">
                <a:solidFill>
                  <a:srgbClr val="0000CC"/>
                </a:solidFill>
                <a:latin typeface="Arial Black" pitchFamily="34" charset="0"/>
              </a:rPr>
              <a:t>vietato in corrispondenza delle intersezioni</a:t>
            </a:r>
            <a:r>
              <a:rPr lang="it-IT" sz="2200" b="1" dirty="0" smtClean="0">
                <a:latin typeface="Arial Black" pitchFamily="34" charset="0"/>
              </a:rPr>
              <a:t>, salvo casi particolari.</a:t>
            </a:r>
            <a:endParaRPr lang="it-IT" sz="2200" b="1" dirty="0">
              <a:latin typeface="Arial Black" pitchFamily="34" charset="0"/>
            </a:endParaRPr>
          </a:p>
        </p:txBody>
      </p:sp>
      <p:sp>
        <p:nvSpPr>
          <p:cNvPr id="22533" name="CasellaDiTesto 7"/>
          <p:cNvSpPr txBox="1">
            <a:spLocks noChangeArrowheads="1"/>
          </p:cNvSpPr>
          <p:nvPr/>
        </p:nvSpPr>
        <p:spPr bwMode="auto">
          <a:xfrm>
            <a:off x="971550" y="476250"/>
            <a:ext cx="7345363"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Divieto di sorpasso</a:t>
            </a:r>
          </a:p>
        </p:txBody>
      </p:sp>
      <p:pic>
        <p:nvPicPr>
          <p:cNvPr id="22534" name="Picture 7" descr="http://www.trecimearchivio.altervista.org/codice%20strada/reg/fig%20II-48.jpg"/>
          <p:cNvPicPr>
            <a:picLocks noChangeAspect="1" noChangeArrowheads="1"/>
          </p:cNvPicPr>
          <p:nvPr/>
        </p:nvPicPr>
        <p:blipFill>
          <a:blip r:embed="rId2"/>
          <a:srcRect/>
          <a:stretch>
            <a:fillRect/>
          </a:stretch>
        </p:blipFill>
        <p:spPr bwMode="auto">
          <a:xfrm>
            <a:off x="6286512" y="980728"/>
            <a:ext cx="2405066" cy="2405066"/>
          </a:xfrm>
          <a:prstGeom prst="rect">
            <a:avLst/>
          </a:prstGeom>
          <a:noFill/>
          <a:ln w="9525">
            <a:noFill/>
            <a:miter lim="800000"/>
            <a:headEnd/>
            <a:tailEnd/>
          </a:ln>
        </p:spPr>
      </p:pic>
      <p:pic>
        <p:nvPicPr>
          <p:cNvPr id="22535" name="Picture 9" descr="http://static-p4.fotolia.com/jpg/00/12/75/41/400_F_12754179_4CbEDyclQIyZZNRcAuvYWy2WrzBhfNLa.jpg"/>
          <p:cNvPicPr>
            <a:picLocks noChangeAspect="1" noChangeArrowheads="1"/>
          </p:cNvPicPr>
          <p:nvPr/>
        </p:nvPicPr>
        <p:blipFill>
          <a:blip r:embed="rId3"/>
          <a:srcRect/>
          <a:stretch>
            <a:fillRect/>
          </a:stretch>
        </p:blipFill>
        <p:spPr bwMode="auto">
          <a:xfrm>
            <a:off x="6286512" y="3573016"/>
            <a:ext cx="2428892" cy="2176037"/>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0" y="1196975"/>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Pur essendo generalmente vietato in prossimità o in corrispondenza delle intersezioni, </a:t>
            </a:r>
            <a:r>
              <a:rPr lang="it-IT" sz="2000" u="sng" dirty="0" smtClean="0">
                <a:solidFill>
                  <a:srgbClr val="00B050"/>
                </a:solidFill>
                <a:latin typeface="Arial Black" pitchFamily="34" charset="0"/>
              </a:rPr>
              <a:t>il sorpasso è consentito</a:t>
            </a:r>
            <a:r>
              <a:rPr lang="it-IT" sz="2000" dirty="0" smtClean="0">
                <a:latin typeface="Arial Black" pitchFamily="34" charset="0"/>
              </a:rPr>
              <a:t>: </a:t>
            </a:r>
          </a:p>
          <a:p>
            <a:pPr marL="457200" indent="-457200" algn="ctr"/>
            <a:r>
              <a:rPr lang="it-IT" sz="2000" dirty="0" smtClean="0">
                <a:solidFill>
                  <a:srgbClr val="00B050"/>
                </a:solidFill>
                <a:latin typeface="Arial Black" pitchFamily="34" charset="0"/>
              </a:rPr>
              <a:t>a)</a:t>
            </a:r>
            <a:r>
              <a:rPr lang="it-IT" sz="2000" dirty="0" smtClean="0">
                <a:latin typeface="Arial Black" pitchFamily="34" charset="0"/>
              </a:rPr>
              <a:t> quando il conducente del veicolo che si vuole sorpassare abbia segnalato che intende svoltare a sinistra e abbia iniziato detta manovra; </a:t>
            </a:r>
          </a:p>
          <a:p>
            <a:pPr marL="457200" indent="-457200" algn="ctr"/>
            <a:r>
              <a:rPr lang="it-IT" sz="2000" dirty="0" smtClean="0">
                <a:solidFill>
                  <a:srgbClr val="00B050"/>
                </a:solidFill>
                <a:latin typeface="Arial Black" pitchFamily="34" charset="0"/>
              </a:rPr>
              <a:t>b)</a:t>
            </a:r>
            <a:r>
              <a:rPr lang="it-IT" sz="2000" dirty="0" smtClean="0">
                <a:latin typeface="Arial Black" pitchFamily="34" charset="0"/>
              </a:rPr>
              <a:t> quando avvenga su strada con diritto di precedenza, purché a 2 carreggiate separate o a senso unico o ad almeno 2 corsie con lo stesso senso di marcia e le corsie siano delimitate dall’apposita segnaletica orizzontale; </a:t>
            </a:r>
          </a:p>
          <a:p>
            <a:pPr marL="457200" indent="-457200" algn="ctr"/>
            <a:r>
              <a:rPr lang="it-IT" sz="2000" dirty="0" smtClean="0">
                <a:solidFill>
                  <a:srgbClr val="00B050"/>
                </a:solidFill>
                <a:latin typeface="Arial Black" pitchFamily="34" charset="0"/>
              </a:rPr>
              <a:t>c)</a:t>
            </a:r>
            <a:r>
              <a:rPr lang="it-IT" sz="2000" dirty="0" smtClean="0">
                <a:latin typeface="Arial Black" pitchFamily="34" charset="0"/>
              </a:rPr>
              <a:t> quando il veicolo che si sorpassa è a 2 ruote non a motore, sempre che non sia necessario spostarsi sulla parte della carreggiata destinata al senso opposto di marcia;</a:t>
            </a:r>
          </a:p>
          <a:p>
            <a:pPr marL="457200" indent="-457200" algn="ctr"/>
            <a:r>
              <a:rPr lang="it-IT" sz="2000" dirty="0" smtClean="0">
                <a:solidFill>
                  <a:srgbClr val="00B050"/>
                </a:solidFill>
                <a:latin typeface="Arial Black" pitchFamily="34" charset="0"/>
              </a:rPr>
              <a:t>d)</a:t>
            </a:r>
            <a:r>
              <a:rPr lang="it-IT" sz="2000" dirty="0" smtClean="0">
                <a:latin typeface="Arial Black" pitchFamily="34" charset="0"/>
              </a:rPr>
              <a:t> quando la circolazione sia regolata da semafori o da agenti del traffico.</a:t>
            </a:r>
            <a:endParaRPr lang="it-IT" sz="2000" dirty="0">
              <a:latin typeface="Arial Black" pitchFamily="34" charset="0"/>
            </a:endParaRPr>
          </a:p>
        </p:txBody>
      </p:sp>
      <p:sp>
        <p:nvSpPr>
          <p:cNvPr id="23557"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Sorpasso nelle intersezioni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285720" y="1341438"/>
            <a:ext cx="857256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Nell’</a:t>
            </a:r>
            <a:r>
              <a:rPr lang="it-IT" sz="2400" u="sng" dirty="0" smtClean="0">
                <a:solidFill>
                  <a:srgbClr val="0000CC"/>
                </a:solidFill>
                <a:latin typeface="Arial Black" pitchFamily="34" charset="0"/>
              </a:rPr>
              <a:t>infrazione di divieto di sorpasso</a:t>
            </a:r>
            <a:r>
              <a:rPr lang="it-IT" sz="2400" dirty="0" smtClean="0">
                <a:latin typeface="Arial Black" pitchFamily="34" charset="0"/>
              </a:rPr>
              <a:t>, in caso di recidiva nei 2 anni, </a:t>
            </a:r>
            <a:r>
              <a:rPr lang="it-IT" sz="2400" u="sng" dirty="0" smtClean="0">
                <a:solidFill>
                  <a:srgbClr val="0000CC"/>
                </a:solidFill>
                <a:latin typeface="Arial Black" pitchFamily="34" charset="0"/>
              </a:rPr>
              <a:t>oltre alla sanzione amministrativa pecuniaria è prevista quella accessoria della sospensione della patente di guida </a:t>
            </a:r>
            <a:r>
              <a:rPr lang="it-IT" sz="2400" u="sng" dirty="0" smtClean="0">
                <a:solidFill>
                  <a:srgbClr val="FF0000"/>
                </a:solidFill>
                <a:latin typeface="Arial Black" pitchFamily="34" charset="0"/>
              </a:rPr>
              <a:t>da 1 a 3 mesi</a:t>
            </a:r>
            <a:r>
              <a:rPr lang="it-IT" sz="2400" dirty="0" smtClean="0">
                <a:latin typeface="Arial Black" pitchFamily="34" charset="0"/>
              </a:rPr>
              <a:t>; se si tratta dì sorpasso effettuato da un conducente di un veicolo di massa a pieno carico superiore a 3,5 tonnellate, il periodo di sospensione varia da </a:t>
            </a:r>
            <a:r>
              <a:rPr lang="it-IT" sz="2400" u="sng" dirty="0" smtClean="0">
                <a:solidFill>
                  <a:srgbClr val="FF0000"/>
                </a:solidFill>
                <a:latin typeface="Arial Black" pitchFamily="34" charset="0"/>
              </a:rPr>
              <a:t>2 a 6 mesi</a:t>
            </a:r>
            <a:r>
              <a:rPr lang="it-IT" sz="2400" dirty="0" smtClean="0">
                <a:latin typeface="Arial Black" pitchFamily="34" charset="0"/>
              </a:rPr>
              <a:t>, mentre qualora il conducente sia in possesso della patente di guida da meno di 3 anni, la sospensione della stessa è da </a:t>
            </a:r>
            <a:r>
              <a:rPr lang="it-IT" sz="2400" u="sng" dirty="0" smtClean="0">
                <a:solidFill>
                  <a:srgbClr val="FF0000"/>
                </a:solidFill>
                <a:latin typeface="Arial Black" pitchFamily="34" charset="0"/>
              </a:rPr>
              <a:t>3 a 6 mesi</a:t>
            </a:r>
            <a:r>
              <a:rPr lang="it-IT" sz="2400" dirty="0" smtClean="0">
                <a:latin typeface="Arial Black" pitchFamily="34" charset="0"/>
              </a:rPr>
              <a:t>.</a:t>
            </a:r>
            <a:r>
              <a:rPr lang="it-IT" sz="2400" b="1" dirty="0" smtClean="0">
                <a:solidFill>
                  <a:srgbClr val="FF0000"/>
                </a:solidFill>
                <a:latin typeface="Arial Black" pitchFamily="34" charset="0"/>
              </a:rPr>
              <a:t> </a:t>
            </a:r>
            <a:endParaRPr lang="it-IT" sz="2400" b="1" dirty="0">
              <a:solidFill>
                <a:srgbClr val="FF0000"/>
              </a:solidFill>
              <a:latin typeface="Arial Black" pitchFamily="34" charset="0"/>
            </a:endParaRPr>
          </a:p>
        </p:txBody>
      </p:sp>
      <p:sp>
        <p:nvSpPr>
          <p:cNvPr id="24581" name="CasellaDiTesto 7"/>
          <p:cNvSpPr txBox="1">
            <a:spLocks noChangeArrowheads="1"/>
          </p:cNvSpPr>
          <p:nvPr/>
        </p:nvSpPr>
        <p:spPr bwMode="auto">
          <a:xfrm>
            <a:off x="928662"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285720" y="1125538"/>
            <a:ext cx="8572560" cy="4339650"/>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Il conducente di un veicolo deve mantenere una distanza dal veicolo che lo precede tale da consentirgli, in ogni caso, l’arresto tempestivo del mezzo, evitando collisioni.</a:t>
            </a:r>
          </a:p>
          <a:p>
            <a:pPr algn="ctr"/>
            <a:r>
              <a:rPr lang="it-IT" sz="800" u="sng" dirty="0" smtClean="0">
                <a:solidFill>
                  <a:srgbClr val="FF0000"/>
                </a:solidFill>
                <a:latin typeface="Arial Black" pitchFamily="34" charset="0"/>
              </a:rPr>
              <a:t> </a:t>
            </a:r>
          </a:p>
          <a:p>
            <a:pPr algn="ctr"/>
            <a:r>
              <a:rPr lang="it-IT" sz="2000" dirty="0" smtClean="0">
                <a:latin typeface="Arial Black" pitchFamily="34" charset="0"/>
              </a:rPr>
              <a:t>L’avvenuta collisione pone a carico del conducente medesimo una presunzione </a:t>
            </a:r>
            <a:r>
              <a:rPr lang="it-IT" sz="2000" i="1" dirty="0" smtClean="0">
                <a:solidFill>
                  <a:srgbClr val="0000CC"/>
                </a:solidFill>
                <a:latin typeface="Arial Black" pitchFamily="34" charset="0"/>
              </a:rPr>
              <a:t>“de facto”</a:t>
            </a:r>
            <a:r>
              <a:rPr lang="it-IT" sz="2000" dirty="0" smtClean="0">
                <a:latin typeface="Arial Black" pitchFamily="34" charset="0"/>
              </a:rPr>
              <a:t> di inosservanza della distanza di sicurezza, con la conseguenza che egli resta gravato dall’onere di dare la </a:t>
            </a:r>
            <a:r>
              <a:rPr lang="it-IT" sz="2000" dirty="0" smtClean="0">
                <a:solidFill>
                  <a:srgbClr val="FF0000"/>
                </a:solidFill>
                <a:latin typeface="Arial Black" pitchFamily="34" charset="0"/>
              </a:rPr>
              <a:t>prova liberatoria</a:t>
            </a:r>
            <a:r>
              <a:rPr lang="it-IT" sz="2000" dirty="0" smtClean="0">
                <a:latin typeface="Arial Black" pitchFamily="34" charset="0"/>
              </a:rPr>
              <a:t>, dimostrando che il mancato tempestivo arresto dell’automezzo e la conseguente collisione sono stati determinati da cause in tutto o in parte a lui non imputabili.</a:t>
            </a:r>
          </a:p>
          <a:p>
            <a:pPr algn="ctr"/>
            <a:endParaRPr lang="it-IT" sz="800" dirty="0" smtClean="0">
              <a:latin typeface="Arial Black" pitchFamily="34" charset="0"/>
            </a:endParaRPr>
          </a:p>
          <a:p>
            <a:pPr algn="ctr"/>
            <a:r>
              <a:rPr lang="it-IT" sz="2000" dirty="0" smtClean="0">
                <a:latin typeface="Arial Black" pitchFamily="34" charset="0"/>
              </a:rPr>
              <a:t>Fuori dei centri abitati, tra i veicoli deve essere mantenuta una </a:t>
            </a:r>
            <a:r>
              <a:rPr lang="it-IT" sz="2000" u="sng" dirty="0" smtClean="0">
                <a:solidFill>
                  <a:srgbClr val="FF0000"/>
                </a:solidFill>
                <a:latin typeface="Arial Black" pitchFamily="34" charset="0"/>
              </a:rPr>
              <a:t>distanza non inferiore a 100 metri</a:t>
            </a:r>
            <a:r>
              <a:rPr lang="it-IT" sz="2000" dirty="0" smtClean="0">
                <a:latin typeface="Arial Black" pitchFamily="34" charset="0"/>
              </a:rPr>
              <a:t>, salvo che ci si trovi nei tratti di strada con 2 o più corsie per senso di marcia.</a:t>
            </a:r>
            <a:endParaRPr lang="it-IT" sz="2000" dirty="0">
              <a:latin typeface="Arial Black" pitchFamily="34" charset="0"/>
            </a:endParaRPr>
          </a:p>
        </p:txBody>
      </p:sp>
      <p:sp>
        <p:nvSpPr>
          <p:cNvPr id="25605" name="CasellaDiTesto 7"/>
          <p:cNvSpPr txBox="1">
            <a:spLocks noChangeArrowheads="1"/>
          </p:cNvSpPr>
          <p:nvPr/>
        </p:nvSpPr>
        <p:spPr bwMode="auto">
          <a:xfrm>
            <a:off x="357158" y="476250"/>
            <a:ext cx="8429684"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Distanza </a:t>
            </a:r>
            <a:r>
              <a:rPr lang="it-IT" sz="3600" dirty="0">
                <a:solidFill>
                  <a:schemeClr val="tx1">
                    <a:lumMod val="50000"/>
                    <a:lumOff val="50000"/>
                  </a:schemeClr>
                </a:solidFill>
                <a:latin typeface="Arial Black" pitchFamily="34" charset="0"/>
              </a:rPr>
              <a:t>di </a:t>
            </a:r>
            <a:r>
              <a:rPr lang="it-IT" sz="3600" dirty="0" smtClean="0">
                <a:solidFill>
                  <a:schemeClr val="tx1">
                    <a:lumMod val="50000"/>
                    <a:lumOff val="50000"/>
                  </a:schemeClr>
                </a:solidFill>
                <a:latin typeface="Arial Black" pitchFamily="34" charset="0"/>
              </a:rPr>
              <a:t>sicurezza e sanzioni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a:srcRect/>
          <a:stretch>
            <a:fillRect/>
          </a:stretch>
        </p:blipFill>
        <p:spPr bwMode="auto">
          <a:xfrm>
            <a:off x="357188" y="357188"/>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428750"/>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3929058" y="357166"/>
            <a:ext cx="5214942" cy="5570756"/>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a:solidFill>
                  <a:srgbClr val="FF0000"/>
                </a:solidFill>
                <a:latin typeface="+mn-lt"/>
              </a:rPr>
              <a:t>Gli illeciti amministrativi:</a:t>
            </a:r>
          </a:p>
          <a:p>
            <a:pPr>
              <a:buClr>
                <a:srgbClr val="7E2D00"/>
              </a:buClr>
              <a:buFont typeface="Arial" charset="0"/>
              <a:buChar char="►"/>
              <a:defRPr/>
            </a:pPr>
            <a:r>
              <a:rPr lang="it-IT" sz="1600" dirty="0">
                <a:latin typeface="+mn-lt"/>
              </a:rPr>
              <a:t>Riferimenti normativi ed ambiti;</a:t>
            </a:r>
          </a:p>
          <a:p>
            <a:pPr>
              <a:buClr>
                <a:srgbClr val="7E2D00"/>
              </a:buClr>
              <a:buFont typeface="Arial" charset="0"/>
              <a:buChar char="►"/>
              <a:defRPr/>
            </a:pPr>
            <a:r>
              <a:rPr lang="it-IT" sz="1600" dirty="0">
                <a:latin typeface="+mn-lt"/>
              </a:rPr>
              <a:t>La sanzione amministrativa;</a:t>
            </a:r>
          </a:p>
          <a:p>
            <a:pPr>
              <a:buClr>
                <a:srgbClr val="7E2D00"/>
              </a:buClr>
              <a:buFont typeface="Arial" charset="0"/>
              <a:buChar char="►"/>
              <a:defRPr/>
            </a:pPr>
            <a:r>
              <a:rPr lang="it-IT" sz="1600" dirty="0">
                <a:latin typeface="+mn-lt"/>
              </a:rPr>
              <a:t>Velocità </a:t>
            </a:r>
            <a:r>
              <a:rPr lang="it-IT" sz="1600" dirty="0" smtClean="0">
                <a:latin typeface="+mn-lt"/>
              </a:rPr>
              <a:t>e sanzioni;</a:t>
            </a:r>
          </a:p>
          <a:p>
            <a:pPr>
              <a:buClr>
                <a:srgbClr val="7E2D00"/>
              </a:buClr>
              <a:buFont typeface="Arial" charset="0"/>
              <a:buChar char="►"/>
              <a:defRPr/>
            </a:pPr>
            <a:r>
              <a:rPr lang="it-IT" sz="1600" dirty="0" smtClean="0">
                <a:latin typeface="+mn-lt"/>
              </a:rPr>
              <a:t>Precedenza e sanzioni;</a:t>
            </a:r>
          </a:p>
          <a:p>
            <a:pPr>
              <a:buClr>
                <a:srgbClr val="7E2D00"/>
              </a:buClr>
              <a:buFont typeface="Arial" charset="0"/>
              <a:buChar char="►"/>
              <a:defRPr/>
            </a:pPr>
            <a:r>
              <a:rPr lang="it-IT" sz="1600" dirty="0" smtClean="0">
                <a:latin typeface="+mn-lt"/>
              </a:rPr>
              <a:t>Sorpasso e sanzioni;</a:t>
            </a:r>
          </a:p>
          <a:p>
            <a:pPr>
              <a:buClr>
                <a:srgbClr val="7E2D00"/>
              </a:buClr>
              <a:buFont typeface="Arial" charset="0"/>
              <a:buChar char="►"/>
              <a:defRPr/>
            </a:pPr>
            <a:r>
              <a:rPr lang="it-IT" sz="1600" dirty="0" smtClean="0">
                <a:latin typeface="+mn-lt"/>
              </a:rPr>
              <a:t>Distanza di sicurezza e sanzioni;</a:t>
            </a:r>
          </a:p>
          <a:p>
            <a:pPr>
              <a:buClr>
                <a:srgbClr val="7E2D00"/>
              </a:buClr>
              <a:buFont typeface="Arial" charset="0"/>
              <a:buChar char="►"/>
              <a:defRPr/>
            </a:pPr>
            <a:r>
              <a:rPr lang="it-IT" sz="1600" dirty="0" smtClean="0">
                <a:latin typeface="+mn-lt"/>
              </a:rPr>
              <a:t>Cambiamenti di direzione e sanzioni;</a:t>
            </a:r>
          </a:p>
          <a:p>
            <a:pPr>
              <a:buClr>
                <a:srgbClr val="7E2D00"/>
              </a:buClr>
              <a:buFont typeface="Arial" charset="0"/>
              <a:buChar char="►"/>
              <a:defRPr/>
            </a:pPr>
            <a:r>
              <a:rPr lang="it-IT" sz="1600" dirty="0" smtClean="0">
                <a:latin typeface="+mn-lt"/>
              </a:rPr>
              <a:t>Arresto, fermata, sosta e sanzioni;</a:t>
            </a:r>
          </a:p>
          <a:p>
            <a:pPr>
              <a:buClr>
                <a:srgbClr val="7E2D00"/>
              </a:buClr>
              <a:buFont typeface="Arial" charset="0"/>
              <a:buChar char="►"/>
              <a:defRPr/>
            </a:pPr>
            <a:r>
              <a:rPr lang="it-IT" sz="1600" dirty="0" smtClean="0">
                <a:latin typeface="+mn-lt"/>
              </a:rPr>
              <a:t>I pedoni e sanzioni;</a:t>
            </a:r>
          </a:p>
          <a:p>
            <a:pPr>
              <a:buClr>
                <a:srgbClr val="7E2D00"/>
              </a:buClr>
              <a:buFont typeface="Arial" charset="0"/>
              <a:buChar char="►"/>
              <a:defRPr/>
            </a:pPr>
            <a:r>
              <a:rPr lang="it-IT" sz="1600" dirty="0" smtClean="0">
                <a:latin typeface="+mn-lt"/>
              </a:rPr>
              <a:t>Le sanzioni amministrative accessorie;</a:t>
            </a:r>
          </a:p>
          <a:p>
            <a:pPr>
              <a:buClr>
                <a:srgbClr val="7E2D00"/>
              </a:buClr>
              <a:buFont typeface="Arial" charset="0"/>
              <a:buChar char="►"/>
              <a:defRPr/>
            </a:pPr>
            <a:r>
              <a:rPr lang="it-IT" sz="1600" dirty="0" smtClean="0">
                <a:latin typeface="+mn-lt"/>
              </a:rPr>
              <a:t>Sequestro, confisca e sanzioni amministrative;</a:t>
            </a:r>
          </a:p>
          <a:p>
            <a:pPr>
              <a:buClr>
                <a:srgbClr val="7E2D00"/>
              </a:buClr>
              <a:buFont typeface="Arial" charset="0"/>
              <a:buChar char="►"/>
              <a:defRPr/>
            </a:pPr>
            <a:r>
              <a:rPr lang="it-IT" sz="1600" dirty="0" smtClean="0">
                <a:latin typeface="+mn-lt"/>
              </a:rPr>
              <a:t>Fermo amministrativo e relative sanzioni;</a:t>
            </a:r>
          </a:p>
          <a:p>
            <a:pPr>
              <a:buClr>
                <a:srgbClr val="7E2D00"/>
              </a:buClr>
              <a:buFont typeface="Arial" charset="0"/>
              <a:buChar char="►"/>
              <a:defRPr/>
            </a:pPr>
            <a:r>
              <a:rPr lang="it-IT" sz="1600" dirty="0" smtClean="0">
                <a:latin typeface="+mn-lt"/>
              </a:rPr>
              <a:t>Rimozione/blocco del veicolo e relative sanzioni;</a:t>
            </a:r>
          </a:p>
          <a:p>
            <a:pPr>
              <a:buClr>
                <a:srgbClr val="7E2D00"/>
              </a:buClr>
              <a:buFont typeface="Arial" charset="0"/>
              <a:buChar char="►"/>
              <a:defRPr/>
            </a:pPr>
            <a:r>
              <a:rPr lang="it-IT" sz="1600" dirty="0" smtClean="0">
                <a:latin typeface="+mn-lt"/>
              </a:rPr>
              <a:t>Il ritiro dei documenti del veicolo e della targa;</a:t>
            </a:r>
          </a:p>
          <a:p>
            <a:pPr>
              <a:buClr>
                <a:srgbClr val="7E2D00"/>
              </a:buClr>
              <a:buFont typeface="Arial" charset="0"/>
              <a:buChar char="►"/>
              <a:defRPr/>
            </a:pPr>
            <a:r>
              <a:rPr lang="it-IT" sz="1600" dirty="0" smtClean="0">
                <a:latin typeface="+mn-lt"/>
              </a:rPr>
              <a:t>Sospensione della carta di circolazione e della patente;</a:t>
            </a:r>
          </a:p>
          <a:p>
            <a:pPr>
              <a:buClr>
                <a:srgbClr val="7E2D00"/>
              </a:buClr>
              <a:buFont typeface="Arial" charset="0"/>
              <a:buChar char="►"/>
              <a:defRPr/>
            </a:pPr>
            <a:r>
              <a:rPr lang="it-IT" sz="1600" dirty="0" smtClean="0">
                <a:latin typeface="+mn-lt"/>
              </a:rPr>
              <a:t>Revoca della patente;</a:t>
            </a:r>
          </a:p>
          <a:p>
            <a:pPr>
              <a:buClr>
                <a:srgbClr val="7E2D00"/>
              </a:buClr>
              <a:buFont typeface="Arial" charset="0"/>
              <a:buChar char="►"/>
              <a:defRPr/>
            </a:pPr>
            <a:r>
              <a:rPr lang="it-IT" sz="1600" dirty="0" smtClean="0">
                <a:latin typeface="+mn-lt"/>
              </a:rPr>
              <a:t>Il principio di solidarietà;</a:t>
            </a:r>
          </a:p>
          <a:p>
            <a:pPr>
              <a:buClr>
                <a:srgbClr val="7E2D00"/>
              </a:buClr>
              <a:buFont typeface="Arial" charset="0"/>
              <a:buChar char="►"/>
              <a:defRPr/>
            </a:pPr>
            <a:r>
              <a:rPr lang="it-IT" sz="1600" dirty="0" smtClean="0">
                <a:latin typeface="+mn-lt"/>
              </a:rPr>
              <a:t>Contestazione e verbalizzazione;</a:t>
            </a:r>
          </a:p>
          <a:p>
            <a:pPr>
              <a:buClr>
                <a:srgbClr val="7E2D00"/>
              </a:buClr>
              <a:buFont typeface="Arial" charset="0"/>
              <a:buChar char="►"/>
              <a:defRPr/>
            </a:pPr>
            <a:r>
              <a:rPr lang="it-IT" sz="1600" dirty="0" smtClean="0">
                <a:latin typeface="+mn-lt"/>
              </a:rPr>
              <a:t>Mancata contestazione e notifica;</a:t>
            </a:r>
          </a:p>
          <a:p>
            <a:pPr>
              <a:buClr>
                <a:srgbClr val="7E2D00"/>
              </a:buClr>
              <a:buFont typeface="Arial" charset="0"/>
              <a:buChar char="►"/>
              <a:defRPr/>
            </a:pPr>
            <a:r>
              <a:rPr lang="it-IT" sz="1600" dirty="0" smtClean="0">
                <a:latin typeface="+mn-lt"/>
              </a:rPr>
              <a:t>Il ricorso al Prefetto;</a:t>
            </a:r>
          </a:p>
          <a:p>
            <a:pPr>
              <a:buClr>
                <a:srgbClr val="7E2D00"/>
              </a:buClr>
              <a:buFont typeface="Arial" charset="0"/>
              <a:buChar char="►"/>
              <a:defRPr/>
            </a:pPr>
            <a:r>
              <a:rPr lang="it-IT" sz="1600" dirty="0" smtClean="0">
                <a:latin typeface="+mn-lt"/>
              </a:rPr>
              <a:t>Il ricorso al Giudice di Pace.</a:t>
            </a:r>
            <a:endParaRPr lang="it-IT" sz="1600" dirty="0">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357158" y="1142984"/>
            <a:ext cx="8501122"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Quando dall’inosservanza delle disposizioni in materia di distanza ai veicoli di sicurezza deriva una </a:t>
            </a:r>
            <a:r>
              <a:rPr lang="it-IT" sz="2400" u="sng" dirty="0" smtClean="0">
                <a:solidFill>
                  <a:srgbClr val="0000CC"/>
                </a:solidFill>
                <a:latin typeface="Arial Black" pitchFamily="34" charset="0"/>
              </a:rPr>
              <a:t>collisione con grave danno ai veicoli</a:t>
            </a:r>
            <a:r>
              <a:rPr lang="it-IT" sz="2400" dirty="0" smtClean="0">
                <a:latin typeface="Arial Black" pitchFamily="34" charset="0"/>
              </a:rPr>
              <a:t> e tale da determinare l’applicazione della revisione della patente di guida, </a:t>
            </a:r>
            <a:r>
              <a:rPr lang="it-IT" sz="2400" u="sng" dirty="0" smtClean="0">
                <a:solidFill>
                  <a:srgbClr val="FF0000"/>
                </a:solidFill>
                <a:latin typeface="Arial Black" pitchFamily="34" charset="0"/>
              </a:rPr>
              <a:t>i minimi ed i massimi edittali della sanzione pecuniaria sono raddoppiati</a:t>
            </a:r>
            <a:r>
              <a:rPr lang="it-IT" sz="2400" dirty="0" smtClean="0">
                <a:latin typeface="Arial Black" pitchFamily="34" charset="0"/>
              </a:rPr>
              <a:t>. Ove il medesimo soggetto, in un periodo di 2 anni, sia incorso per almeno 2 volte in una delle violazioni appena esaminate, all’ultima violazione consegue la </a:t>
            </a:r>
            <a:r>
              <a:rPr lang="it-IT" sz="2400" u="sng" dirty="0" smtClean="0">
                <a:solidFill>
                  <a:srgbClr val="0000CC"/>
                </a:solidFill>
                <a:latin typeface="Arial Black" pitchFamily="34" charset="0"/>
              </a:rPr>
              <a:t>sanzione amministrativa accessoria della sospensione della patente </a:t>
            </a:r>
            <a:r>
              <a:rPr lang="it-IT" sz="2400" u="sng" dirty="0" smtClean="0">
                <a:solidFill>
                  <a:srgbClr val="FF0000"/>
                </a:solidFill>
                <a:latin typeface="Arial Black" pitchFamily="34" charset="0"/>
              </a:rPr>
              <a:t>da 1 a 3 mesi</a:t>
            </a:r>
            <a:r>
              <a:rPr lang="it-IT" sz="2400" dirty="0" smtClean="0">
                <a:latin typeface="Arial Black" pitchFamily="34" charset="0"/>
              </a:rPr>
              <a:t>.</a:t>
            </a:r>
            <a:endParaRPr lang="it-IT" sz="2400" dirty="0">
              <a:latin typeface="Arial Black" pitchFamily="34" charset="0"/>
            </a:endParaRPr>
          </a:p>
        </p:txBody>
      </p:sp>
      <p:sp>
        <p:nvSpPr>
          <p:cNvPr id="26629"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CasellaDiTesto 7"/>
          <p:cNvSpPr txBox="1">
            <a:spLocks noChangeArrowheads="1"/>
          </p:cNvSpPr>
          <p:nvPr/>
        </p:nvSpPr>
        <p:spPr bwMode="auto">
          <a:xfrm>
            <a:off x="539750" y="549275"/>
            <a:ext cx="8064500"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amministrativo/penali</a:t>
            </a:r>
            <a:endParaRPr lang="it-IT" sz="3200" dirty="0">
              <a:solidFill>
                <a:schemeClr val="tx1">
                  <a:lumMod val="50000"/>
                  <a:lumOff val="50000"/>
                </a:schemeClr>
              </a:solidFill>
              <a:latin typeface="Arial Black" pitchFamily="34" charset="0"/>
            </a:endParaRPr>
          </a:p>
        </p:txBody>
      </p:sp>
      <p:pic>
        <p:nvPicPr>
          <p:cNvPr id="27654" name="Picture 9" descr="http://www.mooncasting.com/cast/wp-content/plugins/wp-o-matic/cache/bde75_prigione.jpg"/>
          <p:cNvPicPr>
            <a:picLocks noChangeAspect="1" noChangeArrowheads="1"/>
          </p:cNvPicPr>
          <p:nvPr/>
        </p:nvPicPr>
        <p:blipFill>
          <a:blip r:embed="rId2"/>
          <a:srcRect/>
          <a:stretch>
            <a:fillRect/>
          </a:stretch>
        </p:blipFill>
        <p:spPr bwMode="auto">
          <a:xfrm>
            <a:off x="285720" y="1285860"/>
            <a:ext cx="3786214" cy="3786214"/>
          </a:xfrm>
          <a:prstGeom prst="rect">
            <a:avLst/>
          </a:prstGeom>
          <a:noFill/>
          <a:ln w="9525">
            <a:noFill/>
            <a:miter lim="800000"/>
            <a:headEnd/>
            <a:tailEnd/>
          </a:ln>
        </p:spPr>
      </p:pic>
      <p:sp>
        <p:nvSpPr>
          <p:cNvPr id="39937" name="Rectangle 1"/>
          <p:cNvSpPr>
            <a:spLocks noChangeArrowheads="1"/>
          </p:cNvSpPr>
          <p:nvPr/>
        </p:nvSpPr>
        <p:spPr bwMode="auto">
          <a:xfrm>
            <a:off x="4143372" y="1214422"/>
            <a:ext cx="48577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Se dalla collisione derivano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lesioni gravi alle persone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il conducente è soggetto alla </a:t>
            </a:r>
            <a:r>
              <a:rPr kumimoji="0" lang="it-IT" sz="2400" b="0" u="sng"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sanzione amministrativa più che decuplicata nei minimi e massimi edittali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salva l’applicazione delle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sanzioni penali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per i delitti di lesioni colpose o di omicidio colposo e delle relative sanzioni accessorie.</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900113" y="1412875"/>
            <a:ext cx="7561262"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8677" name="CasellaDiTesto 7"/>
          <p:cNvSpPr txBox="1">
            <a:spLocks noChangeArrowheads="1"/>
          </p:cNvSpPr>
          <p:nvPr/>
        </p:nvSpPr>
        <p:spPr bwMode="auto">
          <a:xfrm>
            <a:off x="285720" y="500042"/>
            <a:ext cx="8429684" cy="641350"/>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 cambiamenti di direzione</a:t>
            </a:r>
          </a:p>
        </p:txBody>
      </p:sp>
      <p:sp>
        <p:nvSpPr>
          <p:cNvPr id="7" name="Rettangolo 6"/>
          <p:cNvSpPr/>
          <p:nvPr/>
        </p:nvSpPr>
        <p:spPr>
          <a:xfrm>
            <a:off x="0" y="1214422"/>
            <a:ext cx="9144000" cy="4524315"/>
          </a:xfrm>
          <a:prstGeom prst="rect">
            <a:avLst/>
          </a:prstGeom>
        </p:spPr>
        <p:txBody>
          <a:bodyPr wrap="square">
            <a:spAutoFit/>
          </a:bodyPr>
          <a:lstStyle/>
          <a:p>
            <a:pPr algn="ctr"/>
            <a:r>
              <a:rPr lang="it-IT" sz="2400" dirty="0" smtClean="0">
                <a:latin typeface="Arial Black" pitchFamily="34" charset="0"/>
              </a:rPr>
              <a:t>I</a:t>
            </a:r>
            <a:r>
              <a:rPr lang="it-IT" sz="2400" b="1" dirty="0" smtClean="0">
                <a:latin typeface="Arial Black" pitchFamily="34" charset="0"/>
              </a:rPr>
              <a:t> </a:t>
            </a:r>
            <a:r>
              <a:rPr lang="it-IT" sz="2400" dirty="0" smtClean="0">
                <a:latin typeface="Arial Black" pitchFamily="34" charset="0"/>
              </a:rPr>
              <a:t>conducenti che intendono eseguire una manovra </a:t>
            </a:r>
            <a:r>
              <a:rPr lang="it-IT" sz="2400" dirty="0" smtClean="0">
                <a:solidFill>
                  <a:srgbClr val="FF0000"/>
                </a:solidFill>
                <a:latin typeface="Arial Black" pitchFamily="34" charset="0"/>
              </a:rPr>
              <a:t>per immettersi nel flusso della circolazione</a:t>
            </a:r>
            <a:r>
              <a:rPr lang="it-IT" sz="2400" dirty="0" smtClean="0">
                <a:latin typeface="Arial Black" pitchFamily="34" charset="0"/>
              </a:rPr>
              <a:t>, </a:t>
            </a:r>
            <a:r>
              <a:rPr lang="it-IT" sz="2400" dirty="0" smtClean="0">
                <a:solidFill>
                  <a:srgbClr val="FF0000"/>
                </a:solidFill>
                <a:latin typeface="Arial Black" pitchFamily="34" charset="0"/>
              </a:rPr>
              <a:t>per cambiare direzione o corsia</a:t>
            </a:r>
            <a:r>
              <a:rPr lang="it-IT" sz="2400" dirty="0" smtClean="0">
                <a:latin typeface="Arial Black" pitchFamily="34" charset="0"/>
              </a:rPr>
              <a:t>, </a:t>
            </a:r>
            <a:r>
              <a:rPr lang="it-IT" sz="2400" dirty="0" smtClean="0">
                <a:solidFill>
                  <a:srgbClr val="FF0000"/>
                </a:solidFill>
                <a:latin typeface="Arial Black" pitchFamily="34" charset="0"/>
              </a:rPr>
              <a:t>per invertire il senso di marcia</a:t>
            </a:r>
            <a:r>
              <a:rPr lang="it-IT" sz="2400" dirty="0" smtClean="0">
                <a:latin typeface="Arial Black" pitchFamily="34" charset="0"/>
              </a:rPr>
              <a:t>, </a:t>
            </a:r>
            <a:r>
              <a:rPr lang="it-IT" sz="2400" dirty="0" smtClean="0">
                <a:solidFill>
                  <a:srgbClr val="FF0000"/>
                </a:solidFill>
                <a:latin typeface="Arial Black" pitchFamily="34" charset="0"/>
              </a:rPr>
              <a:t>per fare retromarcia</a:t>
            </a:r>
            <a:r>
              <a:rPr lang="it-IT" sz="2400" dirty="0" smtClean="0">
                <a:latin typeface="Arial Black" pitchFamily="34" charset="0"/>
              </a:rPr>
              <a:t>, </a:t>
            </a:r>
            <a:r>
              <a:rPr lang="it-IT" sz="2400" dirty="0" smtClean="0">
                <a:solidFill>
                  <a:srgbClr val="FF0000"/>
                </a:solidFill>
                <a:latin typeface="Arial Black" pitchFamily="34" charset="0"/>
              </a:rPr>
              <a:t>per voltare</a:t>
            </a:r>
            <a:r>
              <a:rPr lang="it-IT" sz="2400" dirty="0" smtClean="0">
                <a:latin typeface="Arial Black" pitchFamily="34" charset="0"/>
              </a:rPr>
              <a:t>, </a:t>
            </a:r>
            <a:r>
              <a:rPr lang="it-IT" sz="2400" dirty="0" smtClean="0">
                <a:solidFill>
                  <a:srgbClr val="FF0000"/>
                </a:solidFill>
                <a:latin typeface="Arial Black" pitchFamily="34" charset="0"/>
              </a:rPr>
              <a:t>per impegnare un’altra strada</a:t>
            </a:r>
            <a:r>
              <a:rPr lang="it-IT" sz="2400" dirty="0" smtClean="0">
                <a:latin typeface="Arial Black" pitchFamily="34" charset="0"/>
              </a:rPr>
              <a:t>, </a:t>
            </a:r>
            <a:r>
              <a:rPr lang="it-IT" sz="2400" dirty="0" smtClean="0">
                <a:solidFill>
                  <a:srgbClr val="FF0000"/>
                </a:solidFill>
                <a:latin typeface="Arial Black" pitchFamily="34" charset="0"/>
              </a:rPr>
              <a:t>per immettersi in un luogo privato</a:t>
            </a:r>
            <a:r>
              <a:rPr lang="it-IT" sz="2400" dirty="0" smtClean="0">
                <a:latin typeface="Arial Black" pitchFamily="34" charset="0"/>
              </a:rPr>
              <a:t>, </a:t>
            </a:r>
            <a:r>
              <a:rPr lang="it-IT" sz="2400" dirty="0" smtClean="0">
                <a:solidFill>
                  <a:srgbClr val="FF0000"/>
                </a:solidFill>
                <a:latin typeface="Arial Black" pitchFamily="34" charset="0"/>
              </a:rPr>
              <a:t>per fermarsi</a:t>
            </a:r>
            <a:r>
              <a:rPr lang="it-IT" sz="2400" dirty="0" smtClean="0">
                <a:latin typeface="Arial Black" pitchFamily="34" charset="0"/>
              </a:rPr>
              <a:t>, devono: </a:t>
            </a:r>
          </a:p>
          <a:p>
            <a:pPr marL="457200" indent="-457200" algn="ctr">
              <a:buAutoNum type="alphaLcParenR"/>
            </a:pPr>
            <a:r>
              <a:rPr lang="it-IT" sz="2400" u="sng" dirty="0" smtClean="0">
                <a:latin typeface="Arial Black" pitchFamily="34" charset="0"/>
              </a:rPr>
              <a:t>assicurarsi di poter effettuare la manovra senza creare pericolo o intralcio agli altri utenti della strada, tenendo conto della posizione, distanza, direzione di essi</a:t>
            </a:r>
            <a:r>
              <a:rPr lang="it-IT" sz="2400" dirty="0" smtClean="0">
                <a:latin typeface="Arial Black" pitchFamily="34" charset="0"/>
              </a:rPr>
              <a:t>; </a:t>
            </a:r>
          </a:p>
          <a:p>
            <a:pPr marL="457200" indent="-457200" algn="ctr"/>
            <a:r>
              <a:rPr lang="it-IT" sz="2400" dirty="0" smtClean="0">
                <a:latin typeface="Arial Black" pitchFamily="34" charset="0"/>
              </a:rPr>
              <a:t>b) </a:t>
            </a:r>
            <a:r>
              <a:rPr lang="it-IT" sz="2400" u="sng" dirty="0" smtClean="0">
                <a:latin typeface="Arial Black" pitchFamily="34" charset="0"/>
              </a:rPr>
              <a:t>segnalare con sufficiente anticipo la loro intenzione</a:t>
            </a:r>
            <a:r>
              <a:rPr lang="it-IT" sz="2400" dirty="0" smtClean="0">
                <a:latin typeface="Arial Black" pitchFamily="34" charset="0"/>
              </a:rPr>
              <a:t>.</a:t>
            </a:r>
            <a:endParaRPr lang="it-IT" sz="24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900113" y="1412875"/>
            <a:ext cx="7561262"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8677" name="CasellaDiTesto 7"/>
          <p:cNvSpPr txBox="1">
            <a:spLocks noChangeArrowheads="1"/>
          </p:cNvSpPr>
          <p:nvPr/>
        </p:nvSpPr>
        <p:spPr bwMode="auto">
          <a:xfrm>
            <a:off x="285720" y="500042"/>
            <a:ext cx="8429684" cy="641350"/>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 cambiamenti di direzione</a:t>
            </a:r>
          </a:p>
        </p:txBody>
      </p:sp>
      <p:sp>
        <p:nvSpPr>
          <p:cNvPr id="7" name="Rettangolo 6"/>
          <p:cNvSpPr/>
          <p:nvPr/>
        </p:nvSpPr>
        <p:spPr>
          <a:xfrm>
            <a:off x="0" y="1214422"/>
            <a:ext cx="9144000" cy="1200329"/>
          </a:xfrm>
          <a:prstGeom prst="rect">
            <a:avLst/>
          </a:prstGeom>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154 del C.d.S.</a:t>
            </a:r>
            <a:r>
              <a:rPr lang="it-IT" sz="2400" dirty="0" smtClean="0">
                <a:latin typeface="Arial Black" pitchFamily="34" charset="0"/>
              </a:rPr>
              <a:t>, in particolare, impone ai commi 4, 5 e 6 quanto segue:</a:t>
            </a:r>
          </a:p>
          <a:p>
            <a:pPr algn="ctr"/>
            <a:endParaRPr lang="it-IT" sz="2400" dirty="0">
              <a:latin typeface="Arial Black" pitchFamily="34" charset="0"/>
            </a:endParaRPr>
          </a:p>
        </p:txBody>
      </p:sp>
      <p:sp>
        <p:nvSpPr>
          <p:cNvPr id="8" name="Rettangolo 7"/>
          <p:cNvSpPr/>
          <p:nvPr/>
        </p:nvSpPr>
        <p:spPr>
          <a:xfrm>
            <a:off x="357158" y="2274838"/>
            <a:ext cx="8501122" cy="3046988"/>
          </a:xfrm>
          <a:prstGeom prst="rect">
            <a:avLst/>
          </a:prstGeom>
        </p:spPr>
        <p:txBody>
          <a:bodyPr wrap="square">
            <a:spAutoFit/>
          </a:bodyPr>
          <a:lstStyle/>
          <a:p>
            <a:pPr algn="ctr"/>
            <a:r>
              <a:rPr lang="it-IT" sz="2400" i="1" dirty="0" smtClean="0">
                <a:solidFill>
                  <a:srgbClr val="FF0000"/>
                </a:solidFill>
                <a:latin typeface="Arial Black" pitchFamily="34" charset="0"/>
              </a:rPr>
              <a:t>4.</a:t>
            </a:r>
            <a:r>
              <a:rPr lang="it-IT" sz="2400" i="1" dirty="0" smtClean="0">
                <a:latin typeface="Arial Black" pitchFamily="34" charset="0"/>
              </a:rPr>
              <a:t> É vietato usare impropriamente le segnalazioni di cambiamento di direzione.</a:t>
            </a:r>
          </a:p>
          <a:p>
            <a:pPr algn="ctr"/>
            <a:r>
              <a:rPr lang="it-IT" sz="2400" b="1" i="1" dirty="0" smtClean="0">
                <a:solidFill>
                  <a:srgbClr val="FF0000"/>
                </a:solidFill>
                <a:latin typeface="Arial Black" pitchFamily="34" charset="0"/>
              </a:rPr>
              <a:t>5.</a:t>
            </a:r>
            <a:r>
              <a:rPr lang="it-IT" sz="2400" b="1" i="1" dirty="0" smtClean="0">
                <a:latin typeface="Arial Black" pitchFamily="34" charset="0"/>
              </a:rPr>
              <a:t> </a:t>
            </a:r>
            <a:r>
              <a:rPr lang="it-IT" sz="2400" i="1" dirty="0" smtClean="0">
                <a:latin typeface="Arial Black" pitchFamily="34" charset="0"/>
              </a:rPr>
              <a:t>Nell'esecuzione delle manovre i conducenti non devono eseguire brusche frenate o rallentare improvvisamente.</a:t>
            </a:r>
          </a:p>
          <a:p>
            <a:pPr algn="ctr"/>
            <a:r>
              <a:rPr lang="it-IT" sz="2400" b="1" i="1" dirty="0" smtClean="0">
                <a:solidFill>
                  <a:srgbClr val="FF0000"/>
                </a:solidFill>
                <a:latin typeface="Arial Black" pitchFamily="34" charset="0"/>
              </a:rPr>
              <a:t>6.</a:t>
            </a:r>
            <a:r>
              <a:rPr lang="it-IT" sz="2400" b="1" i="1" dirty="0" smtClean="0">
                <a:latin typeface="Arial Black" pitchFamily="34" charset="0"/>
              </a:rPr>
              <a:t> </a:t>
            </a:r>
            <a:r>
              <a:rPr lang="it-IT" sz="2400" i="1" dirty="0" smtClean="0">
                <a:latin typeface="Arial Black" pitchFamily="34" charset="0"/>
              </a:rPr>
              <a:t>L'inversione del senso di marcia è vietata in prossimità o in corrispondenza delle intersezioni, delle curve e dei dossi.</a:t>
            </a:r>
            <a:endParaRPr lang="it-IT" sz="2400" i="1" dirty="0">
              <a:latin typeface="Arial Black" pitchFamily="34" charset="0"/>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642910" y="1142984"/>
            <a:ext cx="7786742" cy="83099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Circa le sanzioni amministrative, lo stesso art. </a:t>
            </a:r>
            <a:r>
              <a:rPr lang="it-IT" sz="2400" dirty="0" smtClean="0">
                <a:solidFill>
                  <a:srgbClr val="FF0000"/>
                </a:solidFill>
                <a:latin typeface="Arial Black" pitchFamily="34" charset="0"/>
              </a:rPr>
              <a:t>154 C.d.S.</a:t>
            </a:r>
            <a:r>
              <a:rPr lang="it-IT" sz="2400" dirty="0" smtClean="0">
                <a:latin typeface="Arial Black" pitchFamily="34" charset="0"/>
              </a:rPr>
              <a:t>, recita quanto segue:</a:t>
            </a:r>
            <a:endParaRPr lang="it-IT" sz="2400" dirty="0">
              <a:latin typeface="Arial Black" pitchFamily="34" charset="0"/>
            </a:endParaRPr>
          </a:p>
        </p:txBody>
      </p:sp>
      <p:sp>
        <p:nvSpPr>
          <p:cNvPr id="26629"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2786050" y="2071678"/>
            <a:ext cx="6143668" cy="3416320"/>
          </a:xfrm>
          <a:prstGeom prst="rect">
            <a:avLst/>
          </a:prstGeom>
        </p:spPr>
        <p:txBody>
          <a:bodyPr wrap="square">
            <a:spAutoFit/>
          </a:bodyPr>
          <a:lstStyle/>
          <a:p>
            <a:pPr algn="ctr"/>
            <a:r>
              <a:rPr lang="it-IT" sz="2400" i="1" dirty="0" smtClean="0">
                <a:latin typeface="Arial Black" pitchFamily="34" charset="0"/>
              </a:rPr>
              <a:t>“Chiunque viola la disposizione del comma 6 è soggetto alla </a:t>
            </a:r>
            <a:r>
              <a:rPr lang="it-IT" sz="2400" i="1" u="sng" dirty="0" smtClean="0">
                <a:solidFill>
                  <a:srgbClr val="0000CC"/>
                </a:solidFill>
                <a:latin typeface="Arial Black" pitchFamily="34" charset="0"/>
              </a:rPr>
              <a:t>sanzione amministrativa del pagamento di una somma da </a:t>
            </a:r>
            <a:r>
              <a:rPr lang="it-IT" sz="2400" u="sng" dirty="0" smtClean="0">
                <a:solidFill>
                  <a:srgbClr val="0000CC"/>
                </a:solidFill>
                <a:latin typeface="Arial Black" pitchFamily="34" charset="0"/>
              </a:rPr>
              <a:t>€ </a:t>
            </a:r>
            <a:r>
              <a:rPr lang="it-IT" sz="2400" i="1" u="sng" dirty="0" smtClean="0">
                <a:solidFill>
                  <a:srgbClr val="0000CC"/>
                </a:solidFill>
                <a:latin typeface="Arial Black" pitchFamily="34" charset="0"/>
              </a:rPr>
              <a:t>80,00 a </a:t>
            </a:r>
            <a:r>
              <a:rPr lang="it-IT" sz="2400" u="sng" dirty="0" smtClean="0">
                <a:solidFill>
                  <a:srgbClr val="0000CC"/>
                </a:solidFill>
                <a:latin typeface="Arial Black" pitchFamily="34" charset="0"/>
              </a:rPr>
              <a:t>€</a:t>
            </a:r>
            <a:r>
              <a:rPr lang="it-IT" sz="2400" i="1" u="sng" dirty="0" smtClean="0">
                <a:solidFill>
                  <a:srgbClr val="0000CC"/>
                </a:solidFill>
                <a:latin typeface="Arial Black" pitchFamily="34" charset="0"/>
              </a:rPr>
              <a:t> 318,00</a:t>
            </a:r>
            <a:r>
              <a:rPr lang="it-IT" sz="2400" i="1" dirty="0" smtClean="0">
                <a:solidFill>
                  <a:srgbClr val="0000CC"/>
                </a:solidFill>
                <a:latin typeface="Arial Black" pitchFamily="34" charset="0"/>
              </a:rPr>
              <a:t>”</a:t>
            </a:r>
            <a:r>
              <a:rPr lang="it-IT" sz="2400" i="1" dirty="0" smtClean="0">
                <a:solidFill>
                  <a:srgbClr val="000000"/>
                </a:solidFill>
                <a:latin typeface="Arial Black" pitchFamily="34" charset="0"/>
              </a:rPr>
              <a:t>.</a:t>
            </a:r>
          </a:p>
          <a:p>
            <a:pPr algn="ctr"/>
            <a:r>
              <a:rPr lang="it-IT" sz="2400" i="1" dirty="0" smtClean="0">
                <a:latin typeface="Arial Black" pitchFamily="34" charset="0"/>
              </a:rPr>
              <a:t>“Chiunque viola le altre disposizioni del presente articolo è soggetto alla </a:t>
            </a:r>
            <a:r>
              <a:rPr lang="it-IT" sz="2400" i="1" u="sng" dirty="0" smtClean="0">
                <a:solidFill>
                  <a:srgbClr val="0000CC"/>
                </a:solidFill>
                <a:latin typeface="Arial Black" pitchFamily="34" charset="0"/>
              </a:rPr>
              <a:t>sanzione amministrativa del pagamento di una somma da </a:t>
            </a:r>
            <a:r>
              <a:rPr lang="it-IT" sz="2400" u="sng" dirty="0" smtClean="0">
                <a:solidFill>
                  <a:srgbClr val="0000CC"/>
                </a:solidFill>
                <a:latin typeface="Arial Black" pitchFamily="34" charset="0"/>
              </a:rPr>
              <a:t>€</a:t>
            </a:r>
            <a:r>
              <a:rPr lang="it-IT" sz="2400" i="1" u="sng" dirty="0" smtClean="0">
                <a:solidFill>
                  <a:srgbClr val="0000CC"/>
                </a:solidFill>
                <a:latin typeface="Arial Black" pitchFamily="34" charset="0"/>
              </a:rPr>
              <a:t> 39,00 a </a:t>
            </a:r>
            <a:r>
              <a:rPr lang="it-IT" sz="2400" u="sng" dirty="0" smtClean="0">
                <a:solidFill>
                  <a:srgbClr val="0000CC"/>
                </a:solidFill>
                <a:latin typeface="Arial Black" pitchFamily="34" charset="0"/>
              </a:rPr>
              <a:t>€</a:t>
            </a:r>
            <a:r>
              <a:rPr lang="it-IT" sz="2400" i="1" u="sng" dirty="0" smtClean="0">
                <a:solidFill>
                  <a:srgbClr val="0000CC"/>
                </a:solidFill>
                <a:latin typeface="Arial Black" pitchFamily="34" charset="0"/>
              </a:rPr>
              <a:t> 159,00”</a:t>
            </a:r>
            <a:r>
              <a:rPr lang="it-IT" sz="2400" i="1" dirty="0" smtClean="0">
                <a:latin typeface="Arial Black" pitchFamily="34" charset="0"/>
              </a:rPr>
              <a:t>. </a:t>
            </a:r>
            <a:endParaRPr lang="it-IT" sz="2400" i="1" dirty="0">
              <a:latin typeface="Arial Black" pitchFamily="34" charset="0"/>
            </a:endParaRPr>
          </a:p>
        </p:txBody>
      </p:sp>
      <p:sp>
        <p:nvSpPr>
          <p:cNvPr id="76802" name="AutoShape 2" descr="data:image/jpg;base64,/9j/4AAQSkZJRgABAQAAAQABAAD/2wBDAAkGBwgHBgkIBwgKCgkLDRYPDQwMDRsUFRAWIB0iIiAdHx8kKDQsJCYxJx8fLT0tMTU3Ojo6Iys/RD84QzQ5Ojf/2wBDAQoKCg0MDRoPDxo3JR8lNzc3Nzc3Nzc3Nzc3Nzc3Nzc3Nzc3Nzc3Nzc3Nzc3Nzc3Nzc3Nzc3Nzc3Nzc3Nzc3Nzf/wAARCABOAGYDASIAAhEBAxEB/8QAGwAAAgMBAQEAAAAAAAAAAAAAAAQDBQYCAQf/xAA4EAACAQMDAgMFBwMDBQAAAAABAgMABBEFEiExQRNRYRQicYGRBiMyQqGxwVLR8JLh8RUkYnKy/8QAGQEAAgMBAAAAAAAAAAAAAAAAAAMBAgQF/8QAIREAAgICAgMBAQEAAAAAAAAAAAECEQMhBBITMVEicZH/2gAMAwEAAhEDEQA/APtPtS4yEcjseOf1oN2oAJRwCcDOOT9ay8+u2lvfSQxJdXUqqqyrDFlYiCTySQMnyGe1dXF5a6jAjxTmJkJ9yQbTkDkY8x5VNfRywv2y4NyZLvARsNu97cRt24HbzOalluzbQtLJL7ijJ3rn9RisNPfSJqU0Pt125UgRex3CsEwACGjz13bjkg5z2q5m1OOXRoE1EMZXA3+GQDkHjjpnp6ZrmYuU8ickEoJF1daixt1eOMsCFb7sk7s9BntTEN0ynawLehPP17/51r5yupma+kaPUrlYCoKm0mJWI853IOoI28kEcVe6VrD6lZ3Nssim9j4BUYMo/qA6g47edNx8nuzP2Vm1jlSQZVviO4+Neq6MSFYEjqAelYey1UaW5j1S58HcwBkY/hOOn+dPlWispzJGsqPEyNzE0R3Db8e4pseTCTpDOkqtouKKjhlEg8mHUeVSVoKhRRRQAUUUUAfItTaNvtBdq00Fo4c/eSSyIZuT02sAQOnc07azrEEuPCKwwF5GCAkEKO2euTjr51BrMdza6tObiOV7KebxG8EuzKoyMYUcAkg8HJweKuPsl4E/tE6wTKTJ4O+4UgupO7vz+EKOe9V5N+GS+qjqTlWNNFUkEqx+w3SwQIjKF8aPc8YY8Mrrw2DnnAPHPq9qdmZkJ06ISKHCKskh2sCcOc9QAD+9arU7O1naGaWJXmjJERYcAkc5Hcd+fKq+1iVYyqJtQqBHj8qDOPmeT8xXOwYF1cWc/JK9GMuZ5rS1WG5jUTW2PDd+JFHlke6wI4zkcdRUekaZcyEXmHCsc+KrYLHuv+/ari7+z73mrePdSk2qHaFDe/IQOmeAD5nt+197OVtgq4QLwqR/hC9gBWbLFxThF0/oYMVvtJaMY188Hs07JILuOVsxsmEjGMNGT1Jxg59c9OKvfsvqDwzz206C29pO+BApVAx6gZPfj0z8aV1G3k1DWdjxN4MSKF9305byHPHyrufTrqGFYkiiuI1BfErYRcflHGST68UzicKWuuvprzZ41TNXYSymR/A97ZwWJ4B8vX4ftTVleSyZlmSSNd5XD45X+oen8V8+s9Qa18XUIJJUu4nExjZztlt2wQpXp0OBjoRW5e8ijt1uHBIZgu0c4Pl8K7MON4Y9U7MDyd3Ze0Upp1yk8I2NuAHunzH9x0/5poEMMggj0qAPaKKKAMnGy+3zI4OCcg46cVJZNbeN4AeISHMpj3AMc4wcdfwgfWlDdINZl04K/tEqhlfA2j3cj171LZaSV1y61LxC8bLsRdhBRSABz5bRjOO9WyKLVSGSnfo51TWANUtrKOFp5J8BlRtpRSePrgk5/LimdXvbfTbd5LnIOSqqp5kPkv8AJ7fGnraxMkhu5kjNwARHIMEgHrhuwPT0ru50621KLw7mJJEQ5VHGNjD5/XzFKXT8/n+i9vYnZ+zXdhFeKsgWZcRoy4Kj+kAdenUdetRyyM6YtgpTJXERBwR1BYZC/qal1Gxm1C0ltYZGhLoAJASNpH5TjqOMEDj0pLTLGHR7NraOWR2kxI3GcnoMDgDy7+tVXHwp9n/hfyTekd2ltvbDAYVshQMLnz9fiaW17xEspYo8+LKCqrHyeh7DmuND1X/rF08MVrJGhiJWaRiwB44O3A8/pVqLF1kAEr+H+bbhB8OOT8zTcsnCVURCKltszNlo97Ki+PbAtGBsacKoXHQKOSKRTULmFLqGa5EzxbS8aJyGJwuGPfnHpmtpNJHYWyssSjk9/wB6y18r39w8kUSorKVYqAO4P1yM1nz8vIlUdGvj4Md3JWXejSvdWRg2C3vLd9sof7xSDyCOgwQPLqK0liwyygYBAIH6fwPrWX+z/iR3V210G8doVIHXcFJ+vWr3TbkyyBioGG2kg5HI/uB9ajFkcnbfsXngk3Xot6KKK0mYzaafbPrCXPhYn2AeKCePdx0zjp/nerWGNrfd4aIQxyQpK/Qc0z7NH5MPQOR/NHs0f/n/AK2/vQ129k2hSaWKENK7Nb92Zl90/HHH6ivfGBYNkK+OGByj+me3z5+PNNezRjpv/wBbf3rz2ODn7sZPUnOT8+tV6hZAHXxCy9GO117q3r8Rj9POuUhjZ23orNG5Kkjpnn+T9K7ksVUEwHaCMMp6EfHqPQ84qKGVvHVXVgxQq5IwMqePqCT5cGhrVAvZHNMYYpHywWNZGCqVA93PGMelUmh6+NYunt0gnjIjMmfGU5wQMfhHnWjh/C3/ALt/9Gu8Dyqy61tbDdmZ1BnlLW8vi7QxwNyZ+uKhTTokbDvINi+77wYH06VZzZEs5DKMsQQep5pG4cRxMefTC5/Sl9It20W8kkqTELu8bSohcLPukUFliBXdzwR04qw0jVLieZba7gmikLDayyIw8+QF4xgVT+AXYw+CWWQnxS2WZh3JIB8ug8qstBtzFqMjx747TJIV8/iyckA84xj6VWMUnoHJv2aJLqcKWZmznGGA6efAoqASI67VzkY4P70U4oXlFFFABRRRQAUnf24kUSAsCp529SOQeexwTz605RQBSaP/ANpZQ2s8/iSqXAYksWUOQCT8MZz3qw3L/UPrSF9Crz4cgbS2SF94g54znpzyMUsbGzJyYznGMk/D19Krslu3ZxcECebKhslgM9uetKXkZWKQBgdq5JB6UzJbTPIzeIDuJPP/ABS9xps06bDKAp6gHr+lSQJ2csFteNNJKqja4HOT0IxXtjq8YvYYlUSB3YMqjJ5PXP8AtXEn2ckkJzImT1yxP8UxpugLaXEU8k5LxtkIq8H50tJ2SXSqiplBgnuaKkgieUMm/JBzk+XlRTSD/9k=">
            <a:hlinkClick r:id="rId2"/>
          </p:cNvPr>
          <p:cNvSpPr>
            <a:spLocks noChangeAspect="1" noChangeArrowheads="1"/>
          </p:cNvSpPr>
          <p:nvPr/>
        </p:nvSpPr>
        <p:spPr bwMode="auto">
          <a:xfrm>
            <a:off x="77788" y="-385763"/>
            <a:ext cx="9715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76804" name="Picture 4" descr="http://www.lostato.it/wp-content/uploads/2010/09/euro.jpg"/>
          <p:cNvPicPr>
            <a:picLocks noChangeAspect="1" noChangeArrowheads="1"/>
          </p:cNvPicPr>
          <p:nvPr/>
        </p:nvPicPr>
        <p:blipFill>
          <a:blip r:embed="rId3"/>
          <a:srcRect/>
          <a:stretch>
            <a:fillRect/>
          </a:stretch>
        </p:blipFill>
        <p:spPr bwMode="auto">
          <a:xfrm>
            <a:off x="214283" y="2285992"/>
            <a:ext cx="2520741" cy="2714644"/>
          </a:xfrm>
          <a:prstGeom prst="rect">
            <a:avLst/>
          </a:prstGeom>
          <a:noFill/>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900113" y="1412875"/>
            <a:ext cx="7561262"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8677" name="CasellaDiTesto 7"/>
          <p:cNvSpPr txBox="1">
            <a:spLocks noChangeArrowheads="1"/>
          </p:cNvSpPr>
          <p:nvPr/>
        </p:nvSpPr>
        <p:spPr bwMode="auto">
          <a:xfrm>
            <a:off x="285720" y="500042"/>
            <a:ext cx="8429684"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Arresto, fermata e sosta</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0" y="1214422"/>
            <a:ext cx="9144000" cy="1200329"/>
          </a:xfrm>
          <a:prstGeom prst="rect">
            <a:avLst/>
          </a:prstGeom>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157 C.d.S</a:t>
            </a:r>
            <a:r>
              <a:rPr lang="it-IT" sz="2400" dirty="0" smtClean="0">
                <a:latin typeface="Arial Black" pitchFamily="34" charset="0"/>
              </a:rPr>
              <a:t>., oltre a definire, l’arresto, la fermata e la sosta dei veicoli, impone i seguenti vincoli:</a:t>
            </a:r>
          </a:p>
          <a:p>
            <a:pPr algn="ctr"/>
            <a:endParaRPr lang="it-IT" sz="2400" dirty="0">
              <a:latin typeface="Arial Black" pitchFamily="34" charset="0"/>
            </a:endParaRPr>
          </a:p>
        </p:txBody>
      </p:sp>
      <p:sp>
        <p:nvSpPr>
          <p:cNvPr id="8" name="Rettangolo 7"/>
          <p:cNvSpPr/>
          <p:nvPr/>
        </p:nvSpPr>
        <p:spPr>
          <a:xfrm>
            <a:off x="285720" y="2071678"/>
            <a:ext cx="8501122" cy="4062651"/>
          </a:xfrm>
          <a:prstGeom prst="rect">
            <a:avLst/>
          </a:prstGeom>
        </p:spPr>
        <p:txBody>
          <a:bodyPr wrap="square">
            <a:spAutoFit/>
          </a:bodyPr>
          <a:lstStyle/>
          <a:p>
            <a:pPr algn="ctr"/>
            <a:r>
              <a:rPr lang="it-IT" sz="2400" i="1" dirty="0" smtClean="0">
                <a:solidFill>
                  <a:srgbClr val="FF0000"/>
                </a:solidFill>
                <a:latin typeface="Arial Black" pitchFamily="34" charset="0"/>
              </a:rPr>
              <a:t>2.</a:t>
            </a:r>
            <a:r>
              <a:rPr lang="it-IT" sz="2400" i="1" dirty="0" smtClean="0">
                <a:latin typeface="Arial Black" pitchFamily="34" charset="0"/>
              </a:rPr>
              <a:t> Salvo diversa segnalazione, ovvero nel caso previsto dal comma 4, in caso di fermata o di sosta </a:t>
            </a:r>
            <a:r>
              <a:rPr lang="it-IT" sz="2400" i="1" dirty="0" smtClean="0">
                <a:solidFill>
                  <a:srgbClr val="FF0000"/>
                </a:solidFill>
                <a:latin typeface="Arial Black" pitchFamily="34" charset="0"/>
              </a:rPr>
              <a:t>il veicolo deve essere collocato il più vicino possibile al margine destro della carreggiata</a:t>
            </a:r>
            <a:r>
              <a:rPr lang="it-IT" sz="2400" i="1" dirty="0" smtClean="0">
                <a:latin typeface="Arial Black" pitchFamily="34" charset="0"/>
              </a:rPr>
              <a:t>, </a:t>
            </a:r>
            <a:r>
              <a:rPr lang="it-IT" sz="2400" i="1" dirty="0" smtClean="0">
                <a:solidFill>
                  <a:srgbClr val="FF0000"/>
                </a:solidFill>
                <a:latin typeface="Arial Black" pitchFamily="34" charset="0"/>
              </a:rPr>
              <a:t>parallelamente ad esso e secondo il senso di marcia</a:t>
            </a:r>
            <a:r>
              <a:rPr lang="it-IT" sz="2400" i="1" dirty="0" smtClean="0">
                <a:latin typeface="Arial Black" pitchFamily="34" charset="0"/>
              </a:rPr>
              <a:t>. Qualora non esista marciapiede rialzato, deve essere lasciato uno spazio sufficiente per il transito dei pedoni, comunque non inferiore ad un metro. </a:t>
            </a:r>
            <a:r>
              <a:rPr lang="it-IT" sz="2400" i="1" u="sng" dirty="0" smtClean="0">
                <a:solidFill>
                  <a:srgbClr val="FF0000"/>
                </a:solidFill>
                <a:latin typeface="Arial Black" pitchFamily="34" charset="0"/>
              </a:rPr>
              <a:t>Durante la sosta, il veicolo deve avere il motore spento</a:t>
            </a:r>
            <a:r>
              <a:rPr lang="it-IT" sz="2400" i="1" dirty="0" smtClean="0">
                <a:latin typeface="Arial Black" pitchFamily="34" charset="0"/>
              </a:rPr>
              <a:t>.</a:t>
            </a:r>
            <a:r>
              <a:rPr lang="it-IT" dirty="0" smtClean="0"/>
              <a:t/>
            </a:r>
            <a:br>
              <a:rPr lang="it-IT" dirty="0" smtClean="0"/>
            </a:br>
            <a:endParaRPr lang="it-IT" dirty="0"/>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900113" y="1412875"/>
            <a:ext cx="7561262"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8677" name="CasellaDiTesto 7"/>
          <p:cNvSpPr txBox="1">
            <a:spLocks noChangeArrowheads="1"/>
          </p:cNvSpPr>
          <p:nvPr/>
        </p:nvSpPr>
        <p:spPr bwMode="auto">
          <a:xfrm>
            <a:off x="285720" y="500042"/>
            <a:ext cx="8429684"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Arresto, fermata e sosta</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0" y="1214422"/>
            <a:ext cx="9144000" cy="4154984"/>
          </a:xfrm>
          <a:prstGeom prst="rect">
            <a:avLst/>
          </a:prstGeom>
        </p:spPr>
        <p:txBody>
          <a:bodyPr wrap="square">
            <a:spAutoFit/>
          </a:bodyPr>
          <a:lstStyle/>
          <a:p>
            <a:pPr algn="ctr"/>
            <a:r>
              <a:rPr lang="it-IT" sz="2200" i="1" dirty="0" smtClean="0">
                <a:solidFill>
                  <a:srgbClr val="FF0000"/>
                </a:solidFill>
                <a:latin typeface="Arial Black" pitchFamily="34" charset="0"/>
              </a:rPr>
              <a:t>3.</a:t>
            </a:r>
            <a:r>
              <a:rPr lang="it-IT" sz="2200" i="1" dirty="0" smtClean="0">
                <a:latin typeface="Arial Black" pitchFamily="34" charset="0"/>
              </a:rPr>
              <a:t> Fuori dei centri abitati, i veicoli in sosta o in fermata devono essere collocati fuori della carreggiata, ma non sulle piste ciclabili né, salvo che sia appositamente segnalato, sulle banchine. In caso di impossibilità, la fermata e la sosta devono effettuarsi il più vicino possibile al margine destro della strada, parallelamente ad esso, secondo il senso di marcia. Sulle carreggiate delle strade con precedenza la sosta è vietata.</a:t>
            </a:r>
            <a:br>
              <a:rPr lang="it-IT" sz="2200" i="1" dirty="0" smtClean="0">
                <a:latin typeface="Arial Black" pitchFamily="34" charset="0"/>
              </a:rPr>
            </a:br>
            <a:r>
              <a:rPr lang="it-IT" sz="2200" i="1" dirty="0" smtClean="0">
                <a:solidFill>
                  <a:srgbClr val="FF0000"/>
                </a:solidFill>
                <a:latin typeface="Arial Black" pitchFamily="34" charset="0"/>
              </a:rPr>
              <a:t>4.</a:t>
            </a:r>
            <a:r>
              <a:rPr lang="it-IT" sz="2200" i="1" dirty="0" smtClean="0">
                <a:latin typeface="Arial Black" pitchFamily="34" charset="0"/>
              </a:rPr>
              <a:t> Nelle strade urbane a senso unico la sosta è consentita anche lungo il margine sinistro della carreggiata, purché rimanga spazio sufficiente al transito almeno di una fila di veicoli e comunque non inferiore a tre metri di larghezza.</a:t>
            </a:r>
            <a:endParaRPr lang="it-IT" sz="22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900113" y="1412875"/>
            <a:ext cx="7561262"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8677" name="CasellaDiTesto 7"/>
          <p:cNvSpPr txBox="1">
            <a:spLocks noChangeArrowheads="1"/>
          </p:cNvSpPr>
          <p:nvPr/>
        </p:nvSpPr>
        <p:spPr bwMode="auto">
          <a:xfrm>
            <a:off x="285720" y="500042"/>
            <a:ext cx="8429684"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Arresto, fermata e sosta</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285720" y="1142984"/>
            <a:ext cx="8572560" cy="4832092"/>
          </a:xfrm>
          <a:prstGeom prst="rect">
            <a:avLst/>
          </a:prstGeom>
        </p:spPr>
        <p:txBody>
          <a:bodyPr wrap="square">
            <a:spAutoFit/>
          </a:bodyPr>
          <a:lstStyle/>
          <a:p>
            <a:pPr algn="ctr"/>
            <a:r>
              <a:rPr lang="it-IT" sz="2200" i="1" dirty="0" smtClean="0">
                <a:solidFill>
                  <a:srgbClr val="FF0000"/>
                </a:solidFill>
                <a:latin typeface="Arial Black" pitchFamily="34" charset="0"/>
              </a:rPr>
              <a:t>5.</a:t>
            </a:r>
            <a:r>
              <a:rPr lang="it-IT" sz="2200" i="1" dirty="0" smtClean="0">
                <a:latin typeface="Arial Black" pitchFamily="34" charset="0"/>
              </a:rPr>
              <a:t> Nelle zone di sosta all’uopo predisposte i veicoli devono essere collocati nel modo prescritto dalla segnaletica.</a:t>
            </a:r>
            <a:br>
              <a:rPr lang="it-IT" sz="2200" i="1" dirty="0" smtClean="0">
                <a:latin typeface="Arial Black" pitchFamily="34" charset="0"/>
              </a:rPr>
            </a:br>
            <a:r>
              <a:rPr lang="it-IT" sz="2200" i="1" dirty="0" smtClean="0">
                <a:solidFill>
                  <a:srgbClr val="FF0000"/>
                </a:solidFill>
                <a:latin typeface="Arial Black" pitchFamily="34" charset="0"/>
              </a:rPr>
              <a:t>6.</a:t>
            </a:r>
            <a:r>
              <a:rPr lang="it-IT" sz="2200" i="1" dirty="0" smtClean="0">
                <a:latin typeface="Arial Black" pitchFamily="34" charset="0"/>
              </a:rPr>
              <a:t> Nei luoghi ove la sosta è permessa per un tempo limitato è fatto obbligo ai conducenti di segnalare, in modo chiaramente visibile, l’orario in cui la sosta ha avuto inizio. Ove esiste il dispositivo di controllo della durata della sosta è fatto obbligo di porlo in funzione.</a:t>
            </a:r>
            <a:br>
              <a:rPr lang="it-IT" sz="2200" i="1" dirty="0" smtClean="0">
                <a:latin typeface="Arial Black" pitchFamily="34" charset="0"/>
              </a:rPr>
            </a:br>
            <a:r>
              <a:rPr lang="it-IT" sz="2200" i="1" dirty="0" smtClean="0">
                <a:solidFill>
                  <a:srgbClr val="FF0000"/>
                </a:solidFill>
                <a:latin typeface="Arial Black" pitchFamily="34" charset="0"/>
              </a:rPr>
              <a:t>7.</a:t>
            </a:r>
            <a:r>
              <a:rPr lang="it-IT" sz="2200" i="1" dirty="0" smtClean="0">
                <a:latin typeface="Arial Black" pitchFamily="34" charset="0"/>
              </a:rPr>
              <a:t> È fatto divieto a chiunque di aprire le porte di un veicolo, di discendere dallo stesso, nonché di lasciare aperte le porte, senza essersi assicurato che ciò non costituisca pericolo o intralcio per gli altri utenti della strada.</a:t>
            </a:r>
            <a:r>
              <a:rPr lang="it-IT" sz="2400" dirty="0" smtClean="0"/>
              <a:t/>
            </a:r>
            <a:br>
              <a:rPr lang="it-IT" sz="2400" dirty="0" smtClean="0"/>
            </a:br>
            <a:endParaRPr lang="it-IT" sz="22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642910" y="1142984"/>
            <a:ext cx="7786742" cy="83099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 commi 7-bis (nuovo) e 8 dell’</a:t>
            </a:r>
            <a:r>
              <a:rPr lang="it-IT" sz="2400" dirty="0" smtClean="0">
                <a:solidFill>
                  <a:srgbClr val="FF0000"/>
                </a:solidFill>
                <a:latin typeface="Arial Black" pitchFamily="34" charset="0"/>
              </a:rPr>
              <a:t>art. 157 C.d.S.</a:t>
            </a:r>
            <a:r>
              <a:rPr lang="it-IT" sz="2400" dirty="0" smtClean="0">
                <a:latin typeface="Arial Black" pitchFamily="34" charset="0"/>
              </a:rPr>
              <a:t>, recitano quanto segue:</a:t>
            </a:r>
            <a:endParaRPr lang="it-IT" sz="2400" dirty="0">
              <a:latin typeface="Arial Black" pitchFamily="34" charset="0"/>
            </a:endParaRPr>
          </a:p>
        </p:txBody>
      </p:sp>
      <p:sp>
        <p:nvSpPr>
          <p:cNvPr id="26629"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2643174" y="2071678"/>
            <a:ext cx="6500826" cy="3816429"/>
          </a:xfrm>
          <a:prstGeom prst="rect">
            <a:avLst/>
          </a:prstGeom>
        </p:spPr>
        <p:txBody>
          <a:bodyPr wrap="square">
            <a:spAutoFit/>
          </a:bodyPr>
          <a:lstStyle/>
          <a:p>
            <a:pPr algn="ctr"/>
            <a:r>
              <a:rPr lang="it-IT" sz="2200" dirty="0" smtClean="0">
                <a:solidFill>
                  <a:srgbClr val="FF0000"/>
                </a:solidFill>
                <a:latin typeface="Arial Black" pitchFamily="34" charset="0"/>
              </a:rPr>
              <a:t>7-bis.</a:t>
            </a:r>
            <a:r>
              <a:rPr lang="it-IT" sz="2200" dirty="0" smtClean="0">
                <a:latin typeface="Arial Black" pitchFamily="34" charset="0"/>
              </a:rPr>
              <a:t> È fatto divieto di tenere il motore acceso, durante la sosta o la fermata del veicolo, allo scopo di mantenere in funzione l’impianto di condizionamento d’aria; dalla violazione consegue la </a:t>
            </a:r>
            <a:r>
              <a:rPr lang="it-IT" sz="2200" dirty="0" smtClean="0">
                <a:latin typeface="Arial Black" pitchFamily="34" charset="0"/>
                <a:hlinkClick r:id="rId2" tooltip="sanzione amministrativa"/>
              </a:rPr>
              <a:t>sanzione amministrativa</a:t>
            </a:r>
            <a:r>
              <a:rPr lang="it-IT" sz="2200" dirty="0" smtClean="0">
                <a:latin typeface="Arial Black" pitchFamily="34" charset="0"/>
              </a:rPr>
              <a:t> del </a:t>
            </a:r>
            <a:r>
              <a:rPr lang="it-IT" sz="2200" u="sng" dirty="0" smtClean="0">
                <a:solidFill>
                  <a:srgbClr val="0000CC"/>
                </a:solidFill>
                <a:latin typeface="Arial Black" pitchFamily="34" charset="0"/>
              </a:rPr>
              <a:t>pagamento di una somma da € 200,00 a € 400,00</a:t>
            </a:r>
            <a:r>
              <a:rPr lang="it-IT" sz="2200" dirty="0" smtClean="0">
                <a:latin typeface="Arial Black" pitchFamily="34" charset="0"/>
              </a:rPr>
              <a:t>.</a:t>
            </a:r>
            <a:br>
              <a:rPr lang="it-IT" sz="2200" dirty="0" smtClean="0">
                <a:latin typeface="Arial Black" pitchFamily="34" charset="0"/>
              </a:rPr>
            </a:br>
            <a:r>
              <a:rPr lang="it-IT" sz="2200" dirty="0" smtClean="0">
                <a:latin typeface="Arial Black" pitchFamily="34" charset="0"/>
              </a:rPr>
              <a:t>8. Chiunque viola le disposizioni di cui al presente articolo è soggetto alla </a:t>
            </a:r>
            <a:r>
              <a:rPr lang="it-IT" sz="2200" u="sng" dirty="0" smtClean="0">
                <a:solidFill>
                  <a:srgbClr val="0000CC"/>
                </a:solidFill>
                <a:latin typeface="Arial Black" pitchFamily="34" charset="0"/>
              </a:rPr>
              <a:t>sanzione amministrativa del pagamento di una somma da € 38,00 a € 155,00</a:t>
            </a:r>
            <a:r>
              <a:rPr lang="it-IT" sz="2200" dirty="0" smtClean="0">
                <a:latin typeface="Arial Black" pitchFamily="34" charset="0"/>
              </a:rPr>
              <a:t>.</a:t>
            </a:r>
            <a:endParaRPr lang="it-IT" sz="2200" i="1" dirty="0">
              <a:latin typeface="Arial Black" pitchFamily="34" charset="0"/>
            </a:endParaRPr>
          </a:p>
        </p:txBody>
      </p:sp>
      <p:sp>
        <p:nvSpPr>
          <p:cNvPr id="76802" name="AutoShape 2" descr="data:image/jpg;base64,/9j/4AAQSkZJRgABAQAAAQABAAD/2wBDAAkGBwgHBgkIBwgKCgkLDRYPDQwMDRsUFRAWIB0iIiAdHx8kKDQsJCYxJx8fLT0tMTU3Ojo6Iys/RD84QzQ5Ojf/2wBDAQoKCg0MDRoPDxo3JR8lNzc3Nzc3Nzc3Nzc3Nzc3Nzc3Nzc3Nzc3Nzc3Nzc3Nzc3Nzc3Nzc3Nzc3Nzc3Nzc3Nzf/wAARCABOAGYDASIAAhEBAxEB/8QAGwAAAgMBAQEAAAAAAAAAAAAAAAQDBQYCAQf/xAA4EAACAQMDAgMFBwMDBQAAAAABAgMABBEFEiExQRNRYRQicYGRBiMyQqGxwVLR8JLh8RUkYnKy/8QAGQEAAgMBAAAAAAAAAAAAAAAAAAMBAgQF/8QAIREAAgICAgMBAQEAAAAAAAAAAAECEQMhBBITMVEicZH/2gAMAwEAAhEDEQA/APtPtS4yEcjseOf1oN2oAJRwCcDOOT9ay8+u2lvfSQxJdXUqqqyrDFlYiCTySQMnyGe1dXF5a6jAjxTmJkJ9yQbTkDkY8x5VNfRywv2y4NyZLvARsNu97cRt24HbzOalluzbQtLJL7ijJ3rn9RisNPfSJqU0Pt125UgRex3CsEwACGjz13bjkg5z2q5m1OOXRoE1EMZXA3+GQDkHjjpnp6ZrmYuU8ickEoJF1daixt1eOMsCFb7sk7s9BntTEN0ynawLehPP17/51r5yupma+kaPUrlYCoKm0mJWI853IOoI28kEcVe6VrD6lZ3Nssim9j4BUYMo/qA6g47edNx8nuzP2Vm1jlSQZVviO4+Neq6MSFYEjqAelYey1UaW5j1S58HcwBkY/hOOn+dPlWispzJGsqPEyNzE0R3Db8e4pseTCTpDOkqtouKKjhlEg8mHUeVSVoKhRRRQAUUUUAfItTaNvtBdq00Fo4c/eSSyIZuT02sAQOnc07azrEEuPCKwwF5GCAkEKO2euTjr51BrMdza6tObiOV7KebxG8EuzKoyMYUcAkg8HJweKuPsl4E/tE6wTKTJ4O+4UgupO7vz+EKOe9V5N+GS+qjqTlWNNFUkEqx+w3SwQIjKF8aPc8YY8Mrrw2DnnAPHPq9qdmZkJ06ISKHCKskh2sCcOc9QAD+9arU7O1naGaWJXmjJERYcAkc5Hcd+fKq+1iVYyqJtQqBHj8qDOPmeT8xXOwYF1cWc/JK9GMuZ5rS1WG5jUTW2PDd+JFHlke6wI4zkcdRUekaZcyEXmHCsc+KrYLHuv+/ari7+z73mrePdSk2qHaFDe/IQOmeAD5nt+197OVtgq4QLwqR/hC9gBWbLFxThF0/oYMVvtJaMY188Hs07JILuOVsxsmEjGMNGT1Jxg59c9OKvfsvqDwzz206C29pO+BApVAx6gZPfj0z8aV1G3k1DWdjxN4MSKF9305byHPHyrufTrqGFYkiiuI1BfErYRcflHGST68UzicKWuuvprzZ41TNXYSymR/A97ZwWJ4B8vX4ftTVleSyZlmSSNd5XD45X+oen8V8+s9Qa18XUIJJUu4nExjZztlt2wQpXp0OBjoRW5e8ijt1uHBIZgu0c4Pl8K7MON4Y9U7MDyd3Ze0Upp1yk8I2NuAHunzH9x0/5poEMMggj0qAPaKKKAMnGy+3zI4OCcg46cVJZNbeN4AeISHMpj3AMc4wcdfwgfWlDdINZl04K/tEqhlfA2j3cj171LZaSV1y61LxC8bLsRdhBRSABz5bRjOO9WyKLVSGSnfo51TWANUtrKOFp5J8BlRtpRSePrgk5/LimdXvbfTbd5LnIOSqqp5kPkv8AJ7fGnraxMkhu5kjNwARHIMEgHrhuwPT0ru50621KLw7mJJEQ5VHGNjD5/XzFKXT8/n+i9vYnZ+zXdhFeKsgWZcRoy4Kj+kAdenUdetRyyM6YtgpTJXERBwR1BYZC/qal1Gxm1C0ltYZGhLoAJASNpH5TjqOMEDj0pLTLGHR7NraOWR2kxI3GcnoMDgDy7+tVXHwp9n/hfyTekd2ltvbDAYVshQMLnz9fiaW17xEspYo8+LKCqrHyeh7DmuND1X/rF08MVrJGhiJWaRiwB44O3A8/pVqLF1kAEr+H+bbhB8OOT8zTcsnCVURCKltszNlo97Ki+PbAtGBsacKoXHQKOSKRTULmFLqGa5EzxbS8aJyGJwuGPfnHpmtpNJHYWyssSjk9/wB6y18r39w8kUSorKVYqAO4P1yM1nz8vIlUdGvj4Md3JWXejSvdWRg2C3vLd9sof7xSDyCOgwQPLqK0liwyygYBAIH6fwPrWX+z/iR3V210G8doVIHXcFJ+vWr3TbkyyBioGG2kg5HI/uB9ajFkcnbfsXngk3Xot6KKK0mYzaafbPrCXPhYn2AeKCePdx0zjp/nerWGNrfd4aIQxyQpK/Qc0z7NH5MPQOR/NHs0f/n/AK2/vQ129k2hSaWKENK7Nb92Zl90/HHH6ivfGBYNkK+OGByj+me3z5+PNNezRjpv/wBbf3rz2ODn7sZPUnOT8+tV6hZAHXxCy9GO117q3r8Rj9POuUhjZ23orNG5Kkjpnn+T9K7ksVUEwHaCMMp6EfHqPQ84qKGVvHVXVgxQq5IwMqePqCT5cGhrVAvZHNMYYpHywWNZGCqVA93PGMelUmh6+NYunt0gnjIjMmfGU5wQMfhHnWjh/C3/ALt/9Gu8Dyqy61tbDdmZ1BnlLW8vi7QxwNyZ+uKhTTokbDvINi+77wYH06VZzZEs5DKMsQQep5pG4cRxMefTC5/Sl9It20W8kkqTELu8bSohcLPukUFliBXdzwR04qw0jVLieZba7gmikLDayyIw8+QF4xgVT+AXYw+CWWQnxS2WZh3JIB8ug8qstBtzFqMjx747TJIV8/iyckA84xj6VWMUnoHJv2aJLqcKWZmznGGA6efAoqASI67VzkY4P70U4oXlFFFABRRRQAUnf24kUSAsCp529SOQeexwTz605RQBSaP/ANpZQ2s8/iSqXAYksWUOQCT8MZz3qw3L/UPrSF9Crz4cgbS2SF94g54znpzyMUsbGzJyYznGMk/D19Krslu3ZxcECebKhslgM9uetKXkZWKQBgdq5JB6UzJbTPIzeIDuJPP/ABS9xps06bDKAp6gHr+lSQJ2csFteNNJKqja4HOT0IxXtjq8YvYYlUSB3YMqjJ5PXP8AtXEn2ckkJzImT1yxP8UxpugLaXEU8k5LxtkIq8H50tJ2SXSqiplBgnuaKkgieUMm/JBzk+XlRTSD/9k=">
            <a:hlinkClick r:id="rId3"/>
          </p:cNvPr>
          <p:cNvSpPr>
            <a:spLocks noChangeAspect="1" noChangeArrowheads="1"/>
          </p:cNvSpPr>
          <p:nvPr/>
        </p:nvSpPr>
        <p:spPr bwMode="auto">
          <a:xfrm>
            <a:off x="77788" y="-385763"/>
            <a:ext cx="9715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77828" name="Picture 4" descr="http://t1.gstatic.com/images?q=tbn:ANd9GcRy-mx-cgNIjJneceji1Kq_sDEQv6UpKLkzx4bkrWaTdakFTYmhoA&amp;t=1"/>
          <p:cNvPicPr>
            <a:picLocks noChangeAspect="1" noChangeArrowheads="1"/>
          </p:cNvPicPr>
          <p:nvPr/>
        </p:nvPicPr>
        <p:blipFill>
          <a:blip r:embed="rId4"/>
          <a:srcRect/>
          <a:stretch>
            <a:fillRect/>
          </a:stretch>
        </p:blipFill>
        <p:spPr bwMode="auto">
          <a:xfrm>
            <a:off x="214282" y="2357430"/>
            <a:ext cx="2357454" cy="2714644"/>
          </a:xfrm>
          <a:prstGeom prst="rect">
            <a:avLst/>
          </a:prstGeom>
          <a:noFill/>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539750" y="1916113"/>
            <a:ext cx="7993063" cy="884237"/>
          </a:xfrm>
          <a:prstGeom prst="rect">
            <a:avLst/>
          </a:prstGeom>
          <a:noFill/>
          <a:ln w="9525">
            <a:noFill/>
            <a:miter lim="800000"/>
            <a:headEnd/>
            <a:tailEnd/>
          </a:ln>
        </p:spPr>
        <p:txBody>
          <a:bodyPr>
            <a:spAutoFit/>
          </a:bodyPr>
          <a:lstStyle/>
          <a:p>
            <a:pPr algn="ctr"/>
            <a:r>
              <a:rPr lang="it-IT" sz="2000" b="1">
                <a:solidFill>
                  <a:srgbClr val="FF0000"/>
                </a:solidFill>
                <a:latin typeface="Arial Black" pitchFamily="34" charset="0"/>
              </a:rPr>
              <a:t> </a:t>
            </a:r>
          </a:p>
          <a:p>
            <a:pPr algn="ctr"/>
            <a:r>
              <a:rPr lang="it-IT" sz="3200" b="1">
                <a:solidFill>
                  <a:srgbClr val="FF0000"/>
                </a:solidFill>
                <a:latin typeface="Arial Black" pitchFamily="34" charset="0"/>
              </a:rPr>
              <a:t> </a:t>
            </a:r>
          </a:p>
        </p:txBody>
      </p:sp>
      <p:sp>
        <p:nvSpPr>
          <p:cNvPr id="29701" name="CasellaDiTesto 7"/>
          <p:cNvSpPr txBox="1">
            <a:spLocks noChangeArrowheads="1"/>
          </p:cNvSpPr>
          <p:nvPr/>
        </p:nvSpPr>
        <p:spPr bwMode="auto">
          <a:xfrm>
            <a:off x="428596" y="332656"/>
            <a:ext cx="821537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 </a:t>
            </a:r>
            <a:r>
              <a:rPr lang="it-IT" sz="3600" dirty="0" smtClean="0">
                <a:solidFill>
                  <a:schemeClr val="tx1">
                    <a:lumMod val="50000"/>
                    <a:lumOff val="50000"/>
                  </a:schemeClr>
                </a:solidFill>
                <a:latin typeface="Arial Black" pitchFamily="34" charset="0"/>
              </a:rPr>
              <a:t>pedoni</a:t>
            </a:r>
            <a:endParaRPr lang="it-IT" sz="3200" dirty="0">
              <a:solidFill>
                <a:schemeClr val="tx1">
                  <a:lumMod val="50000"/>
                  <a:lumOff val="50000"/>
                </a:schemeClr>
              </a:solidFill>
              <a:latin typeface="Arial Black" pitchFamily="34" charset="0"/>
            </a:endParaRPr>
          </a:p>
        </p:txBody>
      </p:sp>
      <p:pic>
        <p:nvPicPr>
          <p:cNvPr id="29702" name="Picture 7" descr="http://magazineroma.it/pics/1024x1024/media/71/Vita_da_pedoni/raw/stirsce__s_anni_2.jpg"/>
          <p:cNvPicPr>
            <a:picLocks noChangeAspect="1" noChangeArrowheads="1"/>
          </p:cNvPicPr>
          <p:nvPr/>
        </p:nvPicPr>
        <p:blipFill>
          <a:blip r:embed="rId2" cstate="print"/>
          <a:srcRect/>
          <a:stretch>
            <a:fillRect/>
          </a:stretch>
        </p:blipFill>
        <p:spPr bwMode="auto">
          <a:xfrm>
            <a:off x="142844" y="1285860"/>
            <a:ext cx="1809764" cy="1357322"/>
          </a:xfrm>
          <a:prstGeom prst="rect">
            <a:avLst/>
          </a:prstGeom>
          <a:noFill/>
          <a:ln w="9525">
            <a:noFill/>
            <a:miter lim="800000"/>
            <a:headEnd/>
            <a:tailEnd/>
          </a:ln>
        </p:spPr>
      </p:pic>
      <p:sp>
        <p:nvSpPr>
          <p:cNvPr id="8" name="Rettangolo 7"/>
          <p:cNvSpPr/>
          <p:nvPr/>
        </p:nvSpPr>
        <p:spPr>
          <a:xfrm>
            <a:off x="2000232" y="908720"/>
            <a:ext cx="7143768" cy="5016758"/>
          </a:xfrm>
          <a:prstGeom prst="rect">
            <a:avLst/>
          </a:prstGeom>
        </p:spPr>
        <p:txBody>
          <a:bodyPr wrap="square">
            <a:spAutoFit/>
          </a:bodyPr>
          <a:lstStyle/>
          <a:p>
            <a:pPr algn="ctr"/>
            <a:r>
              <a:rPr lang="it-IT" sz="2000" dirty="0" smtClean="0">
                <a:solidFill>
                  <a:srgbClr val="FF0000"/>
                </a:solidFill>
                <a:latin typeface="Arial Black" pitchFamily="34" charset="0"/>
              </a:rPr>
              <a:t>I pedoni devono circolare sui marciapiedi, sulle banchine, sui viali e sugli altri spazi per essi predisposti</a:t>
            </a:r>
            <a:r>
              <a:rPr lang="it-IT" sz="2000" dirty="0" smtClean="0">
                <a:latin typeface="Arial Black" pitchFamily="34" charset="0"/>
              </a:rPr>
              <a:t>; qualora questi manchino, siano ingombri, interrotti o insufficienti, devono circolare sul margine della carreggiata opposto al senso di marcia dei veicoli in modo da causare il minimo intralcio possibile alla circolazione. </a:t>
            </a:r>
            <a:r>
              <a:rPr lang="it-IT" sz="2000" dirty="0" smtClean="0">
                <a:solidFill>
                  <a:srgbClr val="FF0000"/>
                </a:solidFill>
                <a:latin typeface="Arial Black" pitchFamily="34" charset="0"/>
              </a:rPr>
              <a:t>Fuori dei centri abitati i pedoni hanno l’obbligo di circolare in senso opposto a quello di marcia dei veicoli sulle carreggiate a due sensi di marcia e sul margine destro rispetto alla direzione di marcia dei veicoli quando si tratti di carreggiata a senso unico di circolazione</a:t>
            </a:r>
            <a:r>
              <a:rPr lang="it-IT" sz="2000" dirty="0" smtClean="0">
                <a:latin typeface="Arial Black" pitchFamily="34" charset="0"/>
              </a:rPr>
              <a:t>. Nelle </a:t>
            </a:r>
            <a:r>
              <a:rPr lang="it-IT" sz="2000" u="sng" dirty="0" smtClean="0">
                <a:solidFill>
                  <a:srgbClr val="0000CC"/>
                </a:solidFill>
                <a:latin typeface="Arial Black" pitchFamily="34" charset="0"/>
              </a:rPr>
              <a:t>ore notturne</a:t>
            </a:r>
            <a:r>
              <a:rPr lang="it-IT" sz="2000" dirty="0" smtClean="0">
                <a:latin typeface="Arial Black" pitchFamily="34" charset="0"/>
              </a:rPr>
              <a:t>, ai pedoni che circolano sulla carreggiata di strade extraurbane, prive di illuminazione pubblica, è fatto obbligo di marciare su unica fila.</a:t>
            </a:r>
            <a:endParaRPr lang="it-IT" sz="2000" dirty="0">
              <a:latin typeface="Arial Black" pitchFamily="34" charset="0"/>
            </a:endParaRPr>
          </a:p>
        </p:txBody>
      </p:sp>
      <p:pic>
        <p:nvPicPr>
          <p:cNvPr id="33794" name="Picture 2" descr="http://www.ilmiotg.it/08/images/stories/2009_08/pedone.jpg"/>
          <p:cNvPicPr>
            <a:picLocks noChangeAspect="1" noChangeArrowheads="1"/>
          </p:cNvPicPr>
          <p:nvPr/>
        </p:nvPicPr>
        <p:blipFill>
          <a:blip r:embed="rId3"/>
          <a:srcRect/>
          <a:stretch>
            <a:fillRect/>
          </a:stretch>
        </p:blipFill>
        <p:spPr bwMode="auto">
          <a:xfrm>
            <a:off x="142844" y="3071810"/>
            <a:ext cx="1826297" cy="2071702"/>
          </a:xfrm>
          <a:prstGeom prst="rect">
            <a:avLst/>
          </a:prstGeom>
          <a:noFill/>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2643188" y="1214438"/>
            <a:ext cx="6500812" cy="2308225"/>
          </a:xfrm>
          <a:prstGeom prst="rect">
            <a:avLst/>
          </a:prstGeom>
          <a:noFill/>
          <a:ln w="9525">
            <a:noFill/>
            <a:miter lim="800000"/>
            <a:headEnd/>
            <a:tailEnd/>
          </a:ln>
        </p:spPr>
        <p:txBody>
          <a:bodyPr>
            <a:spAutoFit/>
          </a:bodyPr>
          <a:lstStyle/>
          <a:p>
            <a:pPr algn="ctr"/>
            <a:r>
              <a:rPr lang="it-IT" sz="2400" dirty="0">
                <a:latin typeface="Arial Black" pitchFamily="34" charset="0"/>
              </a:rPr>
              <a:t>In</a:t>
            </a:r>
            <a:r>
              <a:rPr lang="it-IT" sz="2400" b="1" dirty="0">
                <a:latin typeface="Arial Black" pitchFamily="34" charset="0"/>
              </a:rPr>
              <a:t> </a:t>
            </a:r>
            <a:r>
              <a:rPr lang="it-IT" sz="2400" dirty="0">
                <a:latin typeface="Arial Black" pitchFamily="34" charset="0"/>
              </a:rPr>
              <a:t>tutte le ipotesi in cui il Codice della Strada prevede che da una determinata violazione consegua una sanzione amministrativa pecuniaria, si applicano le disposizioni generali contenute nella </a:t>
            </a:r>
            <a:r>
              <a:rPr lang="it-IT" sz="2400" b="1" u="sng" dirty="0">
                <a:solidFill>
                  <a:srgbClr val="FF0000"/>
                </a:solidFill>
                <a:latin typeface="Arial Black" pitchFamily="34" charset="0"/>
              </a:rPr>
              <a:t>Legge n. 689/1981</a:t>
            </a:r>
            <a:r>
              <a:rPr lang="it-IT" sz="2400" dirty="0">
                <a:latin typeface="Arial Black" pitchFamily="34" charset="0"/>
              </a:rPr>
              <a:t>.</a:t>
            </a:r>
            <a:endParaRPr lang="it-IT" sz="2400" b="1" dirty="0">
              <a:solidFill>
                <a:srgbClr val="FF0000"/>
              </a:solidFill>
              <a:latin typeface="Arial Black" pitchFamily="34" charset="0"/>
            </a:endParaRPr>
          </a:p>
        </p:txBody>
      </p:sp>
      <p:sp>
        <p:nvSpPr>
          <p:cNvPr id="12293" name="CasellaDiTesto 7"/>
          <p:cNvSpPr txBox="1">
            <a:spLocks noChangeArrowheads="1"/>
          </p:cNvSpPr>
          <p:nvPr/>
        </p:nvSpPr>
        <p:spPr bwMode="auto">
          <a:xfrm>
            <a:off x="285750" y="500063"/>
            <a:ext cx="8643938" cy="646112"/>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Riferimenti normativi ed ambiti</a:t>
            </a:r>
          </a:p>
        </p:txBody>
      </p:sp>
      <p:sp>
        <p:nvSpPr>
          <p:cNvPr id="12295" name="Rectangle 7"/>
          <p:cNvSpPr>
            <a:spLocks noChangeArrowheads="1"/>
          </p:cNvSpPr>
          <p:nvPr/>
        </p:nvSpPr>
        <p:spPr bwMode="auto">
          <a:xfrm>
            <a:off x="142875" y="3571875"/>
            <a:ext cx="8786813" cy="1938338"/>
          </a:xfrm>
          <a:prstGeom prst="rect">
            <a:avLst/>
          </a:prstGeom>
          <a:noFill/>
          <a:ln w="9525">
            <a:noFill/>
            <a:miter lim="800000"/>
            <a:headEnd/>
            <a:tailEnd/>
          </a:ln>
        </p:spPr>
        <p:txBody>
          <a:bodyPr anchor="ctr">
            <a:spAutoFit/>
          </a:bodyPr>
          <a:lstStyle/>
          <a:p>
            <a:pPr algn="ctr" eaLnBrk="0" hangingPunct="0"/>
            <a:r>
              <a:rPr lang="it-IT" sz="2400">
                <a:latin typeface="Arial Black" pitchFamily="34" charset="0"/>
                <a:cs typeface="Times New Roman" pitchFamily="18" charset="0"/>
              </a:rPr>
              <a:t>In via generale, </a:t>
            </a:r>
            <a:r>
              <a:rPr lang="it-IT" sz="2400">
                <a:solidFill>
                  <a:srgbClr val="FF0000"/>
                </a:solidFill>
                <a:latin typeface="Arial Black" pitchFamily="34" charset="0"/>
                <a:cs typeface="Times New Roman" pitchFamily="18" charset="0"/>
              </a:rPr>
              <a:t>non può essere assoggettato a sanzione amministrativa chi</a:t>
            </a:r>
            <a:r>
              <a:rPr lang="it-IT" sz="2400">
                <a:latin typeface="Arial Black" pitchFamily="34" charset="0"/>
                <a:cs typeface="Times New Roman" pitchFamily="18" charset="0"/>
              </a:rPr>
              <a:t>, al momento in cui ha commesso il fatto, </a:t>
            </a:r>
            <a:r>
              <a:rPr lang="it-IT" sz="2400">
                <a:solidFill>
                  <a:srgbClr val="FF0000"/>
                </a:solidFill>
                <a:latin typeface="Arial Black" pitchFamily="34" charset="0"/>
                <a:cs typeface="Times New Roman" pitchFamily="18" charset="0"/>
              </a:rPr>
              <a:t>non ha compiuto i 18 anni o non ha</a:t>
            </a:r>
            <a:r>
              <a:rPr lang="it-IT" sz="2400">
                <a:latin typeface="Arial Black" pitchFamily="34" charset="0"/>
                <a:cs typeface="Times New Roman" pitchFamily="18" charset="0"/>
              </a:rPr>
              <a:t>, in base ai criteri indicati nel Codice Penale, la </a:t>
            </a:r>
            <a:r>
              <a:rPr lang="it-IT" sz="2400">
                <a:solidFill>
                  <a:srgbClr val="FF0000"/>
                </a:solidFill>
                <a:latin typeface="Arial Black" pitchFamily="34" charset="0"/>
                <a:cs typeface="Times New Roman" pitchFamily="18" charset="0"/>
              </a:rPr>
              <a:t>capacità di intendere e di volere</a:t>
            </a:r>
            <a:r>
              <a:rPr lang="it-IT" sz="2400">
                <a:latin typeface="Arial Black" pitchFamily="34" charset="0"/>
                <a:cs typeface="Times New Roman" pitchFamily="18" charset="0"/>
              </a:rPr>
              <a:t>.</a:t>
            </a:r>
            <a:endParaRPr lang="it-IT" sz="2400">
              <a:latin typeface="Arial Black" pitchFamily="34" charset="0"/>
            </a:endParaRPr>
          </a:p>
        </p:txBody>
      </p:sp>
      <p:pic>
        <p:nvPicPr>
          <p:cNvPr id="59394" name="Picture 2" descr="http://4.bp.blogspot.com/-b855S225-W8/TdGRNyOX1RI/AAAAAAAAABY/LtEUZjODiJ4/s1600/repubblica_italiana_emblema_logo.jpg"/>
          <p:cNvPicPr>
            <a:picLocks noChangeAspect="1" noChangeArrowheads="1"/>
          </p:cNvPicPr>
          <p:nvPr/>
        </p:nvPicPr>
        <p:blipFill>
          <a:blip r:embed="rId3"/>
          <a:srcRect/>
          <a:stretch>
            <a:fillRect/>
          </a:stretch>
        </p:blipFill>
        <p:spPr bwMode="auto">
          <a:xfrm>
            <a:off x="500034" y="1214422"/>
            <a:ext cx="2063511" cy="2314081"/>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CasellaDiTesto 7"/>
          <p:cNvSpPr txBox="1">
            <a:spLocks noChangeArrowheads="1"/>
          </p:cNvSpPr>
          <p:nvPr/>
        </p:nvSpPr>
        <p:spPr bwMode="auto">
          <a:xfrm>
            <a:off x="428596" y="500042"/>
            <a:ext cx="821537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 </a:t>
            </a:r>
            <a:r>
              <a:rPr lang="it-IT" sz="3600" dirty="0" smtClean="0">
                <a:solidFill>
                  <a:schemeClr val="tx1">
                    <a:lumMod val="50000"/>
                    <a:lumOff val="50000"/>
                  </a:schemeClr>
                </a:solidFill>
                <a:latin typeface="Arial Black" pitchFamily="34" charset="0"/>
              </a:rPr>
              <a:t>pedoni</a:t>
            </a:r>
            <a:endParaRPr lang="it-IT" sz="3200" dirty="0">
              <a:solidFill>
                <a:schemeClr val="tx1">
                  <a:lumMod val="50000"/>
                  <a:lumOff val="50000"/>
                </a:schemeClr>
              </a:solidFill>
              <a:latin typeface="Arial Black" pitchFamily="34" charset="0"/>
            </a:endParaRPr>
          </a:p>
        </p:txBody>
      </p:sp>
      <p:sp>
        <p:nvSpPr>
          <p:cNvPr id="81921" name="Rectangle 1"/>
          <p:cNvSpPr>
            <a:spLocks noChangeArrowheads="1"/>
          </p:cNvSpPr>
          <p:nvPr/>
        </p:nvSpPr>
        <p:spPr bwMode="auto">
          <a:xfrm>
            <a:off x="142844" y="1142984"/>
            <a:ext cx="542928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 pedoni, inoltre, per attraversare la carreggiata, devono servirsi degli attraversamenti pedonali, dei sottopassaggi e dei sovrapassaggi. </a:t>
            </a:r>
            <a:r>
              <a:rPr lang="it-IT" sz="2400" u="sng" dirty="0" smtClean="0">
                <a:solidFill>
                  <a:srgbClr val="FF0000"/>
                </a:solidFill>
                <a:latin typeface="Arial Black" pitchFamily="34" charset="0"/>
                <a:ea typeface="Times New Roman" pitchFamily="18" charset="0"/>
                <a:cs typeface="Arial" pitchFamily="34" charset="0"/>
              </a:rPr>
              <a:t>I pedoni che si accingono ad attraversare la carreggiata in zona di precedenza sprovvista di attraversamenti pedonali devono dare la precedenza ai conducenti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1923" name="Picture 3" descr="http://www.allaguida.it/img/_Pedoni.jpg"/>
          <p:cNvPicPr>
            <a:picLocks noChangeAspect="1" noChangeArrowheads="1"/>
          </p:cNvPicPr>
          <p:nvPr/>
        </p:nvPicPr>
        <p:blipFill>
          <a:blip r:embed="rId2"/>
          <a:srcRect/>
          <a:stretch>
            <a:fillRect/>
          </a:stretch>
        </p:blipFill>
        <p:spPr bwMode="auto">
          <a:xfrm>
            <a:off x="5610321" y="1428736"/>
            <a:ext cx="3366997" cy="4143404"/>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sp>
        <p:nvSpPr>
          <p:cNvPr id="76802" name="AutoShape 2" descr="data:image/jpg;base64,/9j/4AAQSkZJRgABAQAAAQABAAD/2wBDAAkGBwgHBgkIBwgKCgkLDRYPDQwMDRsUFRAWIB0iIiAdHx8kKDQsJCYxJx8fLT0tMTU3Ojo6Iys/RD84QzQ5Ojf/2wBDAQoKCg0MDRoPDxo3JR8lNzc3Nzc3Nzc3Nzc3Nzc3Nzc3Nzc3Nzc3Nzc3Nzc3Nzc3Nzc3Nzc3Nzc3Nzc3Nzc3Nzf/wAARCABOAGYDASIAAhEBAxEB/8QAGwAAAgMBAQEAAAAAAAAAAAAAAAQDBQYCAQf/xAA4EAACAQMDAgMFBwMDBQAAAAABAgMABBEFEiExQRNRYRQicYGRBiMyQqGxwVLR8JLh8RUkYnKy/8QAGQEAAgMBAAAAAAAAAAAAAAAAAAMBAgQF/8QAIREAAgICAgMBAQEAAAAAAAAAAAECEQMhBBITMVEicZH/2gAMAwEAAhEDEQA/APtPtS4yEcjseOf1oN2oAJRwCcDOOT9ay8+u2lvfSQxJdXUqqqyrDFlYiCTySQMnyGe1dXF5a6jAjxTmJkJ9yQbTkDkY8x5VNfRywv2y4NyZLvARsNu97cRt24HbzOalluzbQtLJL7ijJ3rn9RisNPfSJqU0Pt125UgRex3CsEwACGjz13bjkg5z2q5m1OOXRoE1EMZXA3+GQDkHjjpnp6ZrmYuU8ickEoJF1daixt1eOMsCFb7sk7s9BntTEN0ynawLehPP17/51r5yupma+kaPUrlYCoKm0mJWI853IOoI28kEcVe6VrD6lZ3Nssim9j4BUYMo/qA6g47edNx8nuzP2Vm1jlSQZVviO4+Neq6MSFYEjqAelYey1UaW5j1S58HcwBkY/hOOn+dPlWispzJGsqPEyNzE0R3Db8e4pseTCTpDOkqtouKKjhlEg8mHUeVSVoKhRRRQAUUUUAfItTaNvtBdq00Fo4c/eSSyIZuT02sAQOnc07azrEEuPCKwwF5GCAkEKO2euTjr51BrMdza6tObiOV7KebxG8EuzKoyMYUcAkg8HJweKuPsl4E/tE6wTKTJ4O+4UgupO7vz+EKOe9V5N+GS+qjqTlWNNFUkEqx+w3SwQIjKF8aPc8YY8Mrrw2DnnAPHPq9qdmZkJ06ISKHCKskh2sCcOc9QAD+9arU7O1naGaWJXmjJERYcAkc5Hcd+fKq+1iVYyqJtQqBHj8qDOPmeT8xXOwYF1cWc/JK9GMuZ5rS1WG5jUTW2PDd+JFHlke6wI4zkcdRUekaZcyEXmHCsc+KrYLHuv+/ari7+z73mrePdSk2qHaFDe/IQOmeAD5nt+197OVtgq4QLwqR/hC9gBWbLFxThF0/oYMVvtJaMY188Hs07JILuOVsxsmEjGMNGT1Jxg59c9OKvfsvqDwzz206C29pO+BApVAx6gZPfj0z8aV1G3k1DWdjxN4MSKF9305byHPHyrufTrqGFYkiiuI1BfErYRcflHGST68UzicKWuuvprzZ41TNXYSymR/A97ZwWJ4B8vX4ftTVleSyZlmSSNd5XD45X+oen8V8+s9Qa18XUIJJUu4nExjZztlt2wQpXp0OBjoRW5e8ijt1uHBIZgu0c4Pl8K7MON4Y9U7MDyd3Ze0Upp1yk8I2NuAHunzH9x0/5poEMMggj0qAPaKKKAMnGy+3zI4OCcg46cVJZNbeN4AeISHMpj3AMc4wcdfwgfWlDdINZl04K/tEqhlfA2j3cj171LZaSV1y61LxC8bLsRdhBRSABz5bRjOO9WyKLVSGSnfo51TWANUtrKOFp5J8BlRtpRSePrgk5/LimdXvbfTbd5LnIOSqqp5kPkv8AJ7fGnraxMkhu5kjNwARHIMEgHrhuwPT0ru50621KLw7mJJEQ5VHGNjD5/XzFKXT8/n+i9vYnZ+zXdhFeKsgWZcRoy4Kj+kAdenUdetRyyM6YtgpTJXERBwR1BYZC/qal1Gxm1C0ltYZGhLoAJASNpH5TjqOMEDj0pLTLGHR7NraOWR2kxI3GcnoMDgDy7+tVXHwp9n/hfyTekd2ltvbDAYVshQMLnz9fiaW17xEspYo8+LKCqrHyeh7DmuND1X/rF08MVrJGhiJWaRiwB44O3A8/pVqLF1kAEr+H+bbhB8OOT8zTcsnCVURCKltszNlo97Ki+PbAtGBsacKoXHQKOSKRTULmFLqGa5EzxbS8aJyGJwuGPfnHpmtpNJHYWyssSjk9/wB6y18r39w8kUSorKVYqAO4P1yM1nz8vIlUdGvj4Md3JWXejSvdWRg2C3vLd9sof7xSDyCOgwQPLqK0liwyygYBAIH6fwPrWX+z/iR3V210G8doVIHXcFJ+vWr3TbkyyBioGG2kg5HI/uB9ajFkcnbfsXngk3Xot6KKK0mYzaafbPrCXPhYn2AeKCePdx0zjp/nerWGNrfd4aIQxyQpK/Qc0z7NH5MPQOR/NHs0f/n/AK2/vQ129k2hSaWKENK7Nb92Zl90/HHH6ivfGBYNkK+OGByj+me3z5+PNNezRjpv/wBbf3rz2ODn7sZPUnOT8+tV6hZAHXxCy9GO117q3r8Rj9POuUhjZ23orNG5Kkjpnn+T9K7ksVUEwHaCMMp6EfHqPQ84qKGVvHVXVgxQq5IwMqePqCT5cGhrVAvZHNMYYpHywWNZGCqVA93PGMelUmh6+NYunt0gnjIjMmfGU5wQMfhHnWjh/C3/ALt/9Gu8Dyqy61tbDdmZ1BnlLW8vi7QxwNyZ+uKhTTokbDvINi+77wYH06VZzZEs5DKMsQQep5pG4cRxMefTC5/Sl9It20W8kkqTELu8bSohcLPukUFliBXdzwR04qw0jVLieZba7gmikLDayyIw8+QF4xgVT+AXYw+CWWQnxS2WZh3JIB8ug8qstBtzFqMjx747TJIV8/iyckA84xj6VWMUnoHJv2aJLqcKWZmznGGA6efAoqASI67VzkY4P70U4oXlFFFABRRRQAUnf24kUSAsCp529SOQeexwTz605RQBSaP/ANpZQ2s8/iSqXAYksWUOQCT8MZz3qw3L/UPrSF9Crz4cgbS2SF94g54znpzyMUsbGzJyYznGMk/D19Krslu3ZxcECebKhslgM9uetKXkZWKQBgdq5JB6UzJbTPIzeIDuJPP/ABS9xps06bDKAp6gHr+lSQJ2csFteNNJKqja4HOT0IxXtjq8YvYYlUSB3YMqjJ5PXP8AtXEn2ckkJzImT1yxP8UxpugLaXEU8k5LxtkIq8H50tJ2SXSqiplBgnuaKkgieUMm/JBzk+XlRTSD/9k=">
            <a:hlinkClick r:id="rId2"/>
          </p:cNvPr>
          <p:cNvSpPr>
            <a:spLocks noChangeAspect="1" noChangeArrowheads="1"/>
          </p:cNvSpPr>
          <p:nvPr/>
        </p:nvSpPr>
        <p:spPr bwMode="auto">
          <a:xfrm>
            <a:off x="77788" y="-385763"/>
            <a:ext cx="9715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 name="Rettangolo 9"/>
          <p:cNvSpPr/>
          <p:nvPr/>
        </p:nvSpPr>
        <p:spPr>
          <a:xfrm>
            <a:off x="3000364" y="1285860"/>
            <a:ext cx="6000792" cy="2677656"/>
          </a:xfrm>
          <a:prstGeom prst="rect">
            <a:avLst/>
          </a:prstGeom>
        </p:spPr>
        <p:txBody>
          <a:bodyPr wrap="square">
            <a:spAutoFit/>
          </a:bodyPr>
          <a:lstStyle/>
          <a:p>
            <a:pPr algn="ctr"/>
            <a:r>
              <a:rPr lang="it-IT" sz="2400" dirty="0" smtClean="0">
                <a:latin typeface="Arial Black" pitchFamily="34" charset="0"/>
              </a:rPr>
              <a:t>Il Codice della Strada, all’</a:t>
            </a:r>
            <a:r>
              <a:rPr lang="it-IT" sz="2400" dirty="0" smtClean="0">
                <a:solidFill>
                  <a:srgbClr val="FF0000"/>
                </a:solidFill>
                <a:latin typeface="Arial Black" pitchFamily="34" charset="0"/>
              </a:rPr>
              <a:t>art. 191</a:t>
            </a:r>
            <a:r>
              <a:rPr lang="it-IT" sz="2400" dirty="0" smtClean="0">
                <a:latin typeface="Arial Black" pitchFamily="34" charset="0"/>
              </a:rPr>
              <a:t>, dopo aver individuato le norme di comportamento dei pedoni, stabilisce quale debba essere la condotta dei conducenti dei veicoli nei confronti di questi e le sanzioni in caso di infrazioni:</a:t>
            </a:r>
            <a:endParaRPr lang="it-IT" sz="2400" dirty="0">
              <a:latin typeface="Arial Black" pitchFamily="34" charset="0"/>
            </a:endParaRPr>
          </a:p>
        </p:txBody>
      </p:sp>
      <p:pic>
        <p:nvPicPr>
          <p:cNvPr id="82948" name="Picture 4" descr="File:Euro symbol.svg">
            <a:hlinkClick r:id="rId3"/>
          </p:cNvPr>
          <p:cNvPicPr>
            <a:picLocks noChangeAspect="1" noChangeArrowheads="1"/>
          </p:cNvPicPr>
          <p:nvPr/>
        </p:nvPicPr>
        <p:blipFill>
          <a:blip r:embed="rId4"/>
          <a:srcRect/>
          <a:stretch>
            <a:fillRect/>
          </a:stretch>
        </p:blipFill>
        <p:spPr bwMode="auto">
          <a:xfrm>
            <a:off x="500034" y="1428736"/>
            <a:ext cx="2357454" cy="2357454"/>
          </a:xfrm>
          <a:prstGeom prst="rect">
            <a:avLst/>
          </a:prstGeom>
          <a:noFill/>
        </p:spPr>
      </p:pic>
      <p:sp>
        <p:nvSpPr>
          <p:cNvPr id="13" name="Rettangolo 12"/>
          <p:cNvSpPr/>
          <p:nvPr/>
        </p:nvSpPr>
        <p:spPr>
          <a:xfrm>
            <a:off x="0" y="4071942"/>
            <a:ext cx="9144000" cy="1200329"/>
          </a:xfrm>
          <a:prstGeom prst="rect">
            <a:avLst/>
          </a:prstGeom>
        </p:spPr>
        <p:txBody>
          <a:bodyPr wrap="square">
            <a:spAutoFit/>
          </a:bodyPr>
          <a:lstStyle/>
          <a:p>
            <a:pPr algn="ctr"/>
            <a:r>
              <a:rPr lang="it-IT" sz="2400" i="1" dirty="0" smtClean="0">
                <a:solidFill>
                  <a:srgbClr val="0000CC"/>
                </a:solidFill>
                <a:latin typeface="Arial Black" pitchFamily="34" charset="0"/>
              </a:rPr>
              <a:t>“chiunque viola le disposizioni del presente articolo è soggetto alla sanzione amministrativa del pagamento di una somma </a:t>
            </a:r>
            <a:r>
              <a:rPr lang="it-IT" sz="2400" i="1" u="sng" dirty="0" smtClean="0">
                <a:solidFill>
                  <a:srgbClr val="FF0000"/>
                </a:solidFill>
                <a:latin typeface="Arial Black" pitchFamily="34" charset="0"/>
              </a:rPr>
              <a:t>da </a:t>
            </a:r>
            <a:r>
              <a:rPr lang="it-IT" sz="2400" u="sng" dirty="0" smtClean="0">
                <a:solidFill>
                  <a:srgbClr val="FF0000"/>
                </a:solidFill>
                <a:latin typeface="Arial Black" pitchFamily="34" charset="0"/>
              </a:rPr>
              <a:t>€</a:t>
            </a:r>
            <a:r>
              <a:rPr lang="it-IT" sz="2400" i="1" u="sng" dirty="0" smtClean="0">
                <a:solidFill>
                  <a:srgbClr val="FF0000"/>
                </a:solidFill>
                <a:latin typeface="Arial Black" pitchFamily="34" charset="0"/>
              </a:rPr>
              <a:t> 154,00 a </a:t>
            </a:r>
            <a:r>
              <a:rPr lang="it-IT" sz="2400" u="sng" dirty="0" smtClean="0">
                <a:solidFill>
                  <a:srgbClr val="FF0000"/>
                </a:solidFill>
                <a:latin typeface="Arial Black" pitchFamily="34" charset="0"/>
              </a:rPr>
              <a:t>€</a:t>
            </a:r>
            <a:r>
              <a:rPr lang="it-IT" sz="2400" i="1" u="sng" dirty="0" smtClean="0">
                <a:solidFill>
                  <a:srgbClr val="FF0000"/>
                </a:solidFill>
                <a:latin typeface="Arial Black" pitchFamily="34" charset="0"/>
              </a:rPr>
              <a:t> 613,00</a:t>
            </a:r>
            <a:r>
              <a:rPr lang="it-IT" sz="2400" i="1" dirty="0" smtClean="0">
                <a:solidFill>
                  <a:srgbClr val="0000CC"/>
                </a:solidFill>
                <a:latin typeface="Arial Black" pitchFamily="34" charset="0"/>
              </a:rPr>
              <a:t>”</a:t>
            </a:r>
            <a:r>
              <a:rPr lang="it-IT" sz="2400" dirty="0" smtClean="0">
                <a:latin typeface="Arial Black" pitchFamily="34" charset="0"/>
              </a:rPr>
              <a:t>.</a:t>
            </a:r>
            <a:endParaRPr lang="it-IT" sz="2400" dirty="0">
              <a:latin typeface="Arial Black" pitchFamily="34" charset="0"/>
            </a:endParaRPr>
          </a:p>
        </p:txBody>
      </p:sp>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CasellaDiTesto 7"/>
          <p:cNvSpPr txBox="1">
            <a:spLocks noChangeArrowheads="1"/>
          </p:cNvSpPr>
          <p:nvPr/>
        </p:nvSpPr>
        <p:spPr bwMode="auto">
          <a:xfrm>
            <a:off x="0" y="500042"/>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Le sanzioni amministrative accessorie</a:t>
            </a:r>
            <a:endParaRPr lang="it-IT" sz="3200" dirty="0">
              <a:solidFill>
                <a:schemeClr val="tx1">
                  <a:lumMod val="50000"/>
                  <a:lumOff val="50000"/>
                </a:schemeClr>
              </a:solidFill>
              <a:latin typeface="Arial Black" pitchFamily="34" charset="0"/>
            </a:endParaRPr>
          </a:p>
        </p:txBody>
      </p:sp>
      <p:sp>
        <p:nvSpPr>
          <p:cNvPr id="32769" name="Rectangle 1"/>
          <p:cNvSpPr>
            <a:spLocks noChangeArrowheads="1"/>
          </p:cNvSpPr>
          <p:nvPr/>
        </p:nvSpPr>
        <p:spPr bwMode="auto">
          <a:xfrm>
            <a:off x="0" y="1142984"/>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Quando le norme del </a:t>
            </a:r>
            <a:r>
              <a:rPr kumimoji="0" lang="it-IT" sz="22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Codice della Strada</a:t>
            </a: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dispongono che ad una sanzione amministrativa pecuniaria consegua una </a:t>
            </a:r>
            <a:r>
              <a:rPr kumimoji="0" lang="it-IT" sz="2200" b="0" u="sng"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sanzione accessoria non pecuniaria</a:t>
            </a: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quest’ultima si applica di diritto.</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Le sanzioni amministrative accessorie non pecuniarie previste</a:t>
            </a:r>
            <a:r>
              <a:rPr kumimoji="0" lang="it-IT" sz="2200" b="0" u="none" strike="noStrike" cap="none" normalizeH="0" dirty="0" smtClean="0">
                <a:ln>
                  <a:noFill/>
                </a:ln>
                <a:solidFill>
                  <a:schemeClr val="tx1"/>
                </a:solidFill>
                <a:effectLst/>
                <a:latin typeface="Arial Black" pitchFamily="34" charset="0"/>
                <a:ea typeface="Times New Roman" pitchFamily="18" charset="0"/>
                <a:cs typeface="Arial" pitchFamily="34" charset="0"/>
              </a:rPr>
              <a:t> </a:t>
            </a: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dal </a:t>
            </a:r>
            <a:r>
              <a:rPr kumimoji="0" lang="it-IT" sz="22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Codice della Strada</a:t>
            </a: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si distinguono in: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457200" marR="0" lvl="0" indent="-457200" algn="ctr" defTabSz="914400" rtl="0" eaLnBrk="0" fontAlgn="base" latinLnBrk="0" hangingPunct="0">
              <a:lnSpc>
                <a:spcPct val="100000"/>
              </a:lnSpc>
              <a:spcBef>
                <a:spcPct val="0"/>
              </a:spcBef>
              <a:spcAft>
                <a:spcPct val="0"/>
              </a:spcAft>
              <a:buClrTx/>
              <a:buSzTx/>
              <a:buFontTx/>
              <a:buAutoNum type="alphaLcParenR"/>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sanzioni relative ad obblighi di compiere una determinata attività o di sospendere o cessare una determinata attività;</a:t>
            </a:r>
          </a:p>
          <a:p>
            <a:pPr marL="457200" marR="0" lvl="0" indent="-457200" algn="ctr" defTabSz="914400" rtl="0" eaLnBrk="0" fontAlgn="base" latinLnBrk="0" hangingPunct="0">
              <a:lnSpc>
                <a:spcPct val="100000"/>
              </a:lnSpc>
              <a:spcBef>
                <a:spcPct val="0"/>
              </a:spcBef>
              <a:spcAft>
                <a:spcPct val="0"/>
              </a:spcAft>
              <a:buClrTx/>
              <a:buSzTx/>
              <a:buFontTx/>
              <a:buAutoNum type="alphaLcParenR"/>
              <a:tabLst/>
            </a:pPr>
            <a:endPar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457200" marR="0" lvl="0" indent="-457200" algn="ctr" defTabSz="914400" rtl="0" eaLnBrk="0" fontAlgn="base" latinLnBrk="0" hangingPunct="0">
              <a:lnSpc>
                <a:spcPct val="100000"/>
              </a:lnSpc>
              <a:spcBef>
                <a:spcPct val="0"/>
              </a:spcBef>
              <a:spcAft>
                <a:spcPct val="0"/>
              </a:spcAft>
              <a:buClrTx/>
              <a:buSzTx/>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b) sanzioni concernenti il veicolo; </a:t>
            </a:r>
          </a:p>
          <a:p>
            <a:pPr marL="457200" marR="0" lvl="0" indent="-457200" algn="ctr" defTabSz="914400" rtl="0" eaLnBrk="0" fontAlgn="base" latinLnBrk="0" hangingPunct="0">
              <a:lnSpc>
                <a:spcPct val="100000"/>
              </a:lnSpc>
              <a:spcBef>
                <a:spcPct val="0"/>
              </a:spcBef>
              <a:spcAft>
                <a:spcPct val="0"/>
              </a:spcAft>
              <a:buClrTx/>
              <a:buSzTx/>
              <a:tabLst/>
            </a:pPr>
            <a:endPar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457200" marR="0" lvl="0" indent="-457200" algn="ctr" defTabSz="914400" rtl="0" eaLnBrk="0" fontAlgn="base" latinLnBrk="0" hangingPunct="0">
              <a:lnSpc>
                <a:spcPct val="100000"/>
              </a:lnSpc>
              <a:spcBef>
                <a:spcPct val="0"/>
              </a:spcBef>
              <a:spcAft>
                <a:spcPct val="0"/>
              </a:spcAft>
              <a:buClrTx/>
              <a:buSzTx/>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 sanzioni concernenti i documenti di circolazione e la patente di guida.</a:t>
            </a:r>
            <a:r>
              <a:rPr kumimoji="0" lang="it-IT" sz="22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CasellaDiTesto 7"/>
          <p:cNvSpPr txBox="1">
            <a:spLocks noChangeArrowheads="1"/>
          </p:cNvSpPr>
          <p:nvPr/>
        </p:nvSpPr>
        <p:spPr bwMode="auto">
          <a:xfrm>
            <a:off x="0" y="500042"/>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Le sanzioni amministrative accessorie</a:t>
            </a:r>
            <a:endParaRPr lang="it-IT" sz="3200" dirty="0">
              <a:solidFill>
                <a:schemeClr val="tx1">
                  <a:lumMod val="50000"/>
                  <a:lumOff val="50000"/>
                </a:schemeClr>
              </a:solidFill>
              <a:latin typeface="Arial Black" pitchFamily="34" charset="0"/>
            </a:endParaRPr>
          </a:p>
        </p:txBody>
      </p:sp>
      <p:sp>
        <p:nvSpPr>
          <p:cNvPr id="7" name="Rettangolo 6"/>
          <p:cNvSpPr/>
          <p:nvPr/>
        </p:nvSpPr>
        <p:spPr>
          <a:xfrm>
            <a:off x="357158" y="1285860"/>
            <a:ext cx="4143404" cy="4524315"/>
          </a:xfrm>
          <a:prstGeom prst="rect">
            <a:avLst/>
          </a:prstGeom>
        </p:spPr>
        <p:txBody>
          <a:bodyPr wrap="square">
            <a:spAutoFit/>
          </a:bodyPr>
          <a:lstStyle/>
          <a:p>
            <a:pPr algn="ctr"/>
            <a:r>
              <a:rPr lang="it-IT" sz="2400" dirty="0" smtClean="0">
                <a:latin typeface="Arial Black" pitchFamily="34" charset="0"/>
              </a:rPr>
              <a:t>Nei casi in cui è prevista l’applicazione della sanzione accessoria della confisca del veicolo, </a:t>
            </a:r>
            <a:r>
              <a:rPr lang="it-IT" sz="2400" u="sng" dirty="0" smtClean="0">
                <a:solidFill>
                  <a:srgbClr val="FF0000"/>
                </a:solidFill>
                <a:latin typeface="Arial Black" pitchFamily="34" charset="0"/>
              </a:rPr>
              <a:t>non è ammesso il pagamento in misura ridotta della sanzione amministrativa pecuniaria</a:t>
            </a:r>
            <a:r>
              <a:rPr lang="it-IT" sz="2400" dirty="0" smtClean="0">
                <a:solidFill>
                  <a:srgbClr val="FF0000"/>
                </a:solidFill>
                <a:latin typeface="Arial Black" pitchFamily="34" charset="0"/>
              </a:rPr>
              <a:t> </a:t>
            </a:r>
            <a:r>
              <a:rPr lang="it-IT" sz="2400" dirty="0" smtClean="0">
                <a:solidFill>
                  <a:srgbClr val="000000"/>
                </a:solidFill>
                <a:latin typeface="Arial Black" pitchFamily="34" charset="0"/>
              </a:rPr>
              <a:t>eventualmente correlata</a:t>
            </a:r>
            <a:r>
              <a:rPr lang="it-IT" sz="2400" dirty="0" smtClean="0">
                <a:latin typeface="Arial Black" pitchFamily="34" charset="0"/>
              </a:rPr>
              <a:t>.</a:t>
            </a:r>
            <a:endParaRPr lang="it-IT" sz="2400" dirty="0">
              <a:latin typeface="Arial Black" pitchFamily="34" charset="0"/>
            </a:endParaRPr>
          </a:p>
        </p:txBody>
      </p:sp>
      <p:pic>
        <p:nvPicPr>
          <p:cNvPr id="83970" name="Picture 2" descr="http://www.autoscuolafutura.com/119.gif"/>
          <p:cNvPicPr>
            <a:picLocks noChangeAspect="1" noChangeArrowheads="1"/>
          </p:cNvPicPr>
          <p:nvPr/>
        </p:nvPicPr>
        <p:blipFill>
          <a:blip r:embed="rId2"/>
          <a:srcRect/>
          <a:stretch>
            <a:fillRect/>
          </a:stretch>
        </p:blipFill>
        <p:spPr bwMode="auto">
          <a:xfrm>
            <a:off x="4786314" y="1500174"/>
            <a:ext cx="3867556" cy="392485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539750" y="1196975"/>
            <a:ext cx="8135938"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31749" name="CasellaDiTesto 7"/>
          <p:cNvSpPr txBox="1">
            <a:spLocks noChangeArrowheads="1"/>
          </p:cNvSpPr>
          <p:nvPr/>
        </p:nvSpPr>
        <p:spPr bwMode="auto">
          <a:xfrm>
            <a:off x="500034" y="476250"/>
            <a:ext cx="814393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sequestro</a:t>
            </a:r>
          </a:p>
        </p:txBody>
      </p:sp>
      <p:sp>
        <p:nvSpPr>
          <p:cNvPr id="7" name="Rettangolo 6"/>
          <p:cNvSpPr/>
          <p:nvPr/>
        </p:nvSpPr>
        <p:spPr>
          <a:xfrm>
            <a:off x="214282" y="1214422"/>
            <a:ext cx="5286412" cy="4524315"/>
          </a:xfrm>
          <a:prstGeom prst="rect">
            <a:avLst/>
          </a:prstGeom>
        </p:spPr>
        <p:txBody>
          <a:bodyPr wrap="square">
            <a:spAutoFit/>
          </a:bodyPr>
          <a:lstStyle/>
          <a:p>
            <a:pPr algn="ctr"/>
            <a:r>
              <a:rPr lang="it-IT" sz="2400" dirty="0" smtClean="0">
                <a:latin typeface="Arial Black" pitchFamily="34" charset="0"/>
              </a:rPr>
              <a:t>Nell’ipotesi in cui il Codice della Strada prevede la sanzione accessoria della </a:t>
            </a:r>
            <a:r>
              <a:rPr lang="it-IT" sz="2400" u="sng" dirty="0" smtClean="0">
                <a:solidFill>
                  <a:srgbClr val="FF0000"/>
                </a:solidFill>
                <a:latin typeface="Arial Black" pitchFamily="34" charset="0"/>
              </a:rPr>
              <a:t>confisca amministrativa</a:t>
            </a:r>
            <a:r>
              <a:rPr lang="it-IT" sz="2400" dirty="0" smtClean="0">
                <a:latin typeface="Arial Black" pitchFamily="34" charset="0"/>
              </a:rPr>
              <a:t>, l’organo di polizia che accerta la violazione provvede al sequestro del veicolo e/o delle altre cose oggetto della violazione facendone menzione nel </a:t>
            </a:r>
            <a:r>
              <a:rPr lang="it-IT" sz="2400" u="sng" dirty="0" smtClean="0">
                <a:solidFill>
                  <a:srgbClr val="0000CC"/>
                </a:solidFill>
                <a:latin typeface="Arial Black" pitchFamily="34" charset="0"/>
              </a:rPr>
              <a:t>processo verbale</a:t>
            </a:r>
            <a:r>
              <a:rPr lang="it-IT" sz="2400" dirty="0" smtClean="0">
                <a:latin typeface="Arial Black" pitchFamily="34" charset="0"/>
              </a:rPr>
              <a:t> di contestazione della violazione.</a:t>
            </a:r>
            <a:endParaRPr lang="it-IT" sz="2400" dirty="0">
              <a:latin typeface="Arial Black" pitchFamily="34" charset="0"/>
            </a:endParaRPr>
          </a:p>
        </p:txBody>
      </p:sp>
      <p:pic>
        <p:nvPicPr>
          <p:cNvPr id="51202" name="Picture 2" descr="http://www.fermoamministrativo.it/images/icon-home1.jpg">
            <a:hlinkClick r:id="rId2"/>
          </p:cNvPr>
          <p:cNvPicPr>
            <a:picLocks noChangeAspect="1" noChangeArrowheads="1"/>
          </p:cNvPicPr>
          <p:nvPr/>
        </p:nvPicPr>
        <p:blipFill>
          <a:blip r:embed="rId3"/>
          <a:srcRect/>
          <a:stretch>
            <a:fillRect/>
          </a:stretch>
        </p:blipFill>
        <p:spPr bwMode="auto">
          <a:xfrm>
            <a:off x="5500694" y="1357298"/>
            <a:ext cx="3429024" cy="4214842"/>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539750" y="1196975"/>
            <a:ext cx="8135938"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31749" name="CasellaDiTesto 7"/>
          <p:cNvSpPr txBox="1">
            <a:spLocks noChangeArrowheads="1"/>
          </p:cNvSpPr>
          <p:nvPr/>
        </p:nvSpPr>
        <p:spPr bwMode="auto">
          <a:xfrm>
            <a:off x="500034" y="476250"/>
            <a:ext cx="8143932"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Custodia del veicolo</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214282" y="1214422"/>
            <a:ext cx="4000528" cy="4154984"/>
          </a:xfrm>
          <a:prstGeom prst="rect">
            <a:avLst/>
          </a:prstGeom>
        </p:spPr>
        <p:txBody>
          <a:bodyPr wrap="square">
            <a:spAutoFit/>
          </a:bodyPr>
          <a:lstStyle/>
          <a:p>
            <a:pPr algn="ctr"/>
            <a:r>
              <a:rPr lang="it-IT" sz="2400" dirty="0" smtClean="0">
                <a:latin typeface="Arial Black" pitchFamily="34" charset="0"/>
              </a:rPr>
              <a:t>Il proprietario ovvero, in caso di sua assenza, il conducente del veicolo è nominato </a:t>
            </a:r>
            <a:r>
              <a:rPr lang="it-IT" sz="2400" dirty="0" smtClean="0">
                <a:solidFill>
                  <a:srgbClr val="FF0000"/>
                </a:solidFill>
                <a:latin typeface="Arial Black" pitchFamily="34" charset="0"/>
              </a:rPr>
              <a:t>custode</a:t>
            </a:r>
            <a:r>
              <a:rPr lang="it-IT" sz="2400" dirty="0" smtClean="0">
                <a:latin typeface="Arial Black" pitchFamily="34" charset="0"/>
              </a:rPr>
              <a:t> </a:t>
            </a:r>
            <a:r>
              <a:rPr lang="it-IT" sz="2400" u="sng" dirty="0" smtClean="0">
                <a:solidFill>
                  <a:srgbClr val="FF0000"/>
                </a:solidFill>
                <a:latin typeface="Arial Black" pitchFamily="34" charset="0"/>
              </a:rPr>
              <a:t>con l’obbligo di depositare il veicolo in un luogo di cui abbia la disponibilità e di custodirlo a proprie spese</a:t>
            </a:r>
            <a:r>
              <a:rPr lang="it-IT" sz="2400" dirty="0" smtClean="0">
                <a:latin typeface="Arial Black" pitchFamily="34" charset="0"/>
              </a:rPr>
              <a:t>. </a:t>
            </a:r>
            <a:endParaRPr lang="it-IT" sz="2400" dirty="0">
              <a:latin typeface="Arial Black" pitchFamily="34" charset="0"/>
            </a:endParaRPr>
          </a:p>
        </p:txBody>
      </p:sp>
      <p:pic>
        <p:nvPicPr>
          <p:cNvPr id="50178" name="Picture 2" descr="http://www.autosalonecatalano.it/images/categories/carro-nuovo.jpg"/>
          <p:cNvPicPr>
            <a:picLocks noChangeAspect="1" noChangeArrowheads="1"/>
          </p:cNvPicPr>
          <p:nvPr/>
        </p:nvPicPr>
        <p:blipFill>
          <a:blip r:embed="rId2"/>
          <a:srcRect/>
          <a:stretch>
            <a:fillRect/>
          </a:stretch>
        </p:blipFill>
        <p:spPr bwMode="auto">
          <a:xfrm>
            <a:off x="4429124" y="1428736"/>
            <a:ext cx="4529166" cy="3857652"/>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539750" y="1196975"/>
            <a:ext cx="8135938"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31749" name="CasellaDiTesto 7"/>
          <p:cNvSpPr txBox="1">
            <a:spLocks noChangeArrowheads="1"/>
          </p:cNvSpPr>
          <p:nvPr/>
        </p:nvSpPr>
        <p:spPr bwMode="auto">
          <a:xfrm>
            <a:off x="500034" y="476250"/>
            <a:ext cx="8143932"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Documento di circolazione</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214282" y="1214422"/>
            <a:ext cx="5072098" cy="4524315"/>
          </a:xfrm>
          <a:prstGeom prst="rect">
            <a:avLst/>
          </a:prstGeom>
        </p:spPr>
        <p:txBody>
          <a:bodyPr wrap="square">
            <a:spAutoFit/>
          </a:bodyPr>
          <a:lstStyle/>
          <a:p>
            <a:pPr algn="ctr"/>
            <a:r>
              <a:rPr lang="it-IT" sz="2400" dirty="0" smtClean="0">
                <a:latin typeface="Arial Black" pitchFamily="34" charset="0"/>
              </a:rPr>
              <a:t>Il documento di circolazione è trattenuto presso l’ufficio di appartenenza dell’organo di Polizia che ha accertato la violazione. Il veicolo deve recare </a:t>
            </a:r>
            <a:r>
              <a:rPr lang="it-IT" sz="2400" u="sng" dirty="0" smtClean="0">
                <a:solidFill>
                  <a:srgbClr val="FF0000"/>
                </a:solidFill>
                <a:latin typeface="Arial Black" pitchFamily="34" charset="0"/>
              </a:rPr>
              <a:t>segnalazione visibile</a:t>
            </a:r>
            <a:r>
              <a:rPr lang="it-IT" sz="2400" dirty="0" smtClean="0">
                <a:latin typeface="Arial Black" pitchFamily="34" charset="0"/>
              </a:rPr>
              <a:t> </a:t>
            </a:r>
            <a:r>
              <a:rPr lang="it-IT" sz="2400" u="sng" dirty="0" smtClean="0">
                <a:solidFill>
                  <a:srgbClr val="FF0000"/>
                </a:solidFill>
                <a:latin typeface="Arial Black" pitchFamily="34" charset="0"/>
              </a:rPr>
              <a:t>dello stato di sequestro</a:t>
            </a:r>
            <a:r>
              <a:rPr lang="it-IT" sz="2400" dirty="0" smtClean="0">
                <a:latin typeface="Arial Black" pitchFamily="34" charset="0"/>
              </a:rPr>
              <a:t> con le modalità stabilite nel regolamento. Di ciò è fatta menzione nel verbale di contestazione della violazione.</a:t>
            </a:r>
            <a:endParaRPr lang="it-IT" sz="2400" dirty="0">
              <a:latin typeface="Arial Black" pitchFamily="34" charset="0"/>
            </a:endParaRPr>
          </a:p>
        </p:txBody>
      </p:sp>
      <p:pic>
        <p:nvPicPr>
          <p:cNvPr id="8" name="Picture 8" descr="http://www.triumphspitfire.eu/pagine%20sito/La%20storia/Foto%20pagina%20storia/matricole/libretto-circolazione.jpg"/>
          <p:cNvPicPr>
            <a:picLocks noChangeAspect="1" noChangeArrowheads="1"/>
          </p:cNvPicPr>
          <p:nvPr/>
        </p:nvPicPr>
        <p:blipFill>
          <a:blip r:embed="rId2"/>
          <a:srcRect/>
          <a:stretch>
            <a:fillRect/>
          </a:stretch>
        </p:blipFill>
        <p:spPr bwMode="auto">
          <a:xfrm>
            <a:off x="5225146" y="1428736"/>
            <a:ext cx="3704543" cy="4143404"/>
          </a:xfrm>
          <a:prstGeom prst="rect">
            <a:avLst/>
          </a:prstGeom>
          <a:noFill/>
          <a:ln w="9525">
            <a:noFill/>
            <a:miter lim="800000"/>
            <a:headEnd/>
            <a:tailEnd/>
          </a:ln>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3786182" y="1214422"/>
            <a:ext cx="5143536"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Entro i </a:t>
            </a:r>
            <a:r>
              <a:rPr lang="it-IT" sz="2400" dirty="0" smtClean="0">
                <a:solidFill>
                  <a:srgbClr val="FF0000"/>
                </a:solidFill>
                <a:latin typeface="Arial Black" pitchFamily="34" charset="0"/>
              </a:rPr>
              <a:t>30 giorni</a:t>
            </a:r>
            <a:r>
              <a:rPr lang="it-IT" sz="2400" dirty="0" smtClean="0">
                <a:latin typeface="Arial Black" pitchFamily="34" charset="0"/>
              </a:rPr>
              <a:t> successivi alla data in cui, esauriti i ricorsi anche giurisdizionali proposti dall’interessato o decorsi inutilmente i termini per la loro proposizione, </a:t>
            </a:r>
            <a:r>
              <a:rPr lang="it-IT" sz="2400" u="sng" dirty="0" smtClean="0">
                <a:solidFill>
                  <a:srgbClr val="FF0000"/>
                </a:solidFill>
                <a:latin typeface="Arial Black" pitchFamily="34" charset="0"/>
              </a:rPr>
              <a:t>diviene definitivo il provvedimento di confisca</a:t>
            </a:r>
            <a:r>
              <a:rPr lang="it-IT" sz="2400" dirty="0" smtClean="0">
                <a:latin typeface="Arial Black" pitchFamily="34" charset="0"/>
              </a:rPr>
              <a:t>, </a:t>
            </a:r>
            <a:r>
              <a:rPr lang="it-IT" sz="2400" dirty="0" smtClean="0">
                <a:solidFill>
                  <a:srgbClr val="0000CC"/>
                </a:solidFill>
                <a:latin typeface="Arial Black" pitchFamily="34" charset="0"/>
              </a:rPr>
              <a:t>il custode del veicolo trasferisce il mezzo, a proprie spese presso il luogo individuato dal Prefetto</a:t>
            </a:r>
            <a:r>
              <a:rPr lang="it-IT" sz="2400" dirty="0" smtClean="0">
                <a:latin typeface="Arial Black" pitchFamily="34" charset="0"/>
              </a:rPr>
              <a:t>.</a:t>
            </a:r>
            <a:endParaRPr lang="it-IT" sz="2400" b="1" dirty="0">
              <a:solidFill>
                <a:srgbClr val="FF0000"/>
              </a:solidFill>
              <a:latin typeface="Arial Black" pitchFamily="34" charset="0"/>
            </a:endParaRPr>
          </a:p>
        </p:txBody>
      </p:sp>
      <p:sp>
        <p:nvSpPr>
          <p:cNvPr id="33797"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confisca</a:t>
            </a:r>
          </a:p>
        </p:txBody>
      </p:sp>
      <p:pic>
        <p:nvPicPr>
          <p:cNvPr id="33798" name="Picture 7" descr="http://www.infocds.it/Public/Articoli/Carro%20attrezzi.jpg"/>
          <p:cNvPicPr>
            <a:picLocks noChangeAspect="1" noChangeArrowheads="1"/>
          </p:cNvPicPr>
          <p:nvPr/>
        </p:nvPicPr>
        <p:blipFill>
          <a:blip r:embed="rId2"/>
          <a:srcRect/>
          <a:stretch>
            <a:fillRect/>
          </a:stretch>
        </p:blipFill>
        <p:spPr bwMode="auto">
          <a:xfrm>
            <a:off x="214282" y="1500174"/>
            <a:ext cx="3357586" cy="350046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0" y="1214422"/>
            <a:ext cx="9144000" cy="433965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L’autore della violazione che rifiuta di trasportare o custodire, a proprie spese, il veicolo, secondo le prescrizioni fornite dall’organo di Polizia, viene applicata la </a:t>
            </a:r>
            <a:r>
              <a:rPr lang="it-IT" sz="2400" u="sng" dirty="0" smtClean="0">
                <a:solidFill>
                  <a:srgbClr val="FF0000"/>
                </a:solidFill>
                <a:latin typeface="Arial Black" pitchFamily="34" charset="0"/>
              </a:rPr>
              <a:t>sanzione amministrativa del pagamento di una somma da € 1.605,00 a € 6.420,00</a:t>
            </a:r>
            <a:r>
              <a:rPr lang="it-IT" sz="2400" dirty="0" smtClean="0">
                <a:latin typeface="Arial Black" pitchFamily="34" charset="0"/>
              </a:rPr>
              <a:t>, nonché la </a:t>
            </a:r>
            <a:r>
              <a:rPr lang="it-IT" sz="2400" u="sng" dirty="0" smtClean="0">
                <a:solidFill>
                  <a:srgbClr val="0000CC"/>
                </a:solidFill>
                <a:latin typeface="Arial Black" pitchFamily="34" charset="0"/>
              </a:rPr>
              <a:t>sanzione amministrativa accessoria della sospensione della patente di guida da 1 a 3 mesi</a:t>
            </a:r>
            <a:r>
              <a:rPr lang="it-IT" sz="2400" dirty="0" smtClean="0">
                <a:latin typeface="Arial Black" pitchFamily="34" charset="0"/>
              </a:rPr>
              <a:t>. </a:t>
            </a:r>
          </a:p>
          <a:p>
            <a:pPr algn="ctr"/>
            <a:endParaRPr lang="it-IT" sz="1200" dirty="0" smtClean="0">
              <a:latin typeface="Arial Black" pitchFamily="34" charset="0"/>
            </a:endParaRPr>
          </a:p>
          <a:p>
            <a:pPr algn="ctr"/>
            <a:r>
              <a:rPr lang="it-IT" sz="2400" dirty="0" smtClean="0">
                <a:latin typeface="Arial Black" pitchFamily="34" charset="0"/>
              </a:rPr>
              <a:t>In questo caso l’organo di Polizia indica nel verbale di sequestro i motivi che non hanno consentito l’affidamento in custodia del veicolo e ne dispone la rimozione ed il trasporto.</a:t>
            </a:r>
            <a:endParaRPr lang="it-IT" sz="2400" b="1" dirty="0">
              <a:solidFill>
                <a:srgbClr val="FF0000"/>
              </a:solidFill>
              <a:latin typeface="Arial Black" pitchFamily="34" charset="0"/>
            </a:endParaRPr>
          </a:p>
        </p:txBody>
      </p:sp>
      <p:sp>
        <p:nvSpPr>
          <p:cNvPr id="33797"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2571736" y="980728"/>
            <a:ext cx="6429420"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Quando oggetto della sanzione accessoria del sequestro amministrativo del veicolo è un ciclomotore o un motociclo, </a:t>
            </a:r>
            <a:r>
              <a:rPr lang="it-IT" sz="2400" dirty="0" smtClean="0">
                <a:solidFill>
                  <a:srgbClr val="0000CC"/>
                </a:solidFill>
                <a:latin typeface="Arial Black" pitchFamily="34" charset="0"/>
              </a:rPr>
              <a:t>l’organo di Polizia dispone la rimozione del veicolo ed il suo trasporto</a:t>
            </a:r>
            <a:r>
              <a:rPr lang="it-IT" sz="2400" dirty="0" smtClean="0">
                <a:latin typeface="Arial Black" pitchFamily="34" charset="0"/>
              </a:rPr>
              <a:t>, secondo le modalità previste dal regolamento di esecuzione, </a:t>
            </a:r>
            <a:r>
              <a:rPr lang="it-IT" sz="2400" dirty="0" smtClean="0">
                <a:solidFill>
                  <a:srgbClr val="0000CC"/>
                </a:solidFill>
                <a:latin typeface="Arial Black" pitchFamily="34" charset="0"/>
              </a:rPr>
              <a:t>in un apposito luogo dove è custodito per 30 giorni</a:t>
            </a:r>
            <a:r>
              <a:rPr lang="it-IT" sz="2400" dirty="0" smtClean="0">
                <a:latin typeface="Arial Black" pitchFamily="34" charset="0"/>
              </a:rPr>
              <a:t>. Decorsi 30 giorni dal momento in cui il veicolo è fatto trasportare nel luogo, il proprietario del veicolo può chiederne l’</a:t>
            </a:r>
            <a:r>
              <a:rPr lang="it-IT" sz="2400" u="sng" dirty="0" smtClean="0">
                <a:solidFill>
                  <a:srgbClr val="FF0000"/>
                </a:solidFill>
                <a:latin typeface="Arial Black" pitchFamily="34" charset="0"/>
              </a:rPr>
              <a:t>affidamento in custodia</a:t>
            </a:r>
            <a:r>
              <a:rPr lang="it-IT" sz="2400" dirty="0" smtClean="0">
                <a:latin typeface="Arial Black" pitchFamily="34" charset="0"/>
              </a:rPr>
              <a:t>.</a:t>
            </a:r>
            <a:endParaRPr lang="it-IT" sz="2400" dirty="0">
              <a:latin typeface="Arial Black" pitchFamily="34" charset="0"/>
            </a:endParaRPr>
          </a:p>
        </p:txBody>
      </p:sp>
      <p:sp>
        <p:nvSpPr>
          <p:cNvPr id="33797" name="CasellaDiTesto 7"/>
          <p:cNvSpPr txBox="1">
            <a:spLocks noChangeArrowheads="1"/>
          </p:cNvSpPr>
          <p:nvPr/>
        </p:nvSpPr>
        <p:spPr bwMode="auto">
          <a:xfrm>
            <a:off x="500034" y="332656"/>
            <a:ext cx="821537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Sequestro dei mezzi a 2 ruote</a:t>
            </a:r>
            <a:endParaRPr lang="it-IT" sz="3600" dirty="0">
              <a:solidFill>
                <a:schemeClr val="tx1">
                  <a:lumMod val="50000"/>
                  <a:lumOff val="50000"/>
                </a:schemeClr>
              </a:solidFill>
              <a:latin typeface="Arial Black" pitchFamily="34" charset="0"/>
            </a:endParaRPr>
          </a:p>
        </p:txBody>
      </p:sp>
      <p:pic>
        <p:nvPicPr>
          <p:cNvPr id="46082" name="Picture 2" descr="http://www.megamodo.com/images/derbi/mm_Derbi%20Freexter%20125%204T.jpg"/>
          <p:cNvPicPr>
            <a:picLocks noChangeAspect="1" noChangeArrowheads="1"/>
          </p:cNvPicPr>
          <p:nvPr/>
        </p:nvPicPr>
        <p:blipFill>
          <a:blip r:embed="rId2"/>
          <a:srcRect/>
          <a:stretch>
            <a:fillRect/>
          </a:stretch>
        </p:blipFill>
        <p:spPr bwMode="auto">
          <a:xfrm>
            <a:off x="142844" y="1285860"/>
            <a:ext cx="2428892" cy="412175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3786188" y="1214438"/>
            <a:ext cx="5143500" cy="4524375"/>
          </a:xfrm>
          <a:prstGeom prst="rect">
            <a:avLst/>
          </a:prstGeom>
          <a:noFill/>
          <a:ln w="9525">
            <a:noFill/>
            <a:miter lim="800000"/>
            <a:headEnd/>
            <a:tailEnd/>
          </a:ln>
        </p:spPr>
        <p:txBody>
          <a:bodyPr>
            <a:spAutoFit/>
          </a:bodyPr>
          <a:lstStyle/>
          <a:p>
            <a:pPr algn="ctr"/>
            <a:r>
              <a:rPr lang="it-IT" sz="2400" u="sng">
                <a:solidFill>
                  <a:srgbClr val="FF0000"/>
                </a:solidFill>
                <a:latin typeface="Arial Black" pitchFamily="34" charset="0"/>
              </a:rPr>
              <a:t>Non risponde delle violazioni amministrative</a:t>
            </a:r>
            <a:r>
              <a:rPr lang="it-IT" sz="2400">
                <a:latin typeface="Arial Black" pitchFamily="34" charset="0"/>
              </a:rPr>
              <a:t> chi ha commesso il fatto nell’</a:t>
            </a:r>
            <a:r>
              <a:rPr lang="it-IT" sz="2400" u="sng">
                <a:solidFill>
                  <a:srgbClr val="FF0000"/>
                </a:solidFill>
                <a:latin typeface="Arial Black" pitchFamily="34" charset="0"/>
              </a:rPr>
              <a:t>adempimento di un dovere</a:t>
            </a:r>
            <a:r>
              <a:rPr lang="it-IT" sz="2400">
                <a:latin typeface="Arial Black" pitchFamily="34" charset="0"/>
              </a:rPr>
              <a:t> o nell’</a:t>
            </a:r>
            <a:r>
              <a:rPr lang="it-IT" sz="2400" u="sng">
                <a:solidFill>
                  <a:srgbClr val="FF0000"/>
                </a:solidFill>
                <a:latin typeface="Arial Black" pitchFamily="34" charset="0"/>
              </a:rPr>
              <a:t>esercizio di una facoltà legittima</a:t>
            </a:r>
            <a:r>
              <a:rPr lang="it-IT" sz="2400">
                <a:latin typeface="Arial Black" pitchFamily="34" charset="0"/>
              </a:rPr>
              <a:t> ovvero in </a:t>
            </a:r>
            <a:r>
              <a:rPr lang="it-IT" sz="2400" u="sng">
                <a:solidFill>
                  <a:srgbClr val="FF0000"/>
                </a:solidFill>
                <a:latin typeface="Arial Black" pitchFamily="34" charset="0"/>
              </a:rPr>
              <a:t>stato di necessità o di legittima difesa</a:t>
            </a:r>
            <a:r>
              <a:rPr lang="it-IT" sz="2400">
                <a:latin typeface="Arial Black" pitchFamily="34" charset="0"/>
              </a:rPr>
              <a:t>. </a:t>
            </a:r>
            <a:r>
              <a:rPr lang="it-IT" sz="2400">
                <a:solidFill>
                  <a:srgbClr val="0000CC"/>
                </a:solidFill>
                <a:latin typeface="Arial Black" pitchFamily="34" charset="0"/>
              </a:rPr>
              <a:t>Se la violazione è commessa per ordine dell’autorità, della stessa risponde il pubblico ufficiale che ha dato l’ordine</a:t>
            </a:r>
            <a:r>
              <a:rPr lang="it-IT" sz="2400">
                <a:latin typeface="Arial Black" pitchFamily="34" charset="0"/>
              </a:rPr>
              <a:t>.</a:t>
            </a:r>
          </a:p>
        </p:txBody>
      </p:sp>
      <p:sp>
        <p:nvSpPr>
          <p:cNvPr id="13317" name="CasellaDiTesto 7"/>
          <p:cNvSpPr txBox="1">
            <a:spLocks noChangeArrowheads="1"/>
          </p:cNvSpPr>
          <p:nvPr/>
        </p:nvSpPr>
        <p:spPr bwMode="auto">
          <a:xfrm>
            <a:off x="285750" y="500063"/>
            <a:ext cx="8643938" cy="646112"/>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Riferimenti normativi ed ambiti</a:t>
            </a:r>
          </a:p>
        </p:txBody>
      </p:sp>
      <p:pic>
        <p:nvPicPr>
          <p:cNvPr id="57346" name="Picture 2" descr="http://www.cccpsrl.it/cgi-bin/images/2_4373.jpg"/>
          <p:cNvPicPr>
            <a:picLocks noChangeAspect="1" noChangeArrowheads="1"/>
          </p:cNvPicPr>
          <p:nvPr/>
        </p:nvPicPr>
        <p:blipFill>
          <a:blip r:embed="rId3"/>
          <a:srcRect/>
          <a:stretch>
            <a:fillRect/>
          </a:stretch>
        </p:blipFill>
        <p:spPr bwMode="auto">
          <a:xfrm>
            <a:off x="428596" y="1357298"/>
            <a:ext cx="3214710" cy="3929090"/>
          </a:xfrm>
          <a:prstGeom prst="rect">
            <a:avLst/>
          </a:prstGeom>
          <a:noFill/>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285720" y="1214422"/>
            <a:ext cx="4143404" cy="4154984"/>
          </a:xfrm>
          <a:prstGeom prst="rect">
            <a:avLst/>
          </a:prstGeom>
          <a:noFill/>
          <a:ln w="9525">
            <a:noFill/>
            <a:miter lim="800000"/>
            <a:headEnd/>
            <a:tailEnd/>
          </a:ln>
        </p:spPr>
        <p:txBody>
          <a:bodyPr wrap="square">
            <a:spAutoFit/>
          </a:bodyPr>
          <a:lstStyle/>
          <a:p>
            <a:pPr algn="ctr"/>
            <a:r>
              <a:rPr lang="it-IT" sz="2400" u="sng" dirty="0" smtClean="0">
                <a:solidFill>
                  <a:srgbClr val="FF0000"/>
                </a:solidFill>
                <a:latin typeface="Arial Black" pitchFamily="34" charset="0"/>
              </a:rPr>
              <a:t>E’ sempre disposta la confisca del veicolo in tutti i casi in cui il ciclomotore o il motoveicolo sia stato adoperato per commettere un reato</a:t>
            </a:r>
            <a:r>
              <a:rPr lang="it-IT" sz="2400" dirty="0" smtClean="0">
                <a:latin typeface="Arial Black" pitchFamily="34" charset="0"/>
              </a:rPr>
              <a:t>, indipendentemente dalla minore o maggiore età del conducente.</a:t>
            </a:r>
            <a:endParaRPr lang="it-IT" sz="2400" dirty="0">
              <a:latin typeface="Arial Black" pitchFamily="34" charset="0"/>
            </a:endParaRPr>
          </a:p>
        </p:txBody>
      </p:sp>
      <p:sp>
        <p:nvSpPr>
          <p:cNvPr id="33797" name="CasellaDiTesto 7"/>
          <p:cNvSpPr txBox="1">
            <a:spLocks noChangeArrowheads="1"/>
          </p:cNvSpPr>
          <p:nvPr/>
        </p:nvSpPr>
        <p:spPr bwMode="auto">
          <a:xfrm>
            <a:off x="428596" y="500042"/>
            <a:ext cx="821537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Sequestro dei mezzi a 2 ruote</a:t>
            </a:r>
            <a:endParaRPr lang="it-IT" sz="3600" dirty="0">
              <a:solidFill>
                <a:schemeClr val="tx1">
                  <a:lumMod val="50000"/>
                  <a:lumOff val="50000"/>
                </a:schemeClr>
              </a:solidFill>
              <a:latin typeface="Arial Black" pitchFamily="34" charset="0"/>
            </a:endParaRPr>
          </a:p>
        </p:txBody>
      </p:sp>
      <p:pic>
        <p:nvPicPr>
          <p:cNvPr id="45058" name="Picture 2" descr="Miniatura"/>
          <p:cNvPicPr>
            <a:picLocks noChangeAspect="1" noChangeArrowheads="1"/>
          </p:cNvPicPr>
          <p:nvPr/>
        </p:nvPicPr>
        <p:blipFill>
          <a:blip r:embed="rId2"/>
          <a:srcRect/>
          <a:stretch>
            <a:fillRect/>
          </a:stretch>
        </p:blipFill>
        <p:spPr bwMode="auto">
          <a:xfrm>
            <a:off x="4500561" y="1357298"/>
            <a:ext cx="4191025" cy="3929090"/>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CasellaDiTesto 7"/>
          <p:cNvSpPr txBox="1">
            <a:spLocks noChangeArrowheads="1"/>
          </p:cNvSpPr>
          <p:nvPr/>
        </p:nvSpPr>
        <p:spPr bwMode="auto">
          <a:xfrm>
            <a:off x="461086" y="476672"/>
            <a:ext cx="821537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Ricorso al Prefetto</a:t>
            </a:r>
            <a:endParaRPr lang="it-IT" sz="3600" dirty="0">
              <a:solidFill>
                <a:schemeClr val="tx1">
                  <a:lumMod val="50000"/>
                  <a:lumOff val="50000"/>
                </a:schemeClr>
              </a:solidFill>
              <a:latin typeface="Arial Black" pitchFamily="34" charset="0"/>
            </a:endParaRPr>
          </a:p>
        </p:txBody>
      </p:sp>
      <p:sp>
        <p:nvSpPr>
          <p:cNvPr id="8" name="Rettangolo 7"/>
          <p:cNvSpPr/>
          <p:nvPr/>
        </p:nvSpPr>
        <p:spPr>
          <a:xfrm>
            <a:off x="4357686" y="1357298"/>
            <a:ext cx="4572032" cy="2308324"/>
          </a:xfrm>
          <a:prstGeom prst="rect">
            <a:avLst/>
          </a:prstGeom>
        </p:spPr>
        <p:txBody>
          <a:bodyPr wrap="square">
            <a:spAutoFit/>
          </a:bodyPr>
          <a:lstStyle/>
          <a:p>
            <a:pPr algn="ctr"/>
            <a:r>
              <a:rPr lang="it-IT" sz="2400" dirty="0" smtClean="0">
                <a:latin typeface="Arial Black" pitchFamily="34" charset="0"/>
              </a:rPr>
              <a:t>Avverso il provvedimento di sequestro è ammesso </a:t>
            </a:r>
            <a:r>
              <a:rPr lang="it-IT" sz="2400" u="sng" dirty="0" smtClean="0">
                <a:solidFill>
                  <a:srgbClr val="FF0000"/>
                </a:solidFill>
                <a:latin typeface="Arial Black" pitchFamily="34" charset="0"/>
              </a:rPr>
              <a:t>ricorso al Prefetto</a:t>
            </a:r>
            <a:r>
              <a:rPr lang="it-IT" sz="2400" dirty="0" smtClean="0">
                <a:latin typeface="Arial Black" pitchFamily="34" charset="0"/>
              </a:rPr>
              <a:t>. </a:t>
            </a:r>
          </a:p>
          <a:p>
            <a:pPr algn="ctr"/>
            <a:r>
              <a:rPr lang="it-IT" sz="2400" dirty="0" smtClean="0">
                <a:latin typeface="Arial Black" pitchFamily="34" charset="0"/>
              </a:rPr>
              <a:t>Nel caso di rigetto del ricorso, il sequestro è confermato. </a:t>
            </a:r>
            <a:endParaRPr lang="it-IT" sz="2400" dirty="0">
              <a:latin typeface="Arial Black" pitchFamily="34" charset="0"/>
            </a:endParaRPr>
          </a:p>
        </p:txBody>
      </p:sp>
      <p:sp>
        <p:nvSpPr>
          <p:cNvPr id="3073" name="Rectangle 1"/>
          <p:cNvSpPr>
            <a:spLocks noChangeArrowheads="1"/>
          </p:cNvSpPr>
          <p:nvPr/>
        </p:nvSpPr>
        <p:spPr bwMode="auto">
          <a:xfrm>
            <a:off x="357158" y="3714752"/>
            <a:ext cx="850112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Quando il ricorso, invece, sia accolto ed</a:t>
            </a:r>
            <a:r>
              <a:rPr kumimoji="0" lang="it-IT" sz="2400" b="0" u="none" strike="noStrike" cap="none" normalizeH="0" dirty="0" smtClean="0">
                <a:ln>
                  <a:noFill/>
                </a:ln>
                <a:solidFill>
                  <a:schemeClr val="tx1"/>
                </a:solidFill>
                <a:effectLst/>
                <a:latin typeface="Arial Black" pitchFamily="34" charset="0"/>
                <a:ea typeface="Times New Roman" pitchFamily="18" charset="0"/>
                <a:cs typeface="Arial" pitchFamily="34" charset="0"/>
              </a:rPr>
              <a:t> è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dichiarato infondato l’accertamento della violazione, l’ordinanza estingue la sanzione accessoria ed importa la restituzione del veicolo.</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44034" name="Picture 2" descr="http://www.retepalucca.it/img/logo-prefettura-lucca.jpg"/>
          <p:cNvPicPr>
            <a:picLocks noChangeAspect="1" noChangeArrowheads="1"/>
          </p:cNvPicPr>
          <p:nvPr/>
        </p:nvPicPr>
        <p:blipFill>
          <a:blip r:embed="rId2"/>
          <a:srcRect/>
          <a:stretch>
            <a:fillRect/>
          </a:stretch>
        </p:blipFill>
        <p:spPr bwMode="auto">
          <a:xfrm>
            <a:off x="214282" y="1500174"/>
            <a:ext cx="4214842" cy="2055619"/>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4000496" y="1214422"/>
            <a:ext cx="4929222"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Chiunque, durante il periodo in cui il veicolo è sottoposto al sequestro, circola abusivamente con lo stesso è punito con la </a:t>
            </a:r>
            <a:r>
              <a:rPr lang="it-IT" sz="2400" u="sng" dirty="0" smtClean="0">
                <a:solidFill>
                  <a:srgbClr val="FF0000"/>
                </a:solidFill>
                <a:latin typeface="Arial Black" pitchFamily="34" charset="0"/>
              </a:rPr>
              <a:t>sanzione amministrativa del pagamento di una somma da € 1.754,00 a € 7.018,00</a:t>
            </a:r>
            <a:r>
              <a:rPr lang="it-IT" sz="2400" dirty="0" smtClean="0">
                <a:latin typeface="Arial Black" pitchFamily="34" charset="0"/>
              </a:rPr>
              <a:t>. Si applica la </a:t>
            </a:r>
            <a:r>
              <a:rPr lang="it-IT" sz="2400" u="sng" dirty="0" smtClean="0">
                <a:solidFill>
                  <a:srgbClr val="0000CC"/>
                </a:solidFill>
                <a:latin typeface="Arial Black" pitchFamily="34" charset="0"/>
              </a:rPr>
              <a:t>sanzione amministrativa accessoria della sospensione della patente da 1 a 3 mesi</a:t>
            </a:r>
            <a:r>
              <a:rPr lang="it-IT" sz="2400" dirty="0" smtClean="0">
                <a:latin typeface="Arial Black" pitchFamily="34" charset="0"/>
              </a:rPr>
              <a:t>.</a:t>
            </a:r>
            <a:endParaRPr lang="it-IT" sz="2400" dirty="0">
              <a:latin typeface="Arial Black" pitchFamily="34" charset="0"/>
            </a:endParaRPr>
          </a:p>
        </p:txBody>
      </p:sp>
      <p:sp>
        <p:nvSpPr>
          <p:cNvPr id="33797" name="CasellaDiTesto 7"/>
          <p:cNvSpPr txBox="1">
            <a:spLocks noChangeArrowheads="1"/>
          </p:cNvSpPr>
          <p:nvPr/>
        </p:nvSpPr>
        <p:spPr bwMode="auto">
          <a:xfrm>
            <a:off x="9716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9" name="Picture 7" descr="http://www.movimentoconsumatori.to.it/images/article-images/money.png"/>
          <p:cNvPicPr>
            <a:picLocks noChangeAspect="1" noChangeArrowheads="1"/>
          </p:cNvPicPr>
          <p:nvPr/>
        </p:nvPicPr>
        <p:blipFill>
          <a:blip r:embed="rId2"/>
          <a:srcRect/>
          <a:stretch>
            <a:fillRect/>
          </a:stretch>
        </p:blipFill>
        <p:spPr bwMode="auto">
          <a:xfrm>
            <a:off x="285720" y="1285860"/>
            <a:ext cx="3571899" cy="2928958"/>
          </a:xfrm>
          <a:prstGeom prst="rect">
            <a:avLst/>
          </a:prstGeom>
          <a:noFill/>
          <a:ln w="9525">
            <a:noFill/>
            <a:miter lim="800000"/>
            <a:headEnd/>
            <a:tailEnd/>
          </a:ln>
        </p:spPr>
      </p:pic>
      <p:pic>
        <p:nvPicPr>
          <p:cNvPr id="43010" name="Picture 2" descr="http://www.maancheno.org/wp-content/uploads/2008/08/patente_mario_bross.jpg"/>
          <p:cNvPicPr>
            <a:picLocks noChangeAspect="1" noChangeArrowheads="1"/>
          </p:cNvPicPr>
          <p:nvPr/>
        </p:nvPicPr>
        <p:blipFill>
          <a:blip r:embed="rId3" cstate="print"/>
          <a:srcRect/>
          <a:stretch>
            <a:fillRect/>
          </a:stretch>
        </p:blipFill>
        <p:spPr bwMode="auto">
          <a:xfrm>
            <a:off x="1928794" y="4357694"/>
            <a:ext cx="1928826" cy="1395221"/>
          </a:xfrm>
          <a:prstGeom prst="rect">
            <a:avLst/>
          </a:prstGeom>
          <a:noFill/>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285720" y="1214422"/>
            <a:ext cx="357190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provvedimento con il quale è stata disposta la confisca del veicolo è obbligatoriamente comunicato dal Prefetto al P.R.A. (Pubblico Registro Automobilistico) per l’annotazione nei propri registri.</a:t>
            </a:r>
            <a:endParaRPr lang="it-IT" sz="2400" dirty="0">
              <a:latin typeface="Arial Black" pitchFamily="34" charset="0"/>
            </a:endParaRPr>
          </a:p>
        </p:txBody>
      </p:sp>
      <p:sp>
        <p:nvSpPr>
          <p:cNvPr id="33797"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Comunicazione al P.R.A.</a:t>
            </a:r>
            <a:endParaRPr lang="it-IT" sz="3600" dirty="0">
              <a:solidFill>
                <a:schemeClr val="tx1">
                  <a:lumMod val="50000"/>
                  <a:lumOff val="50000"/>
                </a:schemeClr>
              </a:solidFill>
              <a:latin typeface="Arial Black" pitchFamily="34" charset="0"/>
            </a:endParaRPr>
          </a:p>
        </p:txBody>
      </p:sp>
      <p:pic>
        <p:nvPicPr>
          <p:cNvPr id="41986" name="Picture 2" descr="http://www.ta91.com/images/PRA-Logo%20copy.jpg"/>
          <p:cNvPicPr>
            <a:picLocks noChangeAspect="1" noChangeArrowheads="1"/>
          </p:cNvPicPr>
          <p:nvPr/>
        </p:nvPicPr>
        <p:blipFill>
          <a:blip r:embed="rId2"/>
          <a:srcRect/>
          <a:stretch>
            <a:fillRect/>
          </a:stretch>
        </p:blipFill>
        <p:spPr bwMode="auto">
          <a:xfrm>
            <a:off x="4000496" y="1428736"/>
            <a:ext cx="4758798" cy="3643338"/>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CasellaDiTesto 7"/>
          <p:cNvSpPr txBox="1">
            <a:spLocks noChangeArrowheads="1"/>
          </p:cNvSpPr>
          <p:nvPr/>
        </p:nvSpPr>
        <p:spPr bwMode="auto">
          <a:xfrm>
            <a:off x="971550" y="476250"/>
            <a:ext cx="7345363"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fermo amministrativo </a:t>
            </a:r>
          </a:p>
        </p:txBody>
      </p:sp>
      <p:sp>
        <p:nvSpPr>
          <p:cNvPr id="7" name="Rettangolo 6"/>
          <p:cNvSpPr/>
          <p:nvPr/>
        </p:nvSpPr>
        <p:spPr>
          <a:xfrm>
            <a:off x="0" y="1071546"/>
            <a:ext cx="9144000" cy="4401205"/>
          </a:xfrm>
          <a:prstGeom prst="rect">
            <a:avLst/>
          </a:prstGeom>
        </p:spPr>
        <p:txBody>
          <a:bodyPr wrap="square">
            <a:spAutoFit/>
          </a:bodyPr>
          <a:lstStyle/>
          <a:p>
            <a:pPr algn="ctr"/>
            <a:r>
              <a:rPr lang="it-IT" sz="2000" dirty="0" smtClean="0">
                <a:latin typeface="Arial Black" pitchFamily="34" charset="0"/>
              </a:rPr>
              <a:t>Nelle ipotesi in cui il Codice della Strada prevede che all’accertamento della violazione consegua l’applicazione della </a:t>
            </a:r>
            <a:r>
              <a:rPr lang="it-IT" sz="2000" u="sng" dirty="0" smtClean="0">
                <a:solidFill>
                  <a:srgbClr val="FF0000"/>
                </a:solidFill>
                <a:latin typeface="Arial Black" pitchFamily="34" charset="0"/>
              </a:rPr>
              <a:t>sanzione accessoria del fermo amministrativo del veicolo</a:t>
            </a:r>
            <a:r>
              <a:rPr lang="it-IT" sz="2000" dirty="0" smtClean="0">
                <a:latin typeface="Arial Black" pitchFamily="34" charset="0"/>
              </a:rPr>
              <a:t>, il proprietario, nominato custode, o in sua assenza, il conducente,  fa cessare la circolazione e provvede alla collocazione del veicolo in un luogo di cui abbia la disponibilità ovvero lo custodisce, a proprie spese, in un luogo non sottoposto a pubblico passaggio. Sul veicolo deve essere collocato un </a:t>
            </a:r>
            <a:r>
              <a:rPr lang="it-IT" sz="2000" u="sng" dirty="0" smtClean="0">
                <a:solidFill>
                  <a:srgbClr val="00B050"/>
                </a:solidFill>
                <a:latin typeface="Arial Black" pitchFamily="34" charset="0"/>
              </a:rPr>
              <a:t>sigillo</a:t>
            </a:r>
            <a:r>
              <a:rPr lang="it-IT" sz="2000" dirty="0" smtClean="0">
                <a:latin typeface="Arial Black" pitchFamily="34" charset="0"/>
              </a:rPr>
              <a:t>, con modalità e caratteristiche fissate con decreto del Ministero dell’Interno, che decorso il periodo di fermo </a:t>
            </a:r>
            <a:r>
              <a:rPr lang="it-IT" sz="2000" dirty="0" err="1" smtClean="0">
                <a:latin typeface="Arial Black" pitchFamily="34" charset="0"/>
              </a:rPr>
              <a:t>amminitrativo</a:t>
            </a:r>
            <a:r>
              <a:rPr lang="it-IT" sz="2000" dirty="0" smtClean="0">
                <a:latin typeface="Arial Black" pitchFamily="34" charset="0"/>
              </a:rPr>
              <a:t>, è rimosso a cura dell’ufficio da cui dipende l’organo di Polizia che ha accertato la violazione.</a:t>
            </a:r>
            <a:r>
              <a:rPr lang="it-IT" sz="2000" i="1" dirty="0" smtClean="0"/>
              <a:t> </a:t>
            </a:r>
          </a:p>
          <a:p>
            <a:pPr algn="ctr"/>
            <a:r>
              <a:rPr lang="it-IT" sz="2000" dirty="0" smtClean="0">
                <a:latin typeface="Arial Black" pitchFamily="34" charset="0"/>
              </a:rPr>
              <a:t>Il documento di circolazione è trattenuto presso l’organo di Polizia, con menzione nel verbale di contestazione.</a:t>
            </a:r>
            <a:endParaRPr lang="it-IT" sz="20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CasellaDiTesto 7"/>
          <p:cNvSpPr txBox="1">
            <a:spLocks noChangeArrowheads="1"/>
          </p:cNvSpPr>
          <p:nvPr/>
        </p:nvSpPr>
        <p:spPr bwMode="auto">
          <a:xfrm>
            <a:off x="0" y="476250"/>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Fermo amministrativo veicoli a 2 ruote </a:t>
            </a:r>
            <a:endParaRPr lang="it-IT" sz="3200" dirty="0">
              <a:solidFill>
                <a:schemeClr val="tx1">
                  <a:lumMod val="50000"/>
                  <a:lumOff val="50000"/>
                </a:schemeClr>
              </a:solidFill>
              <a:latin typeface="Arial Black" pitchFamily="34" charset="0"/>
            </a:endParaRPr>
          </a:p>
        </p:txBody>
      </p:sp>
      <p:sp>
        <p:nvSpPr>
          <p:cNvPr id="7" name="Rettangolo 6"/>
          <p:cNvSpPr/>
          <p:nvPr/>
        </p:nvSpPr>
        <p:spPr>
          <a:xfrm>
            <a:off x="2143108" y="1071546"/>
            <a:ext cx="6786610" cy="4893647"/>
          </a:xfrm>
          <a:prstGeom prst="rect">
            <a:avLst/>
          </a:prstGeom>
        </p:spPr>
        <p:txBody>
          <a:bodyPr wrap="square">
            <a:spAutoFit/>
          </a:bodyPr>
          <a:lstStyle/>
          <a:p>
            <a:pPr algn="ctr"/>
            <a:r>
              <a:rPr lang="it-IT" sz="2400" dirty="0" smtClean="0">
                <a:latin typeface="Arial Black" pitchFamily="34" charset="0"/>
              </a:rPr>
              <a:t>Quando oggetto della sanzione accessoria del fermo amministrativo è un ciclomotore o un motociclo, l’organo di Polizia che procede al fermo dispone immediatamente la rimozione del veicolo ed il suo trasporto in un apposito luogo di custodia. </a:t>
            </a:r>
          </a:p>
          <a:p>
            <a:pPr algn="ctr"/>
            <a:r>
              <a:rPr lang="it-IT" sz="2400" dirty="0" smtClean="0">
                <a:latin typeface="Arial Black" pitchFamily="34" charset="0"/>
              </a:rPr>
              <a:t>Il documento di circolazione è trattenuto presso l’organo di Polizia, con menzione nel verbale di contestazione.  In caso di restituzione, è redatto verbale da consegnare in copia all’interessato.</a:t>
            </a:r>
            <a:endParaRPr lang="it-IT" sz="2400" dirty="0">
              <a:latin typeface="Arial Black" pitchFamily="34" charset="0"/>
            </a:endParaRPr>
          </a:p>
        </p:txBody>
      </p:sp>
      <p:pic>
        <p:nvPicPr>
          <p:cNvPr id="39938" name="Picture 2" descr="http://www.scuolaguida.it/img/public/ciclomotore.gif"/>
          <p:cNvPicPr>
            <a:picLocks noChangeAspect="1" noChangeArrowheads="1"/>
          </p:cNvPicPr>
          <p:nvPr/>
        </p:nvPicPr>
        <p:blipFill>
          <a:blip r:embed="rId2"/>
          <a:srcRect/>
          <a:stretch>
            <a:fillRect/>
          </a:stretch>
        </p:blipFill>
        <p:spPr bwMode="auto">
          <a:xfrm>
            <a:off x="142844" y="1500174"/>
            <a:ext cx="2035500" cy="3643338"/>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CasellaDiTesto 7"/>
          <p:cNvSpPr txBox="1">
            <a:spLocks noChangeArrowheads="1"/>
          </p:cNvSpPr>
          <p:nvPr/>
        </p:nvSpPr>
        <p:spPr bwMode="auto">
          <a:xfrm>
            <a:off x="428596" y="500042"/>
            <a:ext cx="821537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Ricorso al Prefetto</a:t>
            </a:r>
            <a:endParaRPr lang="it-IT" sz="3600" dirty="0">
              <a:solidFill>
                <a:schemeClr val="tx1">
                  <a:lumMod val="50000"/>
                  <a:lumOff val="50000"/>
                </a:schemeClr>
              </a:solidFill>
              <a:latin typeface="Arial Black" pitchFamily="34" charset="0"/>
            </a:endParaRPr>
          </a:p>
        </p:txBody>
      </p:sp>
      <p:sp>
        <p:nvSpPr>
          <p:cNvPr id="8" name="Rettangolo 7"/>
          <p:cNvSpPr/>
          <p:nvPr/>
        </p:nvSpPr>
        <p:spPr>
          <a:xfrm>
            <a:off x="214282" y="1357298"/>
            <a:ext cx="3500462" cy="2677656"/>
          </a:xfrm>
          <a:prstGeom prst="rect">
            <a:avLst/>
          </a:prstGeom>
        </p:spPr>
        <p:txBody>
          <a:bodyPr wrap="square">
            <a:spAutoFit/>
          </a:bodyPr>
          <a:lstStyle/>
          <a:p>
            <a:pPr algn="ctr"/>
            <a:r>
              <a:rPr lang="it-IT" sz="2400" dirty="0" smtClean="0">
                <a:latin typeface="Arial Black" pitchFamily="34" charset="0"/>
              </a:rPr>
              <a:t>Avverso il provvedimento di fermo amministrativo è ammesso </a:t>
            </a:r>
            <a:r>
              <a:rPr lang="it-IT" sz="2400" u="sng" dirty="0" smtClean="0">
                <a:solidFill>
                  <a:srgbClr val="FF0000"/>
                </a:solidFill>
                <a:latin typeface="Arial Black" pitchFamily="34" charset="0"/>
              </a:rPr>
              <a:t>ricorso al Prefetto</a:t>
            </a:r>
            <a:r>
              <a:rPr lang="it-IT" sz="2400" dirty="0" smtClean="0">
                <a:latin typeface="Arial Black" pitchFamily="34" charset="0"/>
              </a:rPr>
              <a:t> a norma dell’</a:t>
            </a:r>
            <a:r>
              <a:rPr lang="it-IT" sz="2400" dirty="0" smtClean="0">
                <a:solidFill>
                  <a:srgbClr val="FF0000"/>
                </a:solidFill>
                <a:latin typeface="Arial Black" pitchFamily="34" charset="0"/>
              </a:rPr>
              <a:t>art. 204 C.d.S.</a:t>
            </a:r>
            <a:r>
              <a:rPr lang="it-IT" sz="2400" dirty="0" smtClean="0">
                <a:latin typeface="Arial Black" pitchFamily="34" charset="0"/>
              </a:rPr>
              <a:t> </a:t>
            </a:r>
          </a:p>
        </p:txBody>
      </p:sp>
      <p:sp>
        <p:nvSpPr>
          <p:cNvPr id="9" name="Freccia a destra 8"/>
          <p:cNvSpPr/>
          <p:nvPr/>
        </p:nvSpPr>
        <p:spPr>
          <a:xfrm>
            <a:off x="3857620" y="2428868"/>
            <a:ext cx="978408" cy="484632"/>
          </a:xfrm>
          <a:prstGeom prst="right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5072066" y="1428736"/>
            <a:ext cx="3857652" cy="2677656"/>
          </a:xfrm>
          <a:prstGeom prst="rect">
            <a:avLst/>
          </a:prstGeom>
        </p:spPr>
        <p:txBody>
          <a:bodyPr wrap="square">
            <a:spAutoFit/>
          </a:bodyPr>
          <a:lstStyle/>
          <a:p>
            <a:pPr algn="ctr"/>
            <a:r>
              <a:rPr lang="it-IT" sz="2400" dirty="0" smtClean="0">
                <a:latin typeface="Arial Black" pitchFamily="34" charset="0"/>
              </a:rPr>
              <a:t>Nel caso di </a:t>
            </a:r>
            <a:r>
              <a:rPr lang="it-IT" sz="2400" dirty="0" smtClean="0">
                <a:solidFill>
                  <a:srgbClr val="FF0000"/>
                </a:solidFill>
                <a:latin typeface="Arial Black" pitchFamily="34" charset="0"/>
              </a:rPr>
              <a:t>rigetto</a:t>
            </a:r>
            <a:r>
              <a:rPr lang="it-IT" sz="2400" dirty="0" smtClean="0">
                <a:latin typeface="Arial Black" pitchFamily="34" charset="0"/>
              </a:rPr>
              <a:t> il fermo amministrativo è confermato, mentre se è </a:t>
            </a:r>
            <a:r>
              <a:rPr lang="it-IT" sz="2400" dirty="0" smtClean="0">
                <a:solidFill>
                  <a:srgbClr val="00B050"/>
                </a:solidFill>
                <a:latin typeface="Arial Black" pitchFamily="34" charset="0"/>
              </a:rPr>
              <a:t>accolto</a:t>
            </a:r>
            <a:r>
              <a:rPr lang="it-IT" sz="2400" dirty="0" smtClean="0">
                <a:latin typeface="Arial Black" pitchFamily="34" charset="0"/>
              </a:rPr>
              <a:t> è prevista l’immediata restituzione del veicolo.</a:t>
            </a:r>
          </a:p>
        </p:txBody>
      </p:sp>
      <p:pic>
        <p:nvPicPr>
          <p:cNvPr id="38914" name="Picture 2" descr="https://myportal.regione.veneto.it/opencms/export/sites/default/PREFETTURA/PREFETTURA/_PrefetturaImg/repubblica_logo.jpg"/>
          <p:cNvPicPr>
            <a:picLocks noChangeAspect="1" noChangeArrowheads="1"/>
          </p:cNvPicPr>
          <p:nvPr/>
        </p:nvPicPr>
        <p:blipFill>
          <a:blip r:embed="rId2"/>
          <a:srcRect/>
          <a:stretch>
            <a:fillRect/>
          </a:stretch>
        </p:blipFill>
        <p:spPr bwMode="auto">
          <a:xfrm>
            <a:off x="1500166" y="4000504"/>
            <a:ext cx="1619238" cy="1822800"/>
          </a:xfrm>
          <a:prstGeom prst="rect">
            <a:avLst/>
          </a:prstGeom>
          <a:noFill/>
        </p:spPr>
      </p:pic>
      <p:pic>
        <p:nvPicPr>
          <p:cNvPr id="38916" name="Picture 4" descr="http://enzoforte.altervista.org/blog/wp-content/uploads/2011/04/ciclomotore_00.jpg"/>
          <p:cNvPicPr>
            <a:picLocks noChangeAspect="1" noChangeArrowheads="1"/>
          </p:cNvPicPr>
          <p:nvPr/>
        </p:nvPicPr>
        <p:blipFill>
          <a:blip r:embed="rId3"/>
          <a:srcRect/>
          <a:stretch>
            <a:fillRect/>
          </a:stretch>
        </p:blipFill>
        <p:spPr bwMode="auto">
          <a:xfrm>
            <a:off x="5929322" y="4000504"/>
            <a:ext cx="1862136" cy="1827968"/>
          </a:xfrm>
          <a:prstGeom prst="rect">
            <a:avLst/>
          </a:prstGeom>
          <a:noFill/>
        </p:spPr>
      </p:pic>
      <p:sp>
        <p:nvSpPr>
          <p:cNvPr id="11" name="Freccia a destra 10"/>
          <p:cNvSpPr/>
          <p:nvPr/>
        </p:nvSpPr>
        <p:spPr>
          <a:xfrm>
            <a:off x="3500430" y="4500570"/>
            <a:ext cx="2000264" cy="484632"/>
          </a:xfrm>
          <a:prstGeom prst="right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4000496" y="1214422"/>
            <a:ext cx="4929222"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Chiunque circola con un veicolo sottoposto al fermo amministrativo, salva l’applicazione delle </a:t>
            </a:r>
            <a:r>
              <a:rPr lang="it-IT" sz="2400" u="sng" dirty="0" smtClean="0">
                <a:solidFill>
                  <a:srgbClr val="FF0000"/>
                </a:solidFill>
                <a:latin typeface="Arial Black" pitchFamily="34" charset="0"/>
              </a:rPr>
              <a:t>sanzioni penali</a:t>
            </a:r>
            <a:r>
              <a:rPr lang="it-IT" sz="2400" dirty="0" smtClean="0">
                <a:latin typeface="Arial Black" pitchFamily="34" charset="0"/>
              </a:rPr>
              <a:t> per la violazione degli obblighi posti in capo al custode, è soggetto alla </a:t>
            </a:r>
            <a:r>
              <a:rPr lang="it-IT" sz="2400" u="sng" dirty="0" smtClean="0">
                <a:solidFill>
                  <a:srgbClr val="FF0000"/>
                </a:solidFill>
                <a:latin typeface="Arial Black" pitchFamily="34" charset="0"/>
              </a:rPr>
              <a:t>sanzione amministrativa del pagamento di una somma da € 680,00 a € 2.653,00</a:t>
            </a:r>
            <a:r>
              <a:rPr lang="it-IT" sz="2400" dirty="0" smtClean="0">
                <a:latin typeface="Arial Black" pitchFamily="34" charset="0"/>
              </a:rPr>
              <a:t>. </a:t>
            </a:r>
          </a:p>
          <a:p>
            <a:pPr algn="ctr"/>
            <a:r>
              <a:rPr lang="it-IT" sz="2400" dirty="0" smtClean="0">
                <a:latin typeface="Arial Black" pitchFamily="34" charset="0"/>
              </a:rPr>
              <a:t>E’ disposta, inoltre, la </a:t>
            </a:r>
            <a:r>
              <a:rPr lang="it-IT" sz="2400" u="sng" dirty="0" smtClean="0">
                <a:solidFill>
                  <a:srgbClr val="0000CC"/>
                </a:solidFill>
                <a:latin typeface="Arial Black" pitchFamily="34" charset="0"/>
              </a:rPr>
              <a:t>confisca del veicolo</a:t>
            </a:r>
            <a:r>
              <a:rPr lang="it-IT" sz="2400" dirty="0" smtClean="0">
                <a:latin typeface="Arial Black" pitchFamily="34" charset="0"/>
              </a:rPr>
              <a:t>.</a:t>
            </a:r>
            <a:endParaRPr lang="it-IT" sz="2400" dirty="0">
              <a:latin typeface="Arial Black" pitchFamily="34" charset="0"/>
            </a:endParaRPr>
          </a:p>
        </p:txBody>
      </p:sp>
      <p:sp>
        <p:nvSpPr>
          <p:cNvPr id="33797"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8" name="Picture 9" descr="http://www.avvocatoandreani.it/images/soldi.jpg"/>
          <p:cNvPicPr>
            <a:picLocks noChangeAspect="1" noChangeArrowheads="1"/>
          </p:cNvPicPr>
          <p:nvPr/>
        </p:nvPicPr>
        <p:blipFill>
          <a:blip r:embed="rId2"/>
          <a:srcRect/>
          <a:stretch>
            <a:fillRect/>
          </a:stretch>
        </p:blipFill>
        <p:spPr bwMode="auto">
          <a:xfrm>
            <a:off x="285720" y="1214422"/>
            <a:ext cx="3340409" cy="2643206"/>
          </a:xfrm>
          <a:prstGeom prst="rect">
            <a:avLst/>
          </a:prstGeom>
          <a:noFill/>
          <a:ln w="9525">
            <a:noFill/>
            <a:miter lim="800000"/>
            <a:headEnd/>
            <a:tailEnd/>
          </a:ln>
        </p:spPr>
      </p:pic>
      <p:pic>
        <p:nvPicPr>
          <p:cNvPr id="10" name="Picture 7" descr="http://www.infocds.it/Public/Articoli/Carro%20attrezzi.jpg"/>
          <p:cNvPicPr>
            <a:picLocks noChangeAspect="1" noChangeArrowheads="1"/>
          </p:cNvPicPr>
          <p:nvPr/>
        </p:nvPicPr>
        <p:blipFill>
          <a:blip r:embed="rId3"/>
          <a:srcRect/>
          <a:stretch>
            <a:fillRect/>
          </a:stretch>
        </p:blipFill>
        <p:spPr bwMode="auto">
          <a:xfrm>
            <a:off x="285720" y="3929066"/>
            <a:ext cx="3357586" cy="1428760"/>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323850" y="2492375"/>
            <a:ext cx="8496300" cy="1077913"/>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r>
              <a:rPr lang="it-IT" sz="3200" b="1">
                <a:solidFill>
                  <a:srgbClr val="FF0000"/>
                </a:solidFill>
                <a:latin typeface="Arial Black" pitchFamily="34" charset="0"/>
              </a:rPr>
              <a:t> </a:t>
            </a:r>
          </a:p>
        </p:txBody>
      </p:sp>
      <p:sp>
        <p:nvSpPr>
          <p:cNvPr id="36869" name="CasellaDiTesto 7"/>
          <p:cNvSpPr txBox="1">
            <a:spLocks noChangeArrowheads="1"/>
          </p:cNvSpPr>
          <p:nvPr/>
        </p:nvSpPr>
        <p:spPr bwMode="auto">
          <a:xfrm>
            <a:off x="539750" y="549275"/>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a:t>
            </a:r>
            <a:r>
              <a:rPr lang="it-IT" sz="3600" dirty="0" smtClean="0">
                <a:solidFill>
                  <a:schemeClr val="tx1">
                    <a:lumMod val="50000"/>
                    <a:lumOff val="50000"/>
                  </a:schemeClr>
                </a:solidFill>
                <a:latin typeface="Arial Black" pitchFamily="34" charset="0"/>
              </a:rPr>
              <a:t>rimozione del veicolo</a:t>
            </a:r>
            <a:endParaRPr lang="it-IT" sz="2800" dirty="0">
              <a:solidFill>
                <a:schemeClr val="tx1">
                  <a:lumMod val="50000"/>
                  <a:lumOff val="50000"/>
                </a:schemeClr>
              </a:solidFill>
              <a:latin typeface="Arial Black" pitchFamily="34" charset="0"/>
            </a:endParaRPr>
          </a:p>
        </p:txBody>
      </p:sp>
      <p:sp>
        <p:nvSpPr>
          <p:cNvPr id="26625" name="Rectangle 1"/>
          <p:cNvSpPr>
            <a:spLocks noChangeArrowheads="1"/>
          </p:cNvSpPr>
          <p:nvPr/>
        </p:nvSpPr>
        <p:spPr bwMode="auto">
          <a:xfrm>
            <a:off x="285720" y="1285860"/>
            <a:ext cx="8501122"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rimozione del veicolo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è operata dagli organi di Polizia che accertano la violazione, i quali provvedono a che lo stesso, secondo le norme di cui al regolamento di esecuzione, sia trasportato e custodito in luoghi appositi.</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L’applicazione della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sanzione accessoria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è indicata nel verbale di contestazione.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800" b="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veicoli rimossi sono restituiti all’avente diritto, previo </a:t>
            </a:r>
            <a:r>
              <a:rPr kumimoji="0" lang="it-IT" sz="2400" b="0" u="none" strike="noStrike" cap="none" normalizeH="0" baseline="0" dirty="0" smtClean="0">
                <a:ln>
                  <a:noFill/>
                </a:ln>
                <a:effectLst/>
                <a:latin typeface="Arial Black" pitchFamily="34" charset="0"/>
                <a:ea typeface="Times New Roman" pitchFamily="18" charset="0"/>
                <a:cs typeface="Arial" pitchFamily="34" charset="0"/>
              </a:rPr>
              <a:t>rimborso delle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spese di intervento, rimozione e custodia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2571736" y="1214438"/>
            <a:ext cx="6357982"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Nell’ipotesi in cui è consentito il </a:t>
            </a:r>
            <a:r>
              <a:rPr lang="it-IT" sz="2400" dirty="0" smtClean="0">
                <a:solidFill>
                  <a:srgbClr val="FF0000"/>
                </a:solidFill>
                <a:latin typeface="Arial Black" pitchFamily="34" charset="0"/>
              </a:rPr>
              <a:t>blocco del veicolo</a:t>
            </a:r>
            <a:r>
              <a:rPr lang="it-IT" sz="2400" dirty="0" smtClean="0">
                <a:latin typeface="Arial Black" pitchFamily="34" charset="0"/>
              </a:rPr>
              <a:t>, questo è disposto dall’organo di Polizia che accerta la violazione, secondo le modalità stabilite dal regolamento di attuazione. Dell’eseguito blocco è fatta menzione nel verbale di contestazione. </a:t>
            </a:r>
            <a:r>
              <a:rPr lang="it-IT" sz="2400" u="sng" dirty="0" smtClean="0">
                <a:solidFill>
                  <a:srgbClr val="0000CC"/>
                </a:solidFill>
                <a:latin typeface="Arial Black" pitchFamily="34" charset="0"/>
              </a:rPr>
              <a:t>La rimozione del blocco è effettuata a richiesta dell’avente diritto, previo pagamento delle spese di intervento, bloccaggio e rimozione del blocco</a:t>
            </a:r>
            <a:r>
              <a:rPr lang="it-IT" sz="2400" dirty="0" smtClean="0">
                <a:latin typeface="Arial Black" pitchFamily="34" charset="0"/>
              </a:rPr>
              <a:t>.</a:t>
            </a:r>
            <a:endParaRPr lang="it-IT" sz="2400" b="1" dirty="0">
              <a:solidFill>
                <a:srgbClr val="FF0000"/>
              </a:solidFill>
              <a:latin typeface="Arial Black" pitchFamily="34" charset="0"/>
            </a:endParaRPr>
          </a:p>
        </p:txBody>
      </p:sp>
      <p:sp>
        <p:nvSpPr>
          <p:cNvPr id="37893" name="CasellaDiTesto 7"/>
          <p:cNvSpPr txBox="1">
            <a:spLocks noChangeArrowheads="1"/>
          </p:cNvSpPr>
          <p:nvPr/>
        </p:nvSpPr>
        <p:spPr bwMode="auto">
          <a:xfrm>
            <a:off x="357158" y="549275"/>
            <a:ext cx="8429684"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blocco del veicolo</a:t>
            </a:r>
          </a:p>
        </p:txBody>
      </p:sp>
      <p:pic>
        <p:nvPicPr>
          <p:cNvPr id="35842" name="Picture 2" descr="http://www.allaguida.it/img/ganasce1.jpg"/>
          <p:cNvPicPr>
            <a:picLocks noChangeAspect="1" noChangeArrowheads="1"/>
          </p:cNvPicPr>
          <p:nvPr/>
        </p:nvPicPr>
        <p:blipFill>
          <a:blip r:embed="rId2"/>
          <a:srcRect/>
          <a:stretch>
            <a:fillRect/>
          </a:stretch>
        </p:blipFill>
        <p:spPr bwMode="auto">
          <a:xfrm>
            <a:off x="214283" y="1428280"/>
            <a:ext cx="2357453" cy="3715232"/>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3071813" y="1143000"/>
            <a:ext cx="6072187" cy="3046413"/>
          </a:xfrm>
          <a:prstGeom prst="rect">
            <a:avLst/>
          </a:prstGeom>
          <a:noFill/>
          <a:ln w="9525">
            <a:noFill/>
            <a:miter lim="800000"/>
            <a:headEnd/>
            <a:tailEnd/>
          </a:ln>
        </p:spPr>
        <p:txBody>
          <a:bodyPr>
            <a:spAutoFit/>
          </a:bodyPr>
          <a:lstStyle/>
          <a:p>
            <a:pPr algn="ctr"/>
            <a:r>
              <a:rPr lang="it-IT" sz="2400" dirty="0">
                <a:latin typeface="Arial Black" pitchFamily="34" charset="0"/>
              </a:rPr>
              <a:t>La </a:t>
            </a:r>
            <a:r>
              <a:rPr lang="it-IT" sz="2400" dirty="0">
                <a:solidFill>
                  <a:srgbClr val="FF0000"/>
                </a:solidFill>
                <a:latin typeface="Arial Black" pitchFamily="34" charset="0"/>
              </a:rPr>
              <a:t>sanzione amministrativa pecuniaria</a:t>
            </a:r>
            <a:r>
              <a:rPr lang="it-IT" sz="2400" dirty="0">
                <a:latin typeface="Arial Black" pitchFamily="34" charset="0"/>
              </a:rPr>
              <a:t> consiste nel </a:t>
            </a:r>
            <a:r>
              <a:rPr lang="it-IT" sz="2400" dirty="0">
                <a:solidFill>
                  <a:srgbClr val="FF0000"/>
                </a:solidFill>
                <a:latin typeface="Arial Black" pitchFamily="34" charset="0"/>
              </a:rPr>
              <a:t>pagamento di una somma di denaro tra un limite minimo ed un limite massimo</a:t>
            </a:r>
            <a:r>
              <a:rPr lang="it-IT" sz="2400" dirty="0">
                <a:latin typeface="Arial Black" pitchFamily="34" charset="0"/>
              </a:rPr>
              <a:t> fissato dalla singola norma, entro </a:t>
            </a:r>
            <a:r>
              <a:rPr lang="it-IT" sz="2400" u="sng" dirty="0">
                <a:latin typeface="Arial Black" pitchFamily="34" charset="0"/>
              </a:rPr>
              <a:t>il </a:t>
            </a:r>
            <a:r>
              <a:rPr lang="it-IT" sz="2400" u="sng" dirty="0">
                <a:solidFill>
                  <a:srgbClr val="00B050"/>
                </a:solidFill>
                <a:latin typeface="Arial Black" pitchFamily="34" charset="0"/>
              </a:rPr>
              <a:t>limite minimo generale di € 21,00</a:t>
            </a:r>
            <a:r>
              <a:rPr lang="it-IT" sz="2400" dirty="0">
                <a:latin typeface="Arial Black" pitchFamily="34" charset="0"/>
              </a:rPr>
              <a:t> ed il </a:t>
            </a:r>
            <a:r>
              <a:rPr lang="it-IT" sz="2400" u="sng" dirty="0">
                <a:solidFill>
                  <a:srgbClr val="0000CC"/>
                </a:solidFill>
                <a:latin typeface="Arial Black" pitchFamily="34" charset="0"/>
              </a:rPr>
              <a:t>limite massimo generale di € 9.296,00</a:t>
            </a:r>
            <a:r>
              <a:rPr lang="it-IT" sz="2400" dirty="0">
                <a:latin typeface="Arial Black" pitchFamily="34" charset="0"/>
              </a:rPr>
              <a:t>.</a:t>
            </a:r>
            <a:endParaRPr lang="it-IT" sz="2400" b="1" dirty="0">
              <a:solidFill>
                <a:srgbClr val="FF0000"/>
              </a:solidFill>
              <a:latin typeface="Arial Black" pitchFamily="34" charset="0"/>
            </a:endParaRPr>
          </a:p>
        </p:txBody>
      </p:sp>
      <p:sp>
        <p:nvSpPr>
          <p:cNvPr id="14341" name="CasellaDiTesto 7"/>
          <p:cNvSpPr txBox="1">
            <a:spLocks noChangeArrowheads="1"/>
          </p:cNvSpPr>
          <p:nvPr/>
        </p:nvSpPr>
        <p:spPr bwMode="auto">
          <a:xfrm>
            <a:off x="285750" y="500063"/>
            <a:ext cx="8501063" cy="646112"/>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sanzione amministrativa</a:t>
            </a:r>
          </a:p>
        </p:txBody>
      </p:sp>
      <p:pic>
        <p:nvPicPr>
          <p:cNvPr id="14342" name="Picture 11" descr="http://www.soldionline.it/finanza-personale/multe-sanzioni/wp-content/uploads/2010/09/ritiro_patente300.jpg"/>
          <p:cNvPicPr>
            <a:picLocks noChangeAspect="1" noChangeArrowheads="1"/>
          </p:cNvPicPr>
          <p:nvPr/>
        </p:nvPicPr>
        <p:blipFill>
          <a:blip r:embed="rId3"/>
          <a:srcRect/>
          <a:stretch>
            <a:fillRect/>
          </a:stretch>
        </p:blipFill>
        <p:spPr bwMode="auto">
          <a:xfrm>
            <a:off x="357188" y="1357313"/>
            <a:ext cx="2714625" cy="2714625"/>
          </a:xfrm>
          <a:prstGeom prst="rect">
            <a:avLst/>
          </a:prstGeom>
          <a:noFill/>
          <a:ln w="9525">
            <a:noFill/>
            <a:miter lim="800000"/>
            <a:headEnd/>
            <a:tailEnd/>
          </a:ln>
        </p:spPr>
      </p:pic>
      <p:sp>
        <p:nvSpPr>
          <p:cNvPr id="14344" name="Rettangolo 7"/>
          <p:cNvSpPr>
            <a:spLocks noChangeArrowheads="1"/>
          </p:cNvSpPr>
          <p:nvPr/>
        </p:nvSpPr>
        <p:spPr bwMode="auto">
          <a:xfrm>
            <a:off x="357188" y="4143375"/>
            <a:ext cx="8786812" cy="1200150"/>
          </a:xfrm>
          <a:prstGeom prst="rect">
            <a:avLst/>
          </a:prstGeom>
          <a:noFill/>
          <a:ln w="9525">
            <a:noFill/>
            <a:miter lim="800000"/>
            <a:headEnd/>
            <a:tailEnd/>
          </a:ln>
        </p:spPr>
        <p:txBody>
          <a:bodyPr>
            <a:spAutoFit/>
          </a:bodyPr>
          <a:lstStyle/>
          <a:p>
            <a:pPr algn="ctr"/>
            <a:r>
              <a:rPr lang="it-IT" sz="2400">
                <a:latin typeface="Arial Black" pitchFamily="34" charset="0"/>
              </a:rPr>
              <a:t>Tale limite massimo può essere superato quando si tratti di sanzioni proporzionali, nelle ipotesi di aggiornamento ISTAT, o in caso di più violazioni.</a:t>
            </a:r>
            <a:endParaRPr lang="it-IT" sz="240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214282" y="1214422"/>
            <a:ext cx="5572164"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Trascorsi </a:t>
            </a:r>
            <a:r>
              <a:rPr lang="it-IT" sz="2400" dirty="0" smtClean="0">
                <a:solidFill>
                  <a:srgbClr val="FF0000"/>
                </a:solidFill>
                <a:latin typeface="Arial Black" pitchFamily="34" charset="0"/>
              </a:rPr>
              <a:t>180 giorni</a:t>
            </a:r>
            <a:r>
              <a:rPr lang="it-IT" sz="2400" dirty="0" smtClean="0">
                <a:latin typeface="Arial Black" pitchFamily="34" charset="0"/>
              </a:rPr>
              <a:t> dalla notificazione del verbale contenente la contestazione della violazione e l’indicazione della effettuata rimozione o blocco, senza che il proprietario si sia presentato all’ufficio o al comando da cui dipende l’organo che ha effettuato la rimozione o il blocco, il veicolo può essere </a:t>
            </a:r>
            <a:r>
              <a:rPr lang="it-IT" sz="2400" u="sng" dirty="0" smtClean="0">
                <a:solidFill>
                  <a:srgbClr val="FF0000"/>
                </a:solidFill>
                <a:latin typeface="Arial Black" pitchFamily="34" charset="0"/>
              </a:rPr>
              <a:t>alienato</a:t>
            </a:r>
            <a:r>
              <a:rPr lang="it-IT" sz="2400" dirty="0" smtClean="0">
                <a:latin typeface="Arial Black" pitchFamily="34" charset="0"/>
              </a:rPr>
              <a:t> o </a:t>
            </a:r>
            <a:r>
              <a:rPr lang="it-IT" sz="2400" u="sng" dirty="0" smtClean="0">
                <a:solidFill>
                  <a:srgbClr val="FF0000"/>
                </a:solidFill>
                <a:latin typeface="Arial Black" pitchFamily="34" charset="0"/>
              </a:rPr>
              <a:t>demolito</a:t>
            </a:r>
            <a:r>
              <a:rPr lang="it-IT" sz="2400" dirty="0" smtClean="0">
                <a:latin typeface="Arial Black" pitchFamily="34" charset="0"/>
              </a:rPr>
              <a:t>. </a:t>
            </a:r>
            <a:endParaRPr lang="it-IT" sz="2400" b="1" dirty="0">
              <a:solidFill>
                <a:srgbClr val="FF0000"/>
              </a:solidFill>
              <a:latin typeface="Arial Black" pitchFamily="34" charset="0"/>
            </a:endParaRPr>
          </a:p>
        </p:txBody>
      </p:sp>
      <p:sp>
        <p:nvSpPr>
          <p:cNvPr id="37893" name="CasellaDiTesto 7"/>
          <p:cNvSpPr txBox="1">
            <a:spLocks noChangeArrowheads="1"/>
          </p:cNvSpPr>
          <p:nvPr/>
        </p:nvSpPr>
        <p:spPr bwMode="auto">
          <a:xfrm>
            <a:off x="357158" y="549275"/>
            <a:ext cx="8429684"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Alienazione del </a:t>
            </a:r>
            <a:r>
              <a:rPr lang="it-IT" sz="3600" dirty="0">
                <a:solidFill>
                  <a:schemeClr val="tx1">
                    <a:lumMod val="50000"/>
                    <a:lumOff val="50000"/>
                  </a:schemeClr>
                </a:solidFill>
                <a:latin typeface="Arial Black" pitchFamily="34" charset="0"/>
              </a:rPr>
              <a:t>veicolo</a:t>
            </a:r>
          </a:p>
        </p:txBody>
      </p:sp>
      <p:pic>
        <p:nvPicPr>
          <p:cNvPr id="7" name="Picture 10" descr="http://www.bresolin.com/file/carroattrezzi.jpg"/>
          <p:cNvPicPr>
            <a:picLocks noChangeAspect="1" noChangeArrowheads="1"/>
          </p:cNvPicPr>
          <p:nvPr/>
        </p:nvPicPr>
        <p:blipFill>
          <a:blip r:embed="rId2"/>
          <a:srcRect/>
          <a:stretch>
            <a:fillRect/>
          </a:stretch>
        </p:blipFill>
        <p:spPr bwMode="auto">
          <a:xfrm>
            <a:off x="5786446" y="1500174"/>
            <a:ext cx="3192539" cy="3643338"/>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2500298" y="1052736"/>
            <a:ext cx="6643702"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In ipotesi di applicazione della </a:t>
            </a:r>
            <a:r>
              <a:rPr lang="it-IT" sz="2400" dirty="0" smtClean="0">
                <a:solidFill>
                  <a:srgbClr val="FF0000"/>
                </a:solidFill>
                <a:latin typeface="Arial Black" pitchFamily="34" charset="0"/>
              </a:rPr>
              <a:t>sanzione amministrativa accessoria del ritiro della carta di circolazione o della targa o della patente di guida</a:t>
            </a:r>
            <a:r>
              <a:rPr lang="it-IT" sz="2400" dirty="0" smtClean="0">
                <a:latin typeface="Arial Black" pitchFamily="34" charset="0"/>
              </a:rPr>
              <a:t>, il documento è ritirato, insieme all’accertamento della violazione, dall’organo accertatore ed inviato, entro i 5 giorni successivi, al competente ufficio del Dipartimento per i trasporti terrestri se si tratta della carta di circolazione e/o della targa, alla Prefettura se si tratta della patente di guida.</a:t>
            </a:r>
            <a:endParaRPr lang="it-IT" sz="2400" b="1" dirty="0">
              <a:solidFill>
                <a:srgbClr val="FF0000"/>
              </a:solidFill>
              <a:latin typeface="Arial Black" pitchFamily="34" charset="0"/>
            </a:endParaRPr>
          </a:p>
        </p:txBody>
      </p:sp>
      <p:sp>
        <p:nvSpPr>
          <p:cNvPr id="38917" name="CasellaDiTesto 7"/>
          <p:cNvSpPr txBox="1">
            <a:spLocks noChangeArrowheads="1"/>
          </p:cNvSpPr>
          <p:nvPr/>
        </p:nvSpPr>
        <p:spPr bwMode="auto">
          <a:xfrm>
            <a:off x="-214346" y="260648"/>
            <a:ext cx="9572692" cy="646331"/>
          </a:xfrm>
          <a:prstGeom prst="rect">
            <a:avLst/>
          </a:prstGeom>
          <a:noFill/>
          <a:ln w="9525">
            <a:noFill/>
            <a:miter lim="800000"/>
            <a:headEnd/>
            <a:tailEnd/>
          </a:ln>
        </p:spPr>
        <p:txBody>
          <a:bodyPr wrap="square">
            <a:spAutoFit/>
          </a:bodyPr>
          <a:lstStyle/>
          <a:p>
            <a:pPr algn="ctr"/>
            <a:r>
              <a:rPr lang="it-IT" sz="3500" dirty="0">
                <a:solidFill>
                  <a:schemeClr val="tx1">
                    <a:lumMod val="50000"/>
                    <a:lumOff val="50000"/>
                  </a:schemeClr>
                </a:solidFill>
                <a:latin typeface="Arial Black" pitchFamily="34" charset="0"/>
              </a:rPr>
              <a:t>Il ritiro dei documenti di circolazione</a:t>
            </a:r>
          </a:p>
        </p:txBody>
      </p:sp>
      <p:pic>
        <p:nvPicPr>
          <p:cNvPr id="7" name="Picture 8" descr="http://www.alfasport.net/public/upload/librettogtv.jpg"/>
          <p:cNvPicPr>
            <a:picLocks noChangeAspect="1" noChangeArrowheads="1"/>
          </p:cNvPicPr>
          <p:nvPr/>
        </p:nvPicPr>
        <p:blipFill>
          <a:blip r:embed="rId2" cstate="print"/>
          <a:srcRect/>
          <a:stretch>
            <a:fillRect/>
          </a:stretch>
        </p:blipFill>
        <p:spPr bwMode="auto">
          <a:xfrm>
            <a:off x="214282" y="1142984"/>
            <a:ext cx="2357454" cy="1945906"/>
          </a:xfrm>
          <a:prstGeom prst="rect">
            <a:avLst/>
          </a:prstGeom>
          <a:noFill/>
          <a:ln w="9525">
            <a:noFill/>
            <a:miter lim="800000"/>
            <a:headEnd/>
            <a:tailEnd/>
          </a:ln>
        </p:spPr>
      </p:pic>
      <p:pic>
        <p:nvPicPr>
          <p:cNvPr id="33794" name="Picture 2" descr="http://upload.wikimedia.org/wikipedia/commons/thumb/1/15/Italy_BZ_99_rear.jpg/300px-Italy_BZ_99_rear.jpg">
            <a:hlinkClick r:id="rId3"/>
          </p:cNvPr>
          <p:cNvPicPr>
            <a:picLocks noChangeAspect="1" noChangeArrowheads="1"/>
          </p:cNvPicPr>
          <p:nvPr/>
        </p:nvPicPr>
        <p:blipFill>
          <a:blip r:embed="rId4"/>
          <a:srcRect/>
          <a:stretch>
            <a:fillRect/>
          </a:stretch>
        </p:blipFill>
        <p:spPr bwMode="auto">
          <a:xfrm>
            <a:off x="142844" y="3143248"/>
            <a:ext cx="2500330" cy="619126"/>
          </a:xfrm>
          <a:prstGeom prst="rect">
            <a:avLst/>
          </a:prstGeom>
          <a:noFill/>
        </p:spPr>
      </p:pic>
      <p:pic>
        <p:nvPicPr>
          <p:cNvPr id="33796" name="Picture 4" descr="http://2.bp.blogspot.com/_kkaxn4Js900/SwpxKHQJRgI/AAAAAAAAAHU/n11G2NyqI24/s1600/patente.jpg"/>
          <p:cNvPicPr>
            <a:picLocks noChangeAspect="1" noChangeArrowheads="1"/>
          </p:cNvPicPr>
          <p:nvPr/>
        </p:nvPicPr>
        <p:blipFill>
          <a:blip r:embed="rId5"/>
          <a:srcRect/>
          <a:stretch>
            <a:fillRect/>
          </a:stretch>
        </p:blipFill>
        <p:spPr bwMode="auto">
          <a:xfrm>
            <a:off x="214282" y="3857628"/>
            <a:ext cx="2333640" cy="1470194"/>
          </a:xfrm>
          <a:prstGeom prst="rect">
            <a:avLst/>
          </a:prstGeom>
          <a:noFill/>
        </p:spPr>
      </p:pic>
      <p:pic>
        <p:nvPicPr>
          <p:cNvPr id="1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539948" y="404664"/>
            <a:ext cx="80645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Ritiro della </a:t>
            </a:r>
            <a:r>
              <a:rPr lang="it-IT" sz="3600" b="1" dirty="0" smtClean="0">
                <a:solidFill>
                  <a:schemeClr val="tx1">
                    <a:lumMod val="50000"/>
                    <a:lumOff val="50000"/>
                  </a:schemeClr>
                </a:solidFill>
                <a:latin typeface="Arial Black" pitchFamily="34" charset="0"/>
              </a:rPr>
              <a:t>targa</a:t>
            </a:r>
            <a:endParaRPr lang="it-IT" sz="3200" b="1" dirty="0">
              <a:solidFill>
                <a:schemeClr val="tx1">
                  <a:lumMod val="50000"/>
                  <a:lumOff val="50000"/>
                </a:schemeClr>
              </a:solidFill>
              <a:latin typeface="Arial Black" pitchFamily="34" charset="0"/>
            </a:endParaRPr>
          </a:p>
        </p:txBody>
      </p:sp>
      <p:sp>
        <p:nvSpPr>
          <p:cNvPr id="23553" name="Rectangle 1"/>
          <p:cNvSpPr>
            <a:spLocks noChangeArrowheads="1"/>
          </p:cNvSpPr>
          <p:nvPr/>
        </p:nvSpPr>
        <p:spPr bwMode="auto">
          <a:xfrm>
            <a:off x="214282" y="1214422"/>
            <a:ext cx="678661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Nei casi di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ritiro della targa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si procede al fermo amministrativo del veicolo. </a:t>
            </a:r>
            <a:b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b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L’organo accertatore deve consentire a che il veicolo sia condotto in un luogo di deposito o di custodia indicato dall’avente diritto o dal conducente del veicolo. All’uopo, l’agente rilascia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permesso provvisorio di circolazione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limitatamente al periodo di tempo necessario a condurre il veicolo nel suddetto luogo di custodia.</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32770" name="Picture 2" descr="http://upload.wikimedia.org/wikipedia/commons/thumb/4/47/Italy_Euro_Plate_Bike.jpg/150px-Italy_Euro_Plate_Bike.jpg">
            <a:hlinkClick r:id="rId2"/>
          </p:cNvPr>
          <p:cNvPicPr>
            <a:picLocks noChangeAspect="1" noChangeArrowheads="1"/>
          </p:cNvPicPr>
          <p:nvPr/>
        </p:nvPicPr>
        <p:blipFill>
          <a:blip r:embed="rId3"/>
          <a:srcRect/>
          <a:stretch>
            <a:fillRect/>
          </a:stretch>
        </p:blipFill>
        <p:spPr bwMode="auto">
          <a:xfrm>
            <a:off x="7072330" y="1428736"/>
            <a:ext cx="1839262" cy="1643074"/>
          </a:xfrm>
          <a:prstGeom prst="rect">
            <a:avLst/>
          </a:prstGeom>
          <a:noFill/>
        </p:spPr>
      </p:pic>
      <p:pic>
        <p:nvPicPr>
          <p:cNvPr id="32772" name="Picture 4" descr="http://www4.ti.ch/fileadmin/DI/DI_DI/SC/images/licenzaInternazionaleRetro.jpg"/>
          <p:cNvPicPr>
            <a:picLocks noChangeAspect="1" noChangeArrowheads="1"/>
          </p:cNvPicPr>
          <p:nvPr/>
        </p:nvPicPr>
        <p:blipFill>
          <a:blip r:embed="rId4"/>
          <a:srcRect/>
          <a:stretch>
            <a:fillRect/>
          </a:stretch>
        </p:blipFill>
        <p:spPr bwMode="auto">
          <a:xfrm>
            <a:off x="7060424" y="3357562"/>
            <a:ext cx="1940732" cy="1928826"/>
          </a:xfrm>
          <a:prstGeom prst="rect">
            <a:avLst/>
          </a:prstGeom>
          <a:noFill/>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468313" y="476250"/>
            <a:ext cx="80645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Ritiro della </a:t>
            </a:r>
            <a:r>
              <a:rPr lang="it-IT" sz="3600" b="1" dirty="0" smtClean="0">
                <a:solidFill>
                  <a:schemeClr val="tx1">
                    <a:lumMod val="50000"/>
                    <a:lumOff val="50000"/>
                  </a:schemeClr>
                </a:solidFill>
                <a:latin typeface="Arial Black" pitchFamily="34" charset="0"/>
              </a:rPr>
              <a:t>targa</a:t>
            </a:r>
            <a:endParaRPr lang="it-IT" sz="3200" b="1" dirty="0">
              <a:solidFill>
                <a:schemeClr val="tx1">
                  <a:lumMod val="50000"/>
                  <a:lumOff val="50000"/>
                </a:schemeClr>
              </a:solidFill>
              <a:latin typeface="Arial Black" pitchFamily="34" charset="0"/>
            </a:endParaRPr>
          </a:p>
        </p:txBody>
      </p:sp>
      <p:sp>
        <p:nvSpPr>
          <p:cNvPr id="23553" name="Rectangle 1"/>
          <p:cNvSpPr>
            <a:spLocks noChangeArrowheads="1"/>
          </p:cNvSpPr>
          <p:nvPr/>
        </p:nvSpPr>
        <p:spPr bwMode="auto">
          <a:xfrm>
            <a:off x="142844" y="1214422"/>
            <a:ext cx="885831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Nell’ipotesi del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ritiro della targa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l’agente accertatore provvede a ritirarla dopo che il veicolo è stato depositato in uno dei luoghi indicati e la consegna all’ufficio o comando da cui dipende. Del ritiro è redatto apposito verbale, di cui una copia è consegnata all’avente diritto.</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restituzione del documento può essere richiesta dall’interessato soltanto quando ha adempiuto alla prescrizione omessa e previo accertamento del compimento delle prescrizioni suddette. </a:t>
            </a:r>
            <a:b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b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ritiro e la successiva restituzione sono annotate nella carta di circolazione.</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214282" y="1285860"/>
            <a:ext cx="5429288"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Chiunque, durante il periodo in cui il documento di circolazione è ritirato, circola abusivamente con lo stesso veicolo cui il ritiro si riferisce, ovvero guida un veicolo quando la patente gli sia stata ritirata, è punito con la </a:t>
            </a:r>
            <a:r>
              <a:rPr lang="it-IT" sz="2400" u="sng" dirty="0" smtClean="0">
                <a:solidFill>
                  <a:srgbClr val="FF0000"/>
                </a:solidFill>
                <a:latin typeface="Arial Black" pitchFamily="34" charset="0"/>
              </a:rPr>
              <a:t>sanzione amministrativa del pagamento di una somma da € 1.754,00 a € 7.018,00</a:t>
            </a:r>
            <a:r>
              <a:rPr lang="it-IT" sz="2400" dirty="0" smtClean="0">
                <a:latin typeface="Arial Black" pitchFamily="34" charset="0"/>
              </a:rPr>
              <a:t>. </a:t>
            </a:r>
            <a:endParaRPr lang="it-IT" sz="2400" dirty="0">
              <a:latin typeface="Arial Black" pitchFamily="34" charset="0"/>
            </a:endParaRPr>
          </a:p>
        </p:txBody>
      </p:sp>
      <p:sp>
        <p:nvSpPr>
          <p:cNvPr id="40965" name="CasellaDiTesto 7"/>
          <p:cNvSpPr txBox="1">
            <a:spLocks noChangeArrowheads="1"/>
          </p:cNvSpPr>
          <p:nvPr/>
        </p:nvSpPr>
        <p:spPr bwMode="auto">
          <a:xfrm>
            <a:off x="1000100" y="500042"/>
            <a:ext cx="7345363"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9" name="Picture 4" descr="http://www.lostato.it/wp-content/uploads/2010/09/euro.jpg"/>
          <p:cNvPicPr>
            <a:picLocks noChangeAspect="1" noChangeArrowheads="1"/>
          </p:cNvPicPr>
          <p:nvPr/>
        </p:nvPicPr>
        <p:blipFill>
          <a:blip r:embed="rId2"/>
          <a:srcRect/>
          <a:stretch>
            <a:fillRect/>
          </a:stretch>
        </p:blipFill>
        <p:spPr bwMode="auto">
          <a:xfrm>
            <a:off x="5643570" y="1357298"/>
            <a:ext cx="3286148" cy="3929090"/>
          </a:xfrm>
          <a:prstGeom prst="rect">
            <a:avLst/>
          </a:prstGeom>
          <a:noFill/>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0" y="1357298"/>
            <a:ext cx="914400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Nell’ipotesi in cui debba essere applicata la </a:t>
            </a:r>
            <a:r>
              <a:rPr lang="it-IT" sz="2400" dirty="0" smtClean="0">
                <a:solidFill>
                  <a:srgbClr val="FF0000"/>
                </a:solidFill>
                <a:latin typeface="Arial Black" pitchFamily="34" charset="0"/>
              </a:rPr>
              <a:t>sanzione accessoria della sospensione della validità della carta di circolazione</a:t>
            </a:r>
            <a:r>
              <a:rPr lang="it-IT" sz="2400" dirty="0" smtClean="0">
                <a:latin typeface="Arial Black" pitchFamily="34" charset="0"/>
              </a:rPr>
              <a:t>, questa è ritirata dall’agente od organo di Polizia che accerta la violazione; del ritiro è fatta menzione nel verbale di contestazione. </a:t>
            </a:r>
          </a:p>
          <a:p>
            <a:pPr algn="ctr"/>
            <a:r>
              <a:rPr lang="it-IT" sz="2400" dirty="0" smtClean="0">
                <a:latin typeface="Arial Black" pitchFamily="34" charset="0"/>
              </a:rPr>
              <a:t>L’organo che ha ritirato la carta di circolazione la invia, unitamente alla copia del verbale, nel termine di </a:t>
            </a:r>
            <a:r>
              <a:rPr lang="it-IT" sz="2400" dirty="0" smtClean="0">
                <a:solidFill>
                  <a:srgbClr val="FF0000"/>
                </a:solidFill>
                <a:latin typeface="Arial Black" pitchFamily="34" charset="0"/>
              </a:rPr>
              <a:t>5 giorni</a:t>
            </a:r>
            <a:r>
              <a:rPr lang="it-IT" sz="2400" dirty="0" smtClean="0">
                <a:latin typeface="Arial Black" pitchFamily="34" charset="0"/>
              </a:rPr>
              <a:t>, all’ufficio competente del Dipartimento per i trasporti terrestri, che, nei </a:t>
            </a:r>
            <a:r>
              <a:rPr lang="it-IT" sz="2400" dirty="0" smtClean="0">
                <a:solidFill>
                  <a:srgbClr val="FF0000"/>
                </a:solidFill>
                <a:latin typeface="Arial Black" pitchFamily="34" charset="0"/>
              </a:rPr>
              <a:t>15 giorni successivi</a:t>
            </a:r>
            <a:r>
              <a:rPr lang="it-IT" sz="2400" dirty="0" smtClean="0">
                <a:latin typeface="Arial Black" pitchFamily="34" charset="0"/>
              </a:rPr>
              <a:t>, emana l’</a:t>
            </a:r>
            <a:r>
              <a:rPr lang="it-IT" sz="2400" u="sng" dirty="0" smtClean="0">
                <a:solidFill>
                  <a:srgbClr val="0000CC"/>
                </a:solidFill>
                <a:latin typeface="Arial Black" pitchFamily="34" charset="0"/>
              </a:rPr>
              <a:t>ordinanza di sospensione</a:t>
            </a:r>
            <a:r>
              <a:rPr lang="it-IT" sz="2400" dirty="0" smtClean="0">
                <a:latin typeface="Arial Black" pitchFamily="34" charset="0"/>
              </a:rPr>
              <a:t>, indicando il periodo cui questa si estende.</a:t>
            </a:r>
            <a:endParaRPr lang="it-IT" sz="2400" b="1" dirty="0">
              <a:solidFill>
                <a:srgbClr val="FF0000"/>
              </a:solidFill>
              <a:latin typeface="Arial Black" pitchFamily="34" charset="0"/>
            </a:endParaRPr>
          </a:p>
        </p:txBody>
      </p:sp>
      <p:sp>
        <p:nvSpPr>
          <p:cNvPr id="41989" name="CasellaDiTesto 7"/>
          <p:cNvSpPr txBox="1">
            <a:spLocks noChangeArrowheads="1"/>
          </p:cNvSpPr>
          <p:nvPr/>
        </p:nvSpPr>
        <p:spPr bwMode="auto">
          <a:xfrm>
            <a:off x="0" y="549275"/>
            <a:ext cx="9144000" cy="584775"/>
          </a:xfrm>
          <a:prstGeom prst="rect">
            <a:avLst/>
          </a:prstGeom>
          <a:noFill/>
          <a:ln w="9525">
            <a:noFill/>
            <a:miter lim="800000"/>
            <a:headEnd/>
            <a:tailEnd/>
          </a:ln>
        </p:spPr>
        <p:txBody>
          <a:bodyPr wrap="square">
            <a:spAutoFit/>
          </a:bodyPr>
          <a:lstStyle/>
          <a:p>
            <a:pPr algn="ctr"/>
            <a:r>
              <a:rPr lang="it-IT" sz="3200" dirty="0">
                <a:solidFill>
                  <a:schemeClr val="tx1">
                    <a:lumMod val="50000"/>
                    <a:lumOff val="50000"/>
                  </a:schemeClr>
                </a:solidFill>
                <a:latin typeface="Arial Black" pitchFamily="34" charset="0"/>
              </a:rPr>
              <a:t>Sospensione della carta di circolazione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3000364" y="980728"/>
            <a:ext cx="5929354"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a:t>
            </a:r>
            <a:r>
              <a:rPr lang="it-IT" sz="2400" u="sng" dirty="0" smtClean="0">
                <a:solidFill>
                  <a:srgbClr val="0000CC"/>
                </a:solidFill>
                <a:latin typeface="Arial Black" pitchFamily="34" charset="0"/>
              </a:rPr>
              <a:t>periodo di sospensione della carta di circolazione</a:t>
            </a:r>
            <a:r>
              <a:rPr lang="it-IT" sz="2400" dirty="0" smtClean="0">
                <a:latin typeface="Arial Black" pitchFamily="34" charset="0"/>
              </a:rPr>
              <a:t>, nei limiti minimo e massimo fissati dalla singola norma, è determinato in relazione alla </a:t>
            </a:r>
            <a:r>
              <a:rPr lang="it-IT" sz="2400" dirty="0" smtClean="0">
                <a:solidFill>
                  <a:srgbClr val="0000CC"/>
                </a:solidFill>
                <a:latin typeface="Arial Black" pitchFamily="34" charset="0"/>
              </a:rPr>
              <a:t>gravità della violazione commessa</a:t>
            </a:r>
            <a:r>
              <a:rPr lang="it-IT" sz="2400" dirty="0" smtClean="0">
                <a:latin typeface="Arial Black" pitchFamily="34" charset="0"/>
              </a:rPr>
              <a:t>, all’</a:t>
            </a:r>
            <a:r>
              <a:rPr lang="it-IT" sz="2400" dirty="0" smtClean="0">
                <a:solidFill>
                  <a:srgbClr val="0000CC"/>
                </a:solidFill>
                <a:latin typeface="Arial Black" pitchFamily="34" charset="0"/>
              </a:rPr>
              <a:t>entità del danno apportato</a:t>
            </a:r>
            <a:r>
              <a:rPr lang="it-IT" sz="2400" dirty="0" smtClean="0">
                <a:latin typeface="Arial Black" pitchFamily="34" charset="0"/>
              </a:rPr>
              <a:t> ed al </a:t>
            </a:r>
            <a:r>
              <a:rPr lang="it-IT" sz="2400" dirty="0" smtClean="0">
                <a:solidFill>
                  <a:srgbClr val="0000CC"/>
                </a:solidFill>
                <a:latin typeface="Arial Black" pitchFamily="34" charset="0"/>
              </a:rPr>
              <a:t>pericolo che l’ulteriore circolazione potrebbe apportare</a:t>
            </a:r>
            <a:r>
              <a:rPr lang="it-IT" sz="2400" dirty="0" smtClean="0">
                <a:latin typeface="Arial Black" pitchFamily="34" charset="0"/>
              </a:rPr>
              <a:t>. L’ordinanza è notificata all’interessato e comunicata al Prefetto. </a:t>
            </a:r>
            <a:r>
              <a:rPr lang="it-IT" sz="2400" u="sng" dirty="0" smtClean="0">
                <a:solidFill>
                  <a:srgbClr val="FF0000"/>
                </a:solidFill>
                <a:latin typeface="Arial Black" pitchFamily="34" charset="0"/>
              </a:rPr>
              <a:t>Il periodo di sospensione inizia dal giorno in cui il documento è ritirato</a:t>
            </a:r>
            <a:r>
              <a:rPr lang="it-IT" sz="2400" dirty="0" smtClean="0">
                <a:latin typeface="Arial Black" pitchFamily="34" charset="0"/>
              </a:rPr>
              <a:t>.</a:t>
            </a:r>
            <a:endParaRPr lang="it-IT" sz="2400" b="1" dirty="0">
              <a:solidFill>
                <a:srgbClr val="FF0000"/>
              </a:solidFill>
              <a:latin typeface="Arial Black" pitchFamily="34" charset="0"/>
            </a:endParaRPr>
          </a:p>
        </p:txBody>
      </p:sp>
      <p:sp>
        <p:nvSpPr>
          <p:cNvPr id="41989" name="CasellaDiTesto 7"/>
          <p:cNvSpPr txBox="1">
            <a:spLocks noChangeArrowheads="1"/>
          </p:cNvSpPr>
          <p:nvPr/>
        </p:nvSpPr>
        <p:spPr bwMode="auto">
          <a:xfrm>
            <a:off x="0" y="332656"/>
            <a:ext cx="9144000" cy="584775"/>
          </a:xfrm>
          <a:prstGeom prst="rect">
            <a:avLst/>
          </a:prstGeom>
          <a:noFill/>
          <a:ln w="9525">
            <a:noFill/>
            <a:miter lim="800000"/>
            <a:headEnd/>
            <a:tailEnd/>
          </a:ln>
        </p:spPr>
        <p:txBody>
          <a:bodyPr wrap="square">
            <a:spAutoFit/>
          </a:bodyPr>
          <a:lstStyle/>
          <a:p>
            <a:pPr algn="ctr"/>
            <a:r>
              <a:rPr lang="it-IT" sz="3200" dirty="0">
                <a:solidFill>
                  <a:schemeClr val="tx1">
                    <a:lumMod val="50000"/>
                    <a:lumOff val="50000"/>
                  </a:schemeClr>
                </a:solidFill>
                <a:latin typeface="Arial Black" pitchFamily="34" charset="0"/>
              </a:rPr>
              <a:t>Sospensione della carta di circolazione</a:t>
            </a:r>
          </a:p>
        </p:txBody>
      </p:sp>
      <p:pic>
        <p:nvPicPr>
          <p:cNvPr id="28674" name="Picture 2" descr="http://www.acor3.it/public/1875_docu0001.jpg"/>
          <p:cNvPicPr>
            <a:picLocks noChangeAspect="1" noChangeArrowheads="1"/>
          </p:cNvPicPr>
          <p:nvPr/>
        </p:nvPicPr>
        <p:blipFill>
          <a:blip r:embed="rId2"/>
          <a:srcRect/>
          <a:stretch>
            <a:fillRect/>
          </a:stretch>
        </p:blipFill>
        <p:spPr bwMode="auto">
          <a:xfrm>
            <a:off x="214283" y="1124744"/>
            <a:ext cx="2786082" cy="3969117"/>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214282" y="1142984"/>
            <a:ext cx="8715436"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Al termine del periodo fissato, la carta di circolazione viene restituita all’interessato dall’ufficio competente del Dipartimento per i trasporti terrestri. Della restituzione è data comunicazione al prefetto ed all’ufficio del P.R.A. per l’iscrizione nei propri registri. </a:t>
            </a:r>
          </a:p>
          <a:p>
            <a:pPr algn="ctr"/>
            <a:r>
              <a:rPr lang="it-IT" sz="2400" dirty="0" smtClean="0">
                <a:latin typeface="Arial Black" pitchFamily="34" charset="0"/>
              </a:rPr>
              <a:t/>
            </a:r>
            <a:br>
              <a:rPr lang="it-IT" sz="2400" dirty="0" smtClean="0">
                <a:latin typeface="Arial Black" pitchFamily="34" charset="0"/>
              </a:rPr>
            </a:br>
            <a:r>
              <a:rPr lang="it-IT" sz="2400" dirty="0" smtClean="0">
                <a:latin typeface="Arial Black" pitchFamily="34" charset="0"/>
              </a:rPr>
              <a:t>Avverso l’ordinanza di sospensione l’interessato può proporre </a:t>
            </a:r>
            <a:r>
              <a:rPr lang="it-IT" sz="2400" u="sng" dirty="0" smtClean="0">
                <a:solidFill>
                  <a:srgbClr val="FF0000"/>
                </a:solidFill>
                <a:latin typeface="Arial Black" pitchFamily="34" charset="0"/>
              </a:rPr>
              <a:t>ricorso al Prefetto</a:t>
            </a:r>
            <a:r>
              <a:rPr lang="it-IT" sz="2400" dirty="0" smtClean="0">
                <a:latin typeface="Arial Black" pitchFamily="34" charset="0"/>
              </a:rPr>
              <a:t>. Egli, se ritiene fondato l’accertamento, applica la sanzione accessoria; invece, se lo ritiene infondato, dispone l’immediata restituzione della carta.</a:t>
            </a:r>
            <a:endParaRPr lang="it-IT" sz="2400" b="1" dirty="0">
              <a:solidFill>
                <a:srgbClr val="FF0000"/>
              </a:solidFill>
              <a:latin typeface="Arial Black" pitchFamily="34" charset="0"/>
            </a:endParaRPr>
          </a:p>
        </p:txBody>
      </p:sp>
      <p:sp>
        <p:nvSpPr>
          <p:cNvPr id="41989" name="CasellaDiTesto 7"/>
          <p:cNvSpPr txBox="1">
            <a:spLocks noChangeArrowheads="1"/>
          </p:cNvSpPr>
          <p:nvPr/>
        </p:nvSpPr>
        <p:spPr bwMode="auto">
          <a:xfrm>
            <a:off x="0" y="549275"/>
            <a:ext cx="9144000" cy="584775"/>
          </a:xfrm>
          <a:prstGeom prst="rect">
            <a:avLst/>
          </a:prstGeom>
          <a:noFill/>
          <a:ln w="9525">
            <a:noFill/>
            <a:miter lim="800000"/>
            <a:headEnd/>
            <a:tailEnd/>
          </a:ln>
        </p:spPr>
        <p:txBody>
          <a:bodyPr wrap="square">
            <a:spAutoFit/>
          </a:bodyPr>
          <a:lstStyle/>
          <a:p>
            <a:pPr algn="ctr"/>
            <a:r>
              <a:rPr lang="it-IT" sz="3200" dirty="0">
                <a:solidFill>
                  <a:schemeClr val="tx1">
                    <a:lumMod val="50000"/>
                    <a:lumOff val="50000"/>
                  </a:schemeClr>
                </a:solidFill>
                <a:latin typeface="Arial Black" pitchFamily="34" charset="0"/>
              </a:rPr>
              <a:t>Sospensione della carta di circolazione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2786050" y="1142984"/>
            <a:ext cx="6143668" cy="2677656"/>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Chiunque, durante il periodo di sospensione della carta di circolazione, circola abusivamente con lo stesso veicolo è punito con la </a:t>
            </a:r>
            <a:r>
              <a:rPr lang="it-IT" sz="2400" u="sng" dirty="0" smtClean="0">
                <a:solidFill>
                  <a:srgbClr val="FF0000"/>
                </a:solidFill>
                <a:latin typeface="Arial Black" pitchFamily="34" charset="0"/>
              </a:rPr>
              <a:t>sanzione amministrativa del pagamento di una somma di denaro da € 1.754,00 ad € 7.018,00</a:t>
            </a:r>
            <a:r>
              <a:rPr lang="it-IT" sz="2400" dirty="0" smtClean="0">
                <a:latin typeface="Arial Black" pitchFamily="34" charset="0"/>
              </a:rPr>
              <a:t>. </a:t>
            </a:r>
            <a:endParaRPr lang="it-IT" sz="2400" dirty="0">
              <a:latin typeface="Arial Black" pitchFamily="34" charset="0"/>
            </a:endParaRPr>
          </a:p>
        </p:txBody>
      </p:sp>
      <p:sp>
        <p:nvSpPr>
          <p:cNvPr id="40965" name="CasellaDiTesto 7"/>
          <p:cNvSpPr txBox="1">
            <a:spLocks noChangeArrowheads="1"/>
          </p:cNvSpPr>
          <p:nvPr/>
        </p:nvSpPr>
        <p:spPr bwMode="auto">
          <a:xfrm>
            <a:off x="1000100" y="500042"/>
            <a:ext cx="7345363"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10" name="Picture 4" descr="File:Euro symbol.svg">
            <a:hlinkClick r:id="rId2"/>
          </p:cNvPr>
          <p:cNvPicPr>
            <a:picLocks noChangeAspect="1" noChangeArrowheads="1"/>
          </p:cNvPicPr>
          <p:nvPr/>
        </p:nvPicPr>
        <p:blipFill>
          <a:blip r:embed="rId3"/>
          <a:srcRect/>
          <a:stretch>
            <a:fillRect/>
          </a:stretch>
        </p:blipFill>
        <p:spPr bwMode="auto">
          <a:xfrm>
            <a:off x="214282" y="1214422"/>
            <a:ext cx="2428892" cy="2428892"/>
          </a:xfrm>
          <a:prstGeom prst="rect">
            <a:avLst/>
          </a:prstGeom>
          <a:noFill/>
        </p:spPr>
      </p:pic>
      <p:sp>
        <p:nvSpPr>
          <p:cNvPr id="11" name="CasellaDiTesto 3"/>
          <p:cNvSpPr txBox="1">
            <a:spLocks noChangeArrowheads="1"/>
          </p:cNvSpPr>
          <p:nvPr/>
        </p:nvSpPr>
        <p:spPr bwMode="auto">
          <a:xfrm>
            <a:off x="214282" y="3857628"/>
            <a:ext cx="8715436" cy="156966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Si applica la </a:t>
            </a:r>
            <a:r>
              <a:rPr lang="it-IT" sz="2400" u="sng" dirty="0" smtClean="0">
                <a:solidFill>
                  <a:srgbClr val="0000CC"/>
                </a:solidFill>
                <a:latin typeface="Arial Black" pitchFamily="34" charset="0"/>
              </a:rPr>
              <a:t>sanzione amministrativa accessoria della sospensione della patente da 3 a 12 mesi </a:t>
            </a:r>
            <a:r>
              <a:rPr lang="it-IT" sz="2400" dirty="0" smtClean="0">
                <a:latin typeface="Arial Black" pitchFamily="34" charset="0"/>
              </a:rPr>
              <a:t>e, in caso di reiterazione delle violazioni, la </a:t>
            </a:r>
            <a:r>
              <a:rPr lang="it-IT" sz="2400" u="sng" dirty="0" smtClean="0">
                <a:solidFill>
                  <a:srgbClr val="FF0000"/>
                </a:solidFill>
                <a:latin typeface="Arial Black" pitchFamily="34" charset="0"/>
              </a:rPr>
              <a:t>confisca amministrativa del veicolo</a:t>
            </a:r>
            <a:r>
              <a:rPr lang="it-IT" sz="2400" dirty="0" smtClean="0">
                <a:latin typeface="Arial Black" pitchFamily="34" charset="0"/>
              </a:rPr>
              <a:t>.</a:t>
            </a:r>
            <a:endParaRPr lang="it-IT" sz="2400" dirty="0">
              <a:latin typeface="Arial Black" pitchFamily="34" charset="0"/>
            </a:endParaRPr>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CasellaDiTesto 7"/>
          <p:cNvSpPr txBox="1">
            <a:spLocks noChangeArrowheads="1"/>
          </p:cNvSpPr>
          <p:nvPr/>
        </p:nvSpPr>
        <p:spPr bwMode="auto">
          <a:xfrm>
            <a:off x="285720" y="500042"/>
            <a:ext cx="8643998"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sospensione della </a:t>
            </a:r>
            <a:r>
              <a:rPr lang="it-IT" sz="3600" dirty="0" smtClean="0">
                <a:solidFill>
                  <a:schemeClr val="tx1">
                    <a:lumMod val="50000"/>
                    <a:lumOff val="50000"/>
                  </a:schemeClr>
                </a:solidFill>
                <a:latin typeface="Arial Black" pitchFamily="34" charset="0"/>
              </a:rPr>
              <a:t>patente</a:t>
            </a:r>
            <a:endParaRPr lang="it-IT" sz="2400" dirty="0">
              <a:solidFill>
                <a:schemeClr val="tx1">
                  <a:lumMod val="50000"/>
                  <a:lumOff val="50000"/>
                </a:schemeClr>
              </a:solidFill>
              <a:latin typeface="Arial Black" pitchFamily="34" charset="0"/>
            </a:endParaRPr>
          </a:p>
        </p:txBody>
      </p:sp>
      <p:sp>
        <p:nvSpPr>
          <p:cNvPr id="20481" name="Rectangle 1"/>
          <p:cNvSpPr>
            <a:spLocks noChangeArrowheads="1"/>
          </p:cNvSpPr>
          <p:nvPr/>
        </p:nvSpPr>
        <p:spPr bwMode="auto">
          <a:xfrm>
            <a:off x="214282" y="1142984"/>
            <a:ext cx="87154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Qualora si debba procedere all’applicazione della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sanzione amministrativa accessoria della sospensione della patente di guida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per un periodo determinato, questa è ritirata dall’agente od organo di Polizia che accerta la violazione; del ritiro è fatta menzione nel verbale di contestazione della violazione.</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L’organo che ha ritirato la patente di guida la invia,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entro 5 giorni dal ritiro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alla Prefettura che l’ha rilasciata. Il Prefetto, nei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15 giorni successivi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emana l’</a:t>
            </a:r>
            <a:r>
              <a:rPr kumimoji="0" lang="it-IT" sz="2400" b="0" u="sng"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ordinanza di sospensione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indicando il periodo cui si estende la stessa.</a:t>
            </a:r>
            <a:r>
              <a:rPr kumimoji="0" lang="it-IT" sz="24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3429000" y="1143000"/>
            <a:ext cx="5500688" cy="4524375"/>
          </a:xfrm>
          <a:prstGeom prst="rect">
            <a:avLst/>
          </a:prstGeom>
          <a:noFill/>
          <a:ln w="9525">
            <a:noFill/>
            <a:miter lim="800000"/>
            <a:headEnd/>
            <a:tailEnd/>
          </a:ln>
        </p:spPr>
        <p:txBody>
          <a:bodyPr>
            <a:spAutoFit/>
          </a:bodyPr>
          <a:lstStyle/>
          <a:p>
            <a:pPr algn="ctr"/>
            <a:r>
              <a:rPr lang="it-IT" sz="2400">
                <a:latin typeface="Arial Black" pitchFamily="34" charset="0"/>
              </a:rPr>
              <a:t>In materia di illeciti riguardanti la velocità, il </a:t>
            </a:r>
            <a:r>
              <a:rPr lang="it-IT" sz="2400">
                <a:solidFill>
                  <a:srgbClr val="FF0000"/>
                </a:solidFill>
                <a:latin typeface="Arial Black" pitchFamily="34" charset="0"/>
              </a:rPr>
              <a:t>Codice della Strada</a:t>
            </a:r>
            <a:r>
              <a:rPr lang="it-IT" sz="2400">
                <a:latin typeface="Arial Black" pitchFamily="34" charset="0"/>
              </a:rPr>
              <a:t> contiene </a:t>
            </a:r>
            <a:r>
              <a:rPr lang="it-IT" sz="2400">
                <a:solidFill>
                  <a:srgbClr val="0000CC"/>
                </a:solidFill>
                <a:latin typeface="Arial Black" pitchFamily="34" charset="0"/>
              </a:rPr>
              <a:t>due distinte previsioni</a:t>
            </a:r>
            <a:r>
              <a:rPr lang="it-IT" sz="2400">
                <a:latin typeface="Arial Black" pitchFamily="34" charset="0"/>
              </a:rPr>
              <a:t>: la prima riguarda un </a:t>
            </a:r>
            <a:r>
              <a:rPr lang="it-IT" sz="2400">
                <a:solidFill>
                  <a:srgbClr val="0000CC"/>
                </a:solidFill>
                <a:latin typeface="Arial Black" pitchFamily="34" charset="0"/>
              </a:rPr>
              <a:t>generale precetto di cautela</a:t>
            </a:r>
            <a:r>
              <a:rPr lang="it-IT" sz="2400">
                <a:latin typeface="Arial Black" pitchFamily="34" charset="0"/>
              </a:rPr>
              <a:t>, tenuto conto di particolari circostanze, mentre la seconda impone l’</a:t>
            </a:r>
            <a:r>
              <a:rPr lang="it-IT" sz="2400">
                <a:solidFill>
                  <a:srgbClr val="0000CC"/>
                </a:solidFill>
                <a:latin typeface="Arial Black" pitchFamily="34" charset="0"/>
              </a:rPr>
              <a:t>osservazione di veri i propri limiti</a:t>
            </a:r>
            <a:r>
              <a:rPr lang="it-IT" sz="2400">
                <a:latin typeface="Arial Black" pitchFamily="34" charset="0"/>
              </a:rPr>
              <a:t>, differenziati a seconda della tipologia dei veicoli e delle caratteristiche della strada.</a:t>
            </a:r>
          </a:p>
        </p:txBody>
      </p:sp>
      <p:sp>
        <p:nvSpPr>
          <p:cNvPr id="15365" name="CasellaDiTesto 7"/>
          <p:cNvSpPr txBox="1">
            <a:spLocks noChangeArrowheads="1"/>
          </p:cNvSpPr>
          <p:nvPr/>
        </p:nvSpPr>
        <p:spPr bwMode="auto">
          <a:xfrm>
            <a:off x="285750" y="500063"/>
            <a:ext cx="8501063" cy="646112"/>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Velocità </a:t>
            </a:r>
            <a:r>
              <a:rPr lang="it-IT" sz="3600" dirty="0" smtClean="0">
                <a:solidFill>
                  <a:schemeClr val="tx1">
                    <a:lumMod val="50000"/>
                    <a:lumOff val="50000"/>
                  </a:schemeClr>
                </a:solidFill>
                <a:latin typeface="Arial Black" pitchFamily="34" charset="0"/>
              </a:rPr>
              <a:t>e sanzioni</a:t>
            </a:r>
            <a:endParaRPr lang="it-IT" sz="3600" dirty="0">
              <a:solidFill>
                <a:schemeClr val="tx1">
                  <a:lumMod val="50000"/>
                  <a:lumOff val="50000"/>
                </a:schemeClr>
              </a:solidFill>
              <a:latin typeface="Arial Black" pitchFamily="34" charset="0"/>
            </a:endParaRPr>
          </a:p>
        </p:txBody>
      </p:sp>
      <p:pic>
        <p:nvPicPr>
          <p:cNvPr id="15367" name="Picture 15" descr="http://www.universefirefox.com/images/2008/07/speedometer0100_ffx.jpg"/>
          <p:cNvPicPr>
            <a:picLocks noChangeAspect="1" noChangeArrowheads="1"/>
          </p:cNvPicPr>
          <p:nvPr/>
        </p:nvPicPr>
        <p:blipFill>
          <a:blip r:embed="rId3"/>
          <a:srcRect/>
          <a:stretch>
            <a:fillRect/>
          </a:stretch>
        </p:blipFill>
        <p:spPr bwMode="auto">
          <a:xfrm>
            <a:off x="428625" y="1643063"/>
            <a:ext cx="2928938" cy="3071812"/>
          </a:xfrm>
          <a:prstGeom prst="rect">
            <a:avLst/>
          </a:prstGeom>
          <a:noFill/>
          <a:ln w="9525">
            <a:noFill/>
            <a:miter lim="800000"/>
            <a:headEnd/>
            <a:tailEnd/>
          </a:ln>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3000364" y="1142984"/>
            <a:ext cx="5929354"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a:t>
            </a:r>
            <a:r>
              <a:rPr lang="it-IT" sz="2400" u="sng" dirty="0" smtClean="0">
                <a:solidFill>
                  <a:srgbClr val="0000CC"/>
                </a:solidFill>
                <a:latin typeface="Arial Black" pitchFamily="34" charset="0"/>
              </a:rPr>
              <a:t>periodo di sospensione della patente</a:t>
            </a:r>
            <a:r>
              <a:rPr lang="it-IT" sz="2400" dirty="0" smtClean="0">
                <a:latin typeface="Arial Black" pitchFamily="34" charset="0"/>
              </a:rPr>
              <a:t>, nei limiti minimo e massimo fissati dalla singola norma, è determinato in relazione alla </a:t>
            </a:r>
            <a:r>
              <a:rPr lang="it-IT" sz="2400" dirty="0" smtClean="0">
                <a:solidFill>
                  <a:srgbClr val="0000CC"/>
                </a:solidFill>
                <a:latin typeface="Arial Black" pitchFamily="34" charset="0"/>
              </a:rPr>
              <a:t>gravità della violazione commessa</a:t>
            </a:r>
            <a:r>
              <a:rPr lang="it-IT" sz="2400" dirty="0" smtClean="0">
                <a:latin typeface="Arial Black" pitchFamily="34" charset="0"/>
              </a:rPr>
              <a:t>, all’</a:t>
            </a:r>
            <a:r>
              <a:rPr lang="it-IT" sz="2400" dirty="0" smtClean="0">
                <a:solidFill>
                  <a:srgbClr val="0000CC"/>
                </a:solidFill>
                <a:latin typeface="Arial Black" pitchFamily="34" charset="0"/>
              </a:rPr>
              <a:t>entità del danno apportato</a:t>
            </a:r>
            <a:r>
              <a:rPr lang="it-IT" sz="2400" dirty="0" smtClean="0">
                <a:latin typeface="Arial Black" pitchFamily="34" charset="0"/>
              </a:rPr>
              <a:t> ed al </a:t>
            </a:r>
            <a:r>
              <a:rPr lang="it-IT" sz="2400" dirty="0" smtClean="0">
                <a:solidFill>
                  <a:srgbClr val="0000CC"/>
                </a:solidFill>
                <a:latin typeface="Arial Black" pitchFamily="34" charset="0"/>
              </a:rPr>
              <a:t>pericolo che l’ulteriore circolazione potrebbe apportare</a:t>
            </a:r>
            <a:r>
              <a:rPr lang="it-IT" sz="2400" dirty="0" smtClean="0">
                <a:latin typeface="Arial Black" pitchFamily="34" charset="0"/>
              </a:rPr>
              <a:t>. L’ordinanza è notificata all’interessato e comunicata al competente ufficio della Direzione generale della Motorizzazione Civile. </a:t>
            </a:r>
            <a:endParaRPr lang="it-IT" sz="2400" b="1" dirty="0">
              <a:solidFill>
                <a:srgbClr val="FF0000"/>
              </a:solidFill>
              <a:latin typeface="Arial Black" pitchFamily="34" charset="0"/>
            </a:endParaRPr>
          </a:p>
        </p:txBody>
      </p:sp>
      <p:sp>
        <p:nvSpPr>
          <p:cNvPr id="41989"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Sospensione della </a:t>
            </a:r>
            <a:r>
              <a:rPr lang="it-IT" sz="3600" dirty="0" smtClean="0">
                <a:solidFill>
                  <a:schemeClr val="tx1">
                    <a:lumMod val="50000"/>
                    <a:lumOff val="50000"/>
                  </a:schemeClr>
                </a:solidFill>
                <a:latin typeface="Arial Black" pitchFamily="34" charset="0"/>
              </a:rPr>
              <a:t>patente</a:t>
            </a:r>
            <a:endParaRPr lang="it-IT" sz="3600" dirty="0">
              <a:solidFill>
                <a:schemeClr val="tx1">
                  <a:lumMod val="50000"/>
                  <a:lumOff val="50000"/>
                </a:schemeClr>
              </a:solidFill>
              <a:latin typeface="Arial Black" pitchFamily="34" charset="0"/>
            </a:endParaRPr>
          </a:p>
        </p:txBody>
      </p:sp>
      <p:pic>
        <p:nvPicPr>
          <p:cNvPr id="24578" name="Picture 2" descr="http://www.motomania.it/imgprod/929.jpg"/>
          <p:cNvPicPr>
            <a:picLocks noChangeAspect="1" noChangeArrowheads="1"/>
          </p:cNvPicPr>
          <p:nvPr/>
        </p:nvPicPr>
        <p:blipFill>
          <a:blip r:embed="rId2"/>
          <a:srcRect/>
          <a:stretch>
            <a:fillRect/>
          </a:stretch>
        </p:blipFill>
        <p:spPr bwMode="auto">
          <a:xfrm>
            <a:off x="214282" y="3571876"/>
            <a:ext cx="2740703" cy="1785950"/>
          </a:xfrm>
          <a:prstGeom prst="rect">
            <a:avLst/>
          </a:prstGeom>
          <a:noFill/>
        </p:spPr>
      </p:pic>
      <p:pic>
        <p:nvPicPr>
          <p:cNvPr id="24580" name="Picture 4" descr="Multe, le soluzioni ai quesiti dei lettori (LaPresse)"/>
          <p:cNvPicPr>
            <a:picLocks noChangeAspect="1" noChangeArrowheads="1"/>
          </p:cNvPicPr>
          <p:nvPr/>
        </p:nvPicPr>
        <p:blipFill>
          <a:blip r:embed="rId3"/>
          <a:srcRect/>
          <a:stretch>
            <a:fillRect/>
          </a:stretch>
        </p:blipFill>
        <p:spPr bwMode="auto">
          <a:xfrm>
            <a:off x="214282" y="1142984"/>
            <a:ext cx="2643206" cy="2286016"/>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285720" y="1142984"/>
            <a:ext cx="8643998" cy="4401205"/>
          </a:xfrm>
          <a:prstGeom prst="rect">
            <a:avLst/>
          </a:prstGeom>
          <a:noFill/>
          <a:ln w="9525">
            <a:noFill/>
            <a:miter lim="800000"/>
            <a:headEnd/>
            <a:tailEnd/>
          </a:ln>
        </p:spPr>
        <p:txBody>
          <a:bodyPr wrap="square">
            <a:spAutoFit/>
          </a:bodyPr>
          <a:lstStyle/>
          <a:p>
            <a:pPr algn="ctr"/>
            <a:r>
              <a:rPr lang="it-IT" sz="2000" u="sng" dirty="0" smtClean="0">
                <a:latin typeface="Arial Black" pitchFamily="34" charset="0"/>
              </a:rPr>
              <a:t>Qualora l’ordinanza di sospensione non sia emanata nel termine di 15 giorni, il titolare della patente può ottenerne la restituzione dalla Prefettura</a:t>
            </a:r>
            <a:r>
              <a:rPr lang="it-IT" sz="2000" dirty="0" smtClean="0">
                <a:latin typeface="Arial Black" pitchFamily="34" charset="0"/>
              </a:rPr>
              <a:t>. </a:t>
            </a:r>
            <a:br>
              <a:rPr lang="it-IT" sz="2000" dirty="0" smtClean="0">
                <a:latin typeface="Arial Black" pitchFamily="34" charset="0"/>
              </a:rPr>
            </a:br>
            <a:r>
              <a:rPr lang="it-IT" sz="2000" dirty="0" smtClean="0">
                <a:latin typeface="Arial Black" pitchFamily="34" charset="0"/>
              </a:rPr>
              <a:t>Quando la sospensione della patente di guida deve essere </a:t>
            </a:r>
            <a:r>
              <a:rPr lang="it-IT" sz="2000" u="sng" dirty="0" smtClean="0">
                <a:solidFill>
                  <a:srgbClr val="FF0000"/>
                </a:solidFill>
                <a:latin typeface="Arial Black" pitchFamily="34" charset="0"/>
              </a:rPr>
              <a:t>aumentata</a:t>
            </a:r>
            <a:r>
              <a:rPr lang="it-IT" sz="2000" dirty="0" smtClean="0">
                <a:latin typeface="Arial Black" pitchFamily="34" charset="0"/>
              </a:rPr>
              <a:t> a seguito di più violazioni della medesima disposizione di legge, l’organo di Polizia che accerta l’ultima violazione e che dalle iscrizioni sulla patente constata la sussistenza delle precedenti, procede indicando, anche nel verbale, la disposizione applicata ed il numero delle sospensioni precedentemente disposte.</a:t>
            </a:r>
          </a:p>
          <a:p>
            <a:pPr algn="ctr"/>
            <a:r>
              <a:rPr lang="it-IT" sz="2000" dirty="0" smtClean="0">
                <a:latin typeface="Arial Black" pitchFamily="34" charset="0"/>
              </a:rPr>
              <a:t>Al termine del periodo di sospensione fissato, la patente viene restituita dal Prefetto. L’avvenuta restituzione viene comunicata al competente ufficio della Direzione generale della </a:t>
            </a:r>
            <a:r>
              <a:rPr lang="it-IT" sz="2000" dirty="0" err="1" smtClean="0">
                <a:latin typeface="Arial Black" pitchFamily="34" charset="0"/>
              </a:rPr>
              <a:t>M.C.T.C.</a:t>
            </a:r>
            <a:r>
              <a:rPr lang="it-IT" sz="2000" dirty="0" smtClean="0">
                <a:latin typeface="Arial Black" pitchFamily="34" charset="0"/>
              </a:rPr>
              <a:t>, che la iscrive nei propri registri.</a:t>
            </a:r>
            <a:endParaRPr lang="it-IT" sz="2000" dirty="0">
              <a:latin typeface="Arial Black" pitchFamily="34" charset="0"/>
            </a:endParaRPr>
          </a:p>
        </p:txBody>
      </p:sp>
      <p:sp>
        <p:nvSpPr>
          <p:cNvPr id="41989"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Sospensione della </a:t>
            </a:r>
            <a:r>
              <a:rPr lang="it-IT" sz="3600" dirty="0" smtClean="0">
                <a:solidFill>
                  <a:schemeClr val="tx1">
                    <a:lumMod val="50000"/>
                    <a:lumOff val="50000"/>
                  </a:schemeClr>
                </a:solidFill>
                <a:latin typeface="Arial Black" pitchFamily="34" charset="0"/>
              </a:rPr>
              <a:t>patente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214282" y="1285860"/>
            <a:ext cx="464347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Chiunque, durante il periodo di sospensione della validità della patente, circola abusivamente è punito con l’</a:t>
            </a:r>
            <a:r>
              <a:rPr lang="it-IT" sz="2400" b="1" u="sng" dirty="0" smtClean="0">
                <a:solidFill>
                  <a:srgbClr val="FF0000"/>
                </a:solidFill>
                <a:latin typeface="Arial Black" pitchFamily="34" charset="0"/>
              </a:rPr>
              <a:t>arresto da 1 ad 8 mesi</a:t>
            </a:r>
            <a:r>
              <a:rPr lang="it-IT" sz="2400" dirty="0" smtClean="0">
                <a:latin typeface="Arial Black" pitchFamily="34" charset="0"/>
              </a:rPr>
              <a:t> e  con </a:t>
            </a:r>
            <a:r>
              <a:rPr lang="it-IT" sz="2400" u="sng" dirty="0" smtClean="0">
                <a:solidFill>
                  <a:srgbClr val="FF0000"/>
                </a:solidFill>
                <a:latin typeface="Arial Black" pitchFamily="34" charset="0"/>
              </a:rPr>
              <a:t>l’ammenda da € 103,29 ad € 413,17</a:t>
            </a:r>
            <a:r>
              <a:rPr lang="it-IT" sz="2400" dirty="0" smtClean="0">
                <a:latin typeface="Arial Black" pitchFamily="34" charset="0"/>
              </a:rPr>
              <a:t>. Si applica la </a:t>
            </a:r>
            <a:r>
              <a:rPr lang="it-IT" sz="2400" u="sng" dirty="0" smtClean="0">
                <a:solidFill>
                  <a:srgbClr val="0000CC"/>
                </a:solidFill>
                <a:latin typeface="Arial Black" pitchFamily="34" charset="0"/>
              </a:rPr>
              <a:t>sanzione amministrativa accessoria della revoca della patente</a:t>
            </a:r>
            <a:r>
              <a:rPr lang="it-IT" sz="2400" dirty="0" smtClean="0">
                <a:latin typeface="Arial Black" pitchFamily="34" charset="0"/>
              </a:rPr>
              <a:t>.</a:t>
            </a:r>
            <a:endParaRPr lang="it-IT" sz="2400" dirty="0">
              <a:latin typeface="Arial Black" pitchFamily="34" charset="0"/>
            </a:endParaRPr>
          </a:p>
        </p:txBody>
      </p:sp>
      <p:sp>
        <p:nvSpPr>
          <p:cNvPr id="33797"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 amministrative</a:t>
            </a:r>
            <a:endParaRPr lang="it-IT" sz="3600" dirty="0">
              <a:solidFill>
                <a:schemeClr val="tx1">
                  <a:lumMod val="50000"/>
                  <a:lumOff val="50000"/>
                </a:schemeClr>
              </a:solidFill>
              <a:latin typeface="Arial Black" pitchFamily="34" charset="0"/>
            </a:endParaRPr>
          </a:p>
        </p:txBody>
      </p:sp>
      <p:pic>
        <p:nvPicPr>
          <p:cNvPr id="8" name="Picture 2" descr="http://www.trucchetti.com/wp-content/uploads/2010/05/banconote-euro.jpg"/>
          <p:cNvPicPr>
            <a:picLocks noChangeAspect="1" noChangeArrowheads="1"/>
          </p:cNvPicPr>
          <p:nvPr/>
        </p:nvPicPr>
        <p:blipFill>
          <a:blip r:embed="rId2"/>
          <a:srcRect/>
          <a:stretch>
            <a:fillRect/>
          </a:stretch>
        </p:blipFill>
        <p:spPr bwMode="auto">
          <a:xfrm>
            <a:off x="4930488" y="1428736"/>
            <a:ext cx="3927791" cy="3857652"/>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asellaDiTesto 3"/>
          <p:cNvSpPr txBox="1">
            <a:spLocks noChangeArrowheads="1"/>
          </p:cNvSpPr>
          <p:nvPr/>
        </p:nvSpPr>
        <p:spPr bwMode="auto">
          <a:xfrm>
            <a:off x="0" y="1142984"/>
            <a:ext cx="9144000" cy="4278094"/>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Il</a:t>
            </a:r>
            <a:r>
              <a:rPr lang="it-IT" sz="2200" b="1" dirty="0" smtClean="0">
                <a:latin typeface="Arial Black" pitchFamily="34" charset="0"/>
              </a:rPr>
              <a:t> </a:t>
            </a:r>
            <a:r>
              <a:rPr lang="it-IT" sz="2200" dirty="0" smtClean="0">
                <a:latin typeface="Arial Black" pitchFamily="34" charset="0"/>
              </a:rPr>
              <a:t>provvedimento di </a:t>
            </a:r>
            <a:r>
              <a:rPr lang="it-IT" sz="2200" dirty="0" smtClean="0">
                <a:solidFill>
                  <a:srgbClr val="FF0000"/>
                </a:solidFill>
                <a:latin typeface="Arial Black" pitchFamily="34" charset="0"/>
              </a:rPr>
              <a:t>revoca della patente di guida</a:t>
            </a:r>
            <a:r>
              <a:rPr lang="it-IT" sz="2200" dirty="0" smtClean="0">
                <a:latin typeface="Arial Black" pitchFamily="34" charset="0"/>
              </a:rPr>
              <a:t> è emesso dal competente ufficio del Dipartimento per i trasporti terrestri, nei seguenti casi:</a:t>
            </a:r>
          </a:p>
          <a:p>
            <a:pPr algn="ctr"/>
            <a:endParaRPr lang="it-IT" sz="800" dirty="0" smtClean="0">
              <a:latin typeface="Arial Black" pitchFamily="34" charset="0"/>
            </a:endParaRPr>
          </a:p>
          <a:p>
            <a:pPr algn="ctr"/>
            <a:r>
              <a:rPr lang="it-IT" sz="2200" dirty="0" smtClean="0">
                <a:solidFill>
                  <a:srgbClr val="FF0000"/>
                </a:solidFill>
                <a:latin typeface="Arial Black" pitchFamily="34" charset="0"/>
              </a:rPr>
              <a:t>a) </a:t>
            </a:r>
            <a:r>
              <a:rPr lang="it-IT" sz="2200" dirty="0" smtClean="0">
                <a:latin typeface="Arial Black" pitchFamily="34" charset="0"/>
              </a:rPr>
              <a:t>quando il titolare non sia in possesso, con carattere permanente, dei requisiti fisici e psichici prescritti; </a:t>
            </a:r>
          </a:p>
          <a:p>
            <a:pPr algn="ctr"/>
            <a:r>
              <a:rPr lang="it-IT" sz="2200" dirty="0" smtClean="0">
                <a:solidFill>
                  <a:srgbClr val="FF0000"/>
                </a:solidFill>
                <a:latin typeface="Arial Black" pitchFamily="34" charset="0"/>
              </a:rPr>
              <a:t>b) </a:t>
            </a:r>
            <a:r>
              <a:rPr lang="it-IT" sz="2200" dirty="0" smtClean="0">
                <a:latin typeface="Arial Black" pitchFamily="34" charset="0"/>
              </a:rPr>
              <a:t>quando il titolare, sottoposto alla revisione, risulti non più idoneo alla guida; </a:t>
            </a:r>
          </a:p>
          <a:p>
            <a:pPr algn="ctr"/>
            <a:r>
              <a:rPr lang="it-IT" sz="2200" dirty="0" smtClean="0">
                <a:solidFill>
                  <a:srgbClr val="FF0000"/>
                </a:solidFill>
                <a:latin typeface="Arial Black" pitchFamily="34" charset="0"/>
              </a:rPr>
              <a:t>c) </a:t>
            </a:r>
            <a:r>
              <a:rPr lang="it-IT" sz="2200" dirty="0" smtClean="0">
                <a:latin typeface="Arial Black" pitchFamily="34" charset="0"/>
              </a:rPr>
              <a:t>quando il titolare abbia ottenuto la sostituzione della propria patente con altra rilasciata da uno Stato estero;</a:t>
            </a:r>
          </a:p>
          <a:p>
            <a:pPr algn="ctr"/>
            <a:r>
              <a:rPr lang="it-IT" sz="2200" dirty="0" smtClean="0">
                <a:solidFill>
                  <a:srgbClr val="FF0000"/>
                </a:solidFill>
                <a:latin typeface="Arial Black" pitchFamily="34" charset="0"/>
              </a:rPr>
              <a:t>d) </a:t>
            </a:r>
            <a:r>
              <a:rPr lang="it-IT" sz="2200" dirty="0" smtClean="0">
                <a:latin typeface="Arial Black" pitchFamily="34" charset="0"/>
              </a:rPr>
              <a:t>nei casi in cui titolare, delinquente abituale, professionale o per tendenza, sia sottoposto a misure di sicurezza personali o a misure di prevenzione.</a:t>
            </a:r>
            <a:endParaRPr lang="it-IT" sz="2200" b="1" dirty="0">
              <a:solidFill>
                <a:srgbClr val="FF0000"/>
              </a:solidFill>
              <a:latin typeface="Arial Black" pitchFamily="34" charset="0"/>
            </a:endParaRPr>
          </a:p>
        </p:txBody>
      </p:sp>
      <p:sp>
        <p:nvSpPr>
          <p:cNvPr id="44037" name="CasellaDiTesto 7"/>
          <p:cNvSpPr txBox="1">
            <a:spLocks noChangeArrowheads="1"/>
          </p:cNvSpPr>
          <p:nvPr/>
        </p:nvSpPr>
        <p:spPr bwMode="auto">
          <a:xfrm>
            <a:off x="642910" y="500042"/>
            <a:ext cx="7993062"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Revoca della patente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asellaDiTesto 3"/>
          <p:cNvSpPr txBox="1">
            <a:spLocks noChangeArrowheads="1"/>
          </p:cNvSpPr>
          <p:nvPr/>
        </p:nvSpPr>
        <p:spPr bwMode="auto">
          <a:xfrm>
            <a:off x="142844" y="1071546"/>
            <a:ext cx="8858312" cy="4955203"/>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Nell’ipotesi che la revoca della patente costituisca sanzione accessoria l’organo, l’ufficio o il comando, che accerta l’esistenza di una delle condizioni per le quali la legge la prevede, entro i </a:t>
            </a:r>
            <a:r>
              <a:rPr lang="it-IT" sz="2000" dirty="0" smtClean="0">
                <a:solidFill>
                  <a:srgbClr val="FF0000"/>
                </a:solidFill>
                <a:latin typeface="Arial Black" pitchFamily="34" charset="0"/>
              </a:rPr>
              <a:t>5 giorni successivi</a:t>
            </a:r>
            <a:r>
              <a:rPr lang="it-IT" sz="2000" dirty="0" smtClean="0">
                <a:latin typeface="Arial Black" pitchFamily="34" charset="0"/>
              </a:rPr>
              <a:t>, ne dà comunicazione al Prefetto del luogo della commessa violazione. Questi, previo accertamento delle condizioni predette, emette </a:t>
            </a:r>
            <a:r>
              <a:rPr lang="it-IT" sz="2000" u="sng" dirty="0" smtClean="0">
                <a:solidFill>
                  <a:srgbClr val="0000CC"/>
                </a:solidFill>
                <a:latin typeface="Arial Black" pitchFamily="34" charset="0"/>
              </a:rPr>
              <a:t>l’ordinanza di revoca e consegna immediata della patente alla Prefettura</a:t>
            </a:r>
            <a:r>
              <a:rPr lang="it-IT" sz="2000" dirty="0" smtClean="0">
                <a:latin typeface="Arial Black" pitchFamily="34" charset="0"/>
              </a:rPr>
              <a:t>, anche tramite l’organo di Polizia incaricato dell’esecuzione. Dell’ordinanza si dà comunicazione al competente ufficio del Dipartimento per i trasporti terrestri.</a:t>
            </a:r>
          </a:p>
          <a:p>
            <a:pPr algn="ctr"/>
            <a:endParaRPr lang="it-IT" sz="800" dirty="0" smtClean="0">
              <a:latin typeface="Arial Black" pitchFamily="34" charset="0"/>
            </a:endParaRPr>
          </a:p>
          <a:p>
            <a:pPr algn="ctr"/>
            <a:r>
              <a:rPr lang="it-IT" sz="2400" dirty="0" smtClean="0">
                <a:latin typeface="Arial Black" pitchFamily="34" charset="0"/>
              </a:rPr>
              <a:t>L’interessato non può conseguire una nuova patente se non dopo che sia trascorso </a:t>
            </a:r>
            <a:r>
              <a:rPr lang="it-IT" sz="2400" u="sng" dirty="0" smtClean="0">
                <a:solidFill>
                  <a:srgbClr val="FF0000"/>
                </a:solidFill>
                <a:latin typeface="Arial Black" pitchFamily="34" charset="0"/>
              </a:rPr>
              <a:t>almeno un anno</a:t>
            </a:r>
            <a:r>
              <a:rPr lang="it-IT" sz="2400" dirty="0" smtClean="0">
                <a:latin typeface="Arial Black" pitchFamily="34" charset="0"/>
              </a:rPr>
              <a:t> dal momento in cui è divenuto definitivo il provvedimento di revoca.</a:t>
            </a:r>
            <a:endParaRPr lang="it-IT" sz="2400" dirty="0">
              <a:latin typeface="Arial Black" pitchFamily="34" charset="0"/>
            </a:endParaRPr>
          </a:p>
        </p:txBody>
      </p:sp>
      <p:sp>
        <p:nvSpPr>
          <p:cNvPr id="44037" name="CasellaDiTesto 7"/>
          <p:cNvSpPr txBox="1">
            <a:spLocks noChangeArrowheads="1"/>
          </p:cNvSpPr>
          <p:nvPr/>
        </p:nvSpPr>
        <p:spPr bwMode="auto">
          <a:xfrm>
            <a:off x="642910" y="500042"/>
            <a:ext cx="7993062"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Revoca della patente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llaDiTesto 6"/>
          <p:cNvSpPr txBox="1">
            <a:spLocks noChangeArrowheads="1"/>
          </p:cNvSpPr>
          <p:nvPr/>
        </p:nvSpPr>
        <p:spPr bwMode="auto">
          <a:xfrm>
            <a:off x="285720" y="1341438"/>
            <a:ext cx="8572560" cy="390876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196 del C.d.S.</a:t>
            </a:r>
            <a:r>
              <a:rPr lang="it-IT" sz="2000" dirty="0" smtClean="0">
                <a:latin typeface="Arial Black" pitchFamily="34" charset="0"/>
              </a:rPr>
              <a:t> richiama il </a:t>
            </a:r>
            <a:r>
              <a:rPr lang="it-IT" sz="2000" dirty="0" smtClean="0">
                <a:solidFill>
                  <a:srgbClr val="FF0000"/>
                </a:solidFill>
                <a:latin typeface="Arial Black" pitchFamily="34" charset="0"/>
              </a:rPr>
              <a:t>principio di solidarietà</a:t>
            </a:r>
            <a:r>
              <a:rPr lang="it-IT" sz="2000" dirty="0" smtClean="0">
                <a:latin typeface="Arial Black" pitchFamily="34" charset="0"/>
              </a:rPr>
              <a:t>. </a:t>
            </a:r>
          </a:p>
          <a:p>
            <a:pPr algn="ctr"/>
            <a:r>
              <a:rPr lang="it-IT" sz="800" dirty="0" smtClean="0">
                <a:latin typeface="Arial Black" pitchFamily="34" charset="0"/>
              </a:rPr>
              <a:t> </a:t>
            </a:r>
          </a:p>
          <a:p>
            <a:pPr algn="ctr"/>
            <a:r>
              <a:rPr lang="it-IT" sz="2000" i="1" dirty="0" smtClean="0">
                <a:latin typeface="Arial Black" pitchFamily="34" charset="0"/>
              </a:rPr>
              <a:t>“Per le violazioni punibili con la sanzione amministrativa pecuniaria il proprietario del veicolo è obbligato in solido con l’autore della violazione al pagamento della somma da questi dovuta, se non prova che la circolazione del veicolo è avvenuta contro la sua volontà. L’autocertificazione redatta dall’autore materiale dell’infrazione, non costituisce prova idonea ad escludere la responsabilità solidale del proprietario del veicolo, ma è necessario che quest’ultimo ponga in essere una condotta caratterizzata dall’adozione di concrete e specifiche cautele volte a vietare e precludere la circolazione del mezzo”</a:t>
            </a:r>
            <a:r>
              <a:rPr lang="it-IT" sz="2000" dirty="0" smtClean="0">
                <a:latin typeface="Arial Black" pitchFamily="34" charset="0"/>
              </a:rPr>
              <a:t>.</a:t>
            </a:r>
            <a:endParaRPr lang="it-IT" sz="2000" dirty="0">
              <a:latin typeface="Arial Black" pitchFamily="34" charset="0"/>
            </a:endParaRPr>
          </a:p>
        </p:txBody>
      </p:sp>
      <p:sp>
        <p:nvSpPr>
          <p:cNvPr id="45061" name="CasellaDiTesto 9"/>
          <p:cNvSpPr txBox="1">
            <a:spLocks noChangeArrowheads="1"/>
          </p:cNvSpPr>
          <p:nvPr/>
        </p:nvSpPr>
        <p:spPr bwMode="auto">
          <a:xfrm>
            <a:off x="357158" y="500042"/>
            <a:ext cx="849630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principio di </a:t>
            </a:r>
            <a:r>
              <a:rPr lang="it-IT" sz="3600" dirty="0" smtClean="0">
                <a:solidFill>
                  <a:schemeClr val="tx1">
                    <a:lumMod val="50000"/>
                    <a:lumOff val="50000"/>
                  </a:schemeClr>
                </a:solidFill>
                <a:latin typeface="Arial Black" pitchFamily="34" charset="0"/>
              </a:rPr>
              <a:t>solidarietà</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llaDiTesto 6"/>
          <p:cNvSpPr txBox="1">
            <a:spLocks noChangeArrowheads="1"/>
          </p:cNvSpPr>
          <p:nvPr/>
        </p:nvSpPr>
        <p:spPr bwMode="auto">
          <a:xfrm>
            <a:off x="214282" y="1214422"/>
            <a:ext cx="5643602" cy="4493538"/>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In caso di violazione delle norme sulla circolazione commesse dal conducente di un veicolo concesso in </a:t>
            </a:r>
            <a:r>
              <a:rPr lang="it-IT" sz="2200" dirty="0" smtClean="0">
                <a:solidFill>
                  <a:srgbClr val="0000CC"/>
                </a:solidFill>
                <a:latin typeface="Arial Black" pitchFamily="34" charset="0"/>
              </a:rPr>
              <a:t>locazione finanziaria (leasing)</a:t>
            </a:r>
            <a:r>
              <a:rPr lang="it-IT" sz="2200" dirty="0" smtClean="0">
                <a:latin typeface="Arial Black" pitchFamily="34" charset="0"/>
              </a:rPr>
              <a:t> </a:t>
            </a:r>
            <a:r>
              <a:rPr lang="it-IT" sz="2200" u="sng" dirty="0" smtClean="0">
                <a:solidFill>
                  <a:srgbClr val="FF0000"/>
                </a:solidFill>
                <a:latin typeface="Arial Black" pitchFamily="34" charset="0"/>
              </a:rPr>
              <a:t>è esclusivamente l’utilizzatore del veicolo e non anche il proprietario concedente il responsabile al pagamento della sanzione pecuniaria</a:t>
            </a:r>
            <a:r>
              <a:rPr lang="it-IT" sz="2200" dirty="0" smtClean="0">
                <a:latin typeface="Arial Black" pitchFamily="34" charset="0"/>
              </a:rPr>
              <a:t>, poiché in questo caso solo l’utilizzatore ha la disponibilità giuridica del godimento del bene e quindi la possibilità dì vietarne la circolazione.</a:t>
            </a:r>
            <a:endParaRPr lang="it-IT" sz="2200" dirty="0">
              <a:latin typeface="Arial Black" pitchFamily="34" charset="0"/>
            </a:endParaRPr>
          </a:p>
        </p:txBody>
      </p:sp>
      <p:sp>
        <p:nvSpPr>
          <p:cNvPr id="45061" name="CasellaDiTesto 9"/>
          <p:cNvSpPr txBox="1">
            <a:spLocks noChangeArrowheads="1"/>
          </p:cNvSpPr>
          <p:nvPr/>
        </p:nvSpPr>
        <p:spPr bwMode="auto">
          <a:xfrm>
            <a:off x="357158" y="500042"/>
            <a:ext cx="8496301"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principio di </a:t>
            </a:r>
            <a:r>
              <a:rPr lang="it-IT" sz="3600" dirty="0" smtClean="0">
                <a:solidFill>
                  <a:schemeClr val="tx1">
                    <a:lumMod val="50000"/>
                    <a:lumOff val="50000"/>
                  </a:schemeClr>
                </a:solidFill>
                <a:latin typeface="Arial Black" pitchFamily="34" charset="0"/>
              </a:rPr>
              <a:t>solidarietà</a:t>
            </a:r>
            <a:endParaRPr lang="it-IT" sz="3600" dirty="0">
              <a:solidFill>
                <a:schemeClr val="tx1">
                  <a:lumMod val="50000"/>
                  <a:lumOff val="50000"/>
                </a:schemeClr>
              </a:solidFill>
              <a:latin typeface="Arial Black" pitchFamily="34" charset="0"/>
            </a:endParaRPr>
          </a:p>
        </p:txBody>
      </p:sp>
      <p:pic>
        <p:nvPicPr>
          <p:cNvPr id="18435" name="Picture 3" descr="http://www.avisautonoleggio.it/Assets/fleet/IT_Renault_Master.jpg"/>
          <p:cNvPicPr>
            <a:picLocks noChangeAspect="1" noChangeArrowheads="1"/>
          </p:cNvPicPr>
          <p:nvPr/>
        </p:nvPicPr>
        <p:blipFill>
          <a:blip r:embed="rId2"/>
          <a:srcRect/>
          <a:stretch>
            <a:fillRect/>
          </a:stretch>
        </p:blipFill>
        <p:spPr bwMode="auto">
          <a:xfrm>
            <a:off x="6000760" y="3643315"/>
            <a:ext cx="2847975" cy="1785950"/>
          </a:xfrm>
          <a:prstGeom prst="rect">
            <a:avLst/>
          </a:prstGeom>
          <a:noFill/>
        </p:spPr>
      </p:pic>
      <p:pic>
        <p:nvPicPr>
          <p:cNvPr id="18436" name="Picture 4" descr="http://www.avisautonoleggio.it/assets/fleetlarge/VW_08_Golf6.jpg"/>
          <p:cNvPicPr>
            <a:picLocks noChangeAspect="1" noChangeArrowheads="1"/>
          </p:cNvPicPr>
          <p:nvPr/>
        </p:nvPicPr>
        <p:blipFill>
          <a:blip r:embed="rId3"/>
          <a:srcRect/>
          <a:stretch>
            <a:fillRect/>
          </a:stretch>
        </p:blipFill>
        <p:spPr bwMode="auto">
          <a:xfrm>
            <a:off x="5929322" y="1357298"/>
            <a:ext cx="2943998" cy="1928826"/>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asellaDiTesto 3"/>
          <p:cNvSpPr txBox="1">
            <a:spLocks noChangeArrowheads="1"/>
          </p:cNvSpPr>
          <p:nvPr/>
        </p:nvSpPr>
        <p:spPr bwMode="auto">
          <a:xfrm>
            <a:off x="3071802" y="1214422"/>
            <a:ext cx="5857916" cy="4708981"/>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La violazione</a:t>
            </a:r>
            <a:r>
              <a:rPr lang="it-IT" sz="2000" dirty="0" smtClean="0">
                <a:latin typeface="Arial Black" pitchFamily="34" charset="0"/>
              </a:rPr>
              <a:t>, quando possibile, </a:t>
            </a:r>
            <a:r>
              <a:rPr lang="it-IT" sz="2000" u="sng" dirty="0" smtClean="0">
                <a:solidFill>
                  <a:srgbClr val="FF0000"/>
                </a:solidFill>
                <a:latin typeface="Arial Black" pitchFamily="34" charset="0"/>
              </a:rPr>
              <a:t>deve essere immediatamente contestata tanto al trasgressore quanto alla persona che sia obbligata in solido al pagamento della somma dovuta</a:t>
            </a:r>
            <a:r>
              <a:rPr lang="it-IT" sz="2000" dirty="0" smtClean="0">
                <a:latin typeface="Arial Black" pitchFamily="34" charset="0"/>
              </a:rPr>
              <a:t>. </a:t>
            </a:r>
          </a:p>
          <a:p>
            <a:pPr algn="ctr"/>
            <a:r>
              <a:rPr lang="it-IT" sz="2000" dirty="0" smtClean="0">
                <a:latin typeface="Arial Black" pitchFamily="34" charset="0"/>
              </a:rPr>
              <a:t>Dell’avvenuta contestazione deve essere redatto </a:t>
            </a:r>
            <a:r>
              <a:rPr lang="it-IT" sz="2000" u="sng" dirty="0" smtClean="0">
                <a:solidFill>
                  <a:srgbClr val="0000CC"/>
                </a:solidFill>
                <a:latin typeface="Arial Black" pitchFamily="34" charset="0"/>
              </a:rPr>
              <a:t>verbale</a:t>
            </a:r>
            <a:r>
              <a:rPr lang="it-IT" sz="2000" dirty="0" smtClean="0">
                <a:latin typeface="Arial Black" pitchFamily="34" charset="0"/>
              </a:rPr>
              <a:t> contenente anche le dichiarazioni che gli interessati chiedono che vi siano inserite. Copia del verbale deve essere consegnata al trasgressore e, se presente, alla persona obbligata in solido. Un’altra copia del verbale è consegnata immediatamente all’ufficio o comando da cui dipende l’agente accertatore.</a:t>
            </a:r>
            <a:endParaRPr lang="it-IT" sz="3200" b="1" dirty="0">
              <a:solidFill>
                <a:srgbClr val="FF0000"/>
              </a:solidFill>
              <a:latin typeface="Arial Black" pitchFamily="34" charset="0"/>
            </a:endParaRPr>
          </a:p>
        </p:txBody>
      </p:sp>
      <p:sp>
        <p:nvSpPr>
          <p:cNvPr id="46085" name="CasellaDiTesto 6"/>
          <p:cNvSpPr txBox="1">
            <a:spLocks noChangeArrowheads="1"/>
          </p:cNvSpPr>
          <p:nvPr/>
        </p:nvSpPr>
        <p:spPr bwMode="auto">
          <a:xfrm>
            <a:off x="357158" y="571480"/>
            <a:ext cx="8424862" cy="579437"/>
          </a:xfrm>
          <a:prstGeom prst="rect">
            <a:avLst/>
          </a:prstGeom>
          <a:noFill/>
          <a:ln w="9525">
            <a:noFill/>
            <a:miter lim="800000"/>
            <a:headEnd/>
            <a:tailEnd/>
          </a:ln>
        </p:spPr>
        <p:txBody>
          <a:bodyPr>
            <a:spAutoFit/>
          </a:bodyPr>
          <a:lstStyle/>
          <a:p>
            <a:pPr algn="ctr"/>
            <a:r>
              <a:rPr lang="it-IT" sz="3200" dirty="0" smtClean="0">
                <a:solidFill>
                  <a:schemeClr val="tx1">
                    <a:lumMod val="50000"/>
                    <a:lumOff val="50000"/>
                  </a:schemeClr>
                </a:solidFill>
                <a:latin typeface="Arial Black" pitchFamily="34" charset="0"/>
              </a:rPr>
              <a:t>Contestazione e verbalizzazione</a:t>
            </a:r>
            <a:endParaRPr lang="it-IT" sz="3200" dirty="0">
              <a:solidFill>
                <a:schemeClr val="tx1">
                  <a:lumMod val="50000"/>
                  <a:lumOff val="50000"/>
                </a:schemeClr>
              </a:solidFill>
              <a:latin typeface="Arial Black" pitchFamily="34" charset="0"/>
            </a:endParaRPr>
          </a:p>
        </p:txBody>
      </p:sp>
      <p:pic>
        <p:nvPicPr>
          <p:cNvPr id="17412" name="Picture 4" descr="http://www.indigitale.eu/blog/wp-content/uploads/2007/08/verbale1.gif"/>
          <p:cNvPicPr>
            <a:picLocks noChangeAspect="1" noChangeArrowheads="1"/>
          </p:cNvPicPr>
          <p:nvPr/>
        </p:nvPicPr>
        <p:blipFill>
          <a:blip r:embed="rId3"/>
          <a:srcRect/>
          <a:stretch>
            <a:fillRect/>
          </a:stretch>
        </p:blipFill>
        <p:spPr bwMode="auto">
          <a:xfrm>
            <a:off x="214282" y="1357298"/>
            <a:ext cx="2857520" cy="4014787"/>
          </a:xfrm>
          <a:prstGeom prst="rect">
            <a:avLst/>
          </a:prstGeom>
          <a:noFill/>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asellaDiTesto 3"/>
          <p:cNvSpPr txBox="1">
            <a:spLocks noChangeArrowheads="1"/>
          </p:cNvSpPr>
          <p:nvPr/>
        </p:nvSpPr>
        <p:spPr bwMode="auto">
          <a:xfrm>
            <a:off x="0" y="1142984"/>
            <a:ext cx="9144000"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verbale deve contenere l’indicazione del </a:t>
            </a:r>
            <a:r>
              <a:rPr lang="it-IT" sz="2000" u="sng" dirty="0" smtClean="0">
                <a:solidFill>
                  <a:srgbClr val="0000CC"/>
                </a:solidFill>
                <a:latin typeface="Arial Black" pitchFamily="34" charset="0"/>
              </a:rPr>
              <a:t>giorno</a:t>
            </a:r>
            <a:r>
              <a:rPr lang="it-IT" sz="2000" dirty="0" smtClean="0">
                <a:latin typeface="Arial Black" pitchFamily="34" charset="0"/>
              </a:rPr>
              <a:t>, dell’</a:t>
            </a:r>
            <a:r>
              <a:rPr lang="it-IT" sz="2000" u="sng" dirty="0" smtClean="0">
                <a:solidFill>
                  <a:srgbClr val="0000CC"/>
                </a:solidFill>
                <a:latin typeface="Arial Black" pitchFamily="34" charset="0"/>
              </a:rPr>
              <a:t>ora</a:t>
            </a:r>
            <a:r>
              <a:rPr lang="it-IT" sz="2000" dirty="0" smtClean="0">
                <a:latin typeface="Arial Black" pitchFamily="34" charset="0"/>
              </a:rPr>
              <a:t> e della </a:t>
            </a:r>
            <a:r>
              <a:rPr lang="it-IT" sz="2000" u="sng" dirty="0" smtClean="0">
                <a:solidFill>
                  <a:srgbClr val="0000CC"/>
                </a:solidFill>
                <a:latin typeface="Arial Black" pitchFamily="34" charset="0"/>
              </a:rPr>
              <a:t>località</a:t>
            </a:r>
            <a:r>
              <a:rPr lang="it-IT" sz="2000" dirty="0" smtClean="0">
                <a:latin typeface="Arial Black" pitchFamily="34" charset="0"/>
              </a:rPr>
              <a:t> nei quali la violazione è avvenuta, delle </a:t>
            </a:r>
            <a:r>
              <a:rPr lang="it-IT" sz="2000" u="sng" dirty="0" smtClean="0">
                <a:solidFill>
                  <a:srgbClr val="0000CC"/>
                </a:solidFill>
                <a:latin typeface="Arial Black" pitchFamily="34" charset="0"/>
              </a:rPr>
              <a:t>generalità</a:t>
            </a:r>
            <a:r>
              <a:rPr lang="it-IT" sz="2000" dirty="0" smtClean="0">
                <a:latin typeface="Arial Black" pitchFamily="34" charset="0"/>
              </a:rPr>
              <a:t> e della </a:t>
            </a:r>
            <a:r>
              <a:rPr lang="it-IT" sz="2000" u="sng" dirty="0" smtClean="0">
                <a:solidFill>
                  <a:srgbClr val="0000CC"/>
                </a:solidFill>
                <a:latin typeface="Arial Black" pitchFamily="34" charset="0"/>
              </a:rPr>
              <a:t>residenza del trasgressore</a:t>
            </a:r>
            <a:r>
              <a:rPr lang="it-IT" sz="2000" dirty="0" smtClean="0">
                <a:latin typeface="Arial Black" pitchFamily="34" charset="0"/>
              </a:rPr>
              <a:t> e, ove del caso, l’</a:t>
            </a:r>
            <a:r>
              <a:rPr lang="it-IT" sz="2000" u="sng" dirty="0" smtClean="0">
                <a:solidFill>
                  <a:srgbClr val="0000CC"/>
                </a:solidFill>
                <a:latin typeface="Arial Black" pitchFamily="34" charset="0"/>
              </a:rPr>
              <a:t>indicazione del proprietario del veicolo</a:t>
            </a:r>
            <a:r>
              <a:rPr lang="it-IT" sz="2000" dirty="0" smtClean="0">
                <a:latin typeface="Arial Black" pitchFamily="34" charset="0"/>
              </a:rPr>
              <a:t> o del soggetto solidale, degli </a:t>
            </a:r>
            <a:r>
              <a:rPr lang="it-IT" sz="2000" u="sng" dirty="0" smtClean="0">
                <a:solidFill>
                  <a:srgbClr val="0000CC"/>
                </a:solidFill>
                <a:latin typeface="Arial Black" pitchFamily="34" charset="0"/>
              </a:rPr>
              <a:t>estremi della patente di guida</a:t>
            </a:r>
            <a:r>
              <a:rPr lang="it-IT" sz="2000" dirty="0" smtClean="0">
                <a:latin typeface="Arial Black" pitchFamily="34" charset="0"/>
              </a:rPr>
              <a:t>, del </a:t>
            </a:r>
            <a:r>
              <a:rPr lang="it-IT" sz="2000" u="sng" dirty="0" smtClean="0">
                <a:solidFill>
                  <a:srgbClr val="0000CC"/>
                </a:solidFill>
                <a:latin typeface="Arial Black" pitchFamily="34" charset="0"/>
              </a:rPr>
              <a:t>tipo di veicolo</a:t>
            </a:r>
            <a:r>
              <a:rPr lang="it-IT" sz="2000" dirty="0" smtClean="0">
                <a:latin typeface="Arial Black" pitchFamily="34" charset="0"/>
              </a:rPr>
              <a:t> e della </a:t>
            </a:r>
            <a:r>
              <a:rPr lang="it-IT" sz="2000" u="sng" dirty="0" smtClean="0">
                <a:solidFill>
                  <a:srgbClr val="0000CC"/>
                </a:solidFill>
                <a:latin typeface="Arial Black" pitchFamily="34" charset="0"/>
              </a:rPr>
              <a:t>targa</a:t>
            </a:r>
            <a:r>
              <a:rPr lang="it-IT" sz="2000" dirty="0" smtClean="0">
                <a:latin typeface="Arial Black" pitchFamily="34" charset="0"/>
              </a:rPr>
              <a:t>, la </a:t>
            </a:r>
            <a:r>
              <a:rPr lang="it-IT" sz="2000" u="sng" dirty="0" smtClean="0">
                <a:solidFill>
                  <a:srgbClr val="FF0000"/>
                </a:solidFill>
                <a:latin typeface="Arial Black" pitchFamily="34" charset="0"/>
              </a:rPr>
              <a:t>sommaria esposizione del fatto</a:t>
            </a:r>
            <a:r>
              <a:rPr lang="it-IT" sz="2000" dirty="0" smtClean="0">
                <a:latin typeface="Arial Black" pitchFamily="34" charset="0"/>
              </a:rPr>
              <a:t>, nonché la </a:t>
            </a:r>
            <a:r>
              <a:rPr lang="it-IT" sz="2000" u="sng" dirty="0" smtClean="0">
                <a:solidFill>
                  <a:srgbClr val="0000CC"/>
                </a:solidFill>
                <a:latin typeface="Arial Black" pitchFamily="34" charset="0"/>
              </a:rPr>
              <a:t>citazione della norma violata e le eventuali dichiarazioni delle quali il trasgressore chiede l’inserzione</a:t>
            </a:r>
            <a:r>
              <a:rPr lang="it-IT" sz="2000" dirty="0" smtClean="0">
                <a:latin typeface="Arial Black" pitchFamily="34" charset="0"/>
              </a:rPr>
              <a:t>. L’accertatore deve inoltre fornire al trasgressore ragguagli sulle modalità di </a:t>
            </a:r>
            <a:r>
              <a:rPr lang="it-IT" sz="2000" u="sng" dirty="0" smtClean="0">
                <a:solidFill>
                  <a:srgbClr val="FF0000"/>
                </a:solidFill>
                <a:latin typeface="Arial Black" pitchFamily="34" charset="0"/>
              </a:rPr>
              <a:t>pagamento in misura ridotta</a:t>
            </a:r>
            <a:r>
              <a:rPr lang="it-IT" sz="2000" dirty="0" smtClean="0">
                <a:latin typeface="Arial Black" pitchFamily="34" charset="0"/>
              </a:rPr>
              <a:t>, quando sia consentito, precisando l’</a:t>
            </a:r>
            <a:r>
              <a:rPr lang="it-IT" sz="2000" u="sng" dirty="0" smtClean="0">
                <a:solidFill>
                  <a:srgbClr val="0000CC"/>
                </a:solidFill>
                <a:latin typeface="Arial Black" pitchFamily="34" charset="0"/>
              </a:rPr>
              <a:t>ammontare della somma da pagare</a:t>
            </a:r>
            <a:r>
              <a:rPr lang="it-IT" sz="2000" dirty="0" smtClean="0">
                <a:latin typeface="Arial Black" pitchFamily="34" charset="0"/>
              </a:rPr>
              <a:t>, i </a:t>
            </a:r>
            <a:r>
              <a:rPr lang="it-IT" sz="2000" u="sng" dirty="0" smtClean="0">
                <a:solidFill>
                  <a:srgbClr val="0000CC"/>
                </a:solidFill>
                <a:latin typeface="Arial Black" pitchFamily="34" charset="0"/>
              </a:rPr>
              <a:t>termini del pagamento</a:t>
            </a:r>
            <a:r>
              <a:rPr lang="it-IT" sz="2000" dirty="0" smtClean="0">
                <a:latin typeface="Arial Black" pitchFamily="34" charset="0"/>
              </a:rPr>
              <a:t>, l’</a:t>
            </a:r>
            <a:r>
              <a:rPr lang="it-IT" sz="2000" u="sng" dirty="0" smtClean="0">
                <a:solidFill>
                  <a:srgbClr val="0000CC"/>
                </a:solidFill>
                <a:latin typeface="Arial Black" pitchFamily="34" charset="0"/>
              </a:rPr>
              <a:t>ufficio o comando presso il quale questo può essere effettuato ed il numero di conto corrente postale o bancario</a:t>
            </a:r>
            <a:r>
              <a:rPr lang="it-IT" sz="2000" dirty="0" smtClean="0">
                <a:latin typeface="Arial Black" pitchFamily="34" charset="0"/>
              </a:rPr>
              <a:t> che può essere usato a tale scopo. Deve essere indicata l’</a:t>
            </a:r>
            <a:r>
              <a:rPr lang="it-IT" sz="2000" u="sng" dirty="0" smtClean="0">
                <a:solidFill>
                  <a:srgbClr val="FF0000"/>
                </a:solidFill>
                <a:latin typeface="Arial Black" pitchFamily="34" charset="0"/>
              </a:rPr>
              <a:t>autorità competente a decidere ove si proponga ricorso</a:t>
            </a:r>
            <a:r>
              <a:rPr lang="it-IT" sz="2000" dirty="0" smtClean="0">
                <a:latin typeface="Arial Black" pitchFamily="34" charset="0"/>
              </a:rPr>
              <a:t>.</a:t>
            </a:r>
            <a:endParaRPr lang="it-IT" sz="3000" b="1" dirty="0">
              <a:solidFill>
                <a:srgbClr val="FF0000"/>
              </a:solidFill>
              <a:latin typeface="Arial Black" pitchFamily="34" charset="0"/>
            </a:endParaRPr>
          </a:p>
        </p:txBody>
      </p:sp>
      <p:sp>
        <p:nvSpPr>
          <p:cNvPr id="47109" name="CasellaDiTesto 6"/>
          <p:cNvSpPr txBox="1">
            <a:spLocks noChangeArrowheads="1"/>
          </p:cNvSpPr>
          <p:nvPr/>
        </p:nvSpPr>
        <p:spPr bwMode="auto">
          <a:xfrm>
            <a:off x="357158" y="500042"/>
            <a:ext cx="8429683"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Contenuto del verbale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asellaDiTesto 3"/>
          <p:cNvSpPr txBox="1">
            <a:spLocks noChangeArrowheads="1"/>
          </p:cNvSpPr>
          <p:nvPr/>
        </p:nvSpPr>
        <p:spPr bwMode="auto">
          <a:xfrm>
            <a:off x="2928926" y="1214422"/>
            <a:ext cx="6072230" cy="4770537"/>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I verbali </a:t>
            </a:r>
            <a:r>
              <a:rPr lang="it-IT" sz="1900" u="sng" dirty="0" smtClean="0">
                <a:solidFill>
                  <a:srgbClr val="FF0000"/>
                </a:solidFill>
                <a:latin typeface="Arial Black" pitchFamily="34" charset="0"/>
              </a:rPr>
              <a:t>devono essere registrati cronologicamente su apposito registro</a:t>
            </a:r>
            <a:r>
              <a:rPr lang="it-IT" sz="1900" dirty="0" smtClean="0">
                <a:latin typeface="Arial Black" pitchFamily="34" charset="0"/>
              </a:rPr>
              <a:t> da cui risultano i seguenti dati: </a:t>
            </a:r>
            <a:r>
              <a:rPr lang="it-IT" sz="1900" dirty="0" smtClean="0">
                <a:solidFill>
                  <a:srgbClr val="0000CC"/>
                </a:solidFill>
                <a:latin typeface="Arial Black" pitchFamily="34" charset="0"/>
              </a:rPr>
              <a:t>numero di registrazione</a:t>
            </a:r>
            <a:r>
              <a:rPr lang="it-IT" sz="1900" dirty="0" smtClean="0">
                <a:latin typeface="Arial Black" pitchFamily="34" charset="0"/>
              </a:rPr>
              <a:t>, </a:t>
            </a:r>
            <a:r>
              <a:rPr lang="it-IT" sz="1900" dirty="0" smtClean="0">
                <a:solidFill>
                  <a:srgbClr val="0000CC"/>
                </a:solidFill>
                <a:latin typeface="Arial Black" pitchFamily="34" charset="0"/>
              </a:rPr>
              <a:t>data e luogo della violazione</a:t>
            </a:r>
            <a:r>
              <a:rPr lang="it-IT" sz="1900" dirty="0" smtClean="0">
                <a:latin typeface="Arial Black" pitchFamily="34" charset="0"/>
              </a:rPr>
              <a:t>, </a:t>
            </a:r>
            <a:r>
              <a:rPr lang="it-IT" sz="1900" dirty="0" smtClean="0">
                <a:solidFill>
                  <a:srgbClr val="0000CC"/>
                </a:solidFill>
                <a:latin typeface="Arial Black" pitchFamily="34" charset="0"/>
              </a:rPr>
              <a:t>norma violata</a:t>
            </a:r>
            <a:r>
              <a:rPr lang="it-IT" sz="1900" dirty="0" smtClean="0">
                <a:latin typeface="Arial Black" pitchFamily="34" charset="0"/>
              </a:rPr>
              <a:t>, </a:t>
            </a:r>
            <a:r>
              <a:rPr lang="it-IT" sz="1900" dirty="0" smtClean="0">
                <a:solidFill>
                  <a:srgbClr val="0000CC"/>
                </a:solidFill>
                <a:latin typeface="Arial Black" pitchFamily="34" charset="0"/>
              </a:rPr>
              <a:t>dati del trasgressore e del responsabile in solido</a:t>
            </a:r>
            <a:r>
              <a:rPr lang="it-IT" sz="1900" dirty="0" smtClean="0">
                <a:latin typeface="Arial Black" pitchFamily="34" charset="0"/>
              </a:rPr>
              <a:t>, </a:t>
            </a:r>
            <a:r>
              <a:rPr lang="it-IT" sz="1900" dirty="0" smtClean="0">
                <a:solidFill>
                  <a:srgbClr val="0000CC"/>
                </a:solidFill>
                <a:latin typeface="Arial Black" pitchFamily="34" charset="0"/>
              </a:rPr>
              <a:t>tipo e targa del veicolo</a:t>
            </a:r>
            <a:r>
              <a:rPr lang="it-IT" sz="1900" dirty="0" smtClean="0">
                <a:latin typeface="Arial Black" pitchFamily="34" charset="0"/>
              </a:rPr>
              <a:t>, </a:t>
            </a:r>
            <a:r>
              <a:rPr lang="it-IT" sz="1900" dirty="0" smtClean="0">
                <a:solidFill>
                  <a:srgbClr val="0000CC"/>
                </a:solidFill>
                <a:latin typeface="Arial Black" pitchFamily="34" charset="0"/>
              </a:rPr>
              <a:t>esito della procedura sanzionatoria</a:t>
            </a:r>
            <a:r>
              <a:rPr lang="it-IT" sz="1900" dirty="0" smtClean="0">
                <a:latin typeface="Arial Black" pitchFamily="34" charset="0"/>
              </a:rPr>
              <a:t>. </a:t>
            </a:r>
          </a:p>
          <a:p>
            <a:pPr algn="ctr"/>
            <a:r>
              <a:rPr lang="it-IT" sz="1900" dirty="0" smtClean="0">
                <a:latin typeface="Arial Black" pitchFamily="34" charset="0"/>
              </a:rPr>
              <a:t>Con riguardo ai verbali di accertamento delle infrazioni al Codice della Strada redatti tramite </a:t>
            </a:r>
            <a:r>
              <a:rPr lang="it-IT" sz="1900" u="sng" dirty="0" smtClean="0">
                <a:solidFill>
                  <a:srgbClr val="FF0000"/>
                </a:solidFill>
                <a:latin typeface="Arial Black" pitchFamily="34" charset="0"/>
              </a:rPr>
              <a:t>sistema meccanizzato o di elaborazione dati</a:t>
            </a:r>
            <a:r>
              <a:rPr lang="it-IT" sz="1900" dirty="0" smtClean="0">
                <a:latin typeface="Arial Black" pitchFamily="34" charset="0"/>
              </a:rPr>
              <a:t> con la sola indicazione a stampa, sul documento prodotto dal sistema automatizzato, devono essere presenti le seguenti indicazioni: le </a:t>
            </a:r>
            <a:r>
              <a:rPr lang="it-IT" sz="1900" u="sng" dirty="0" smtClean="0">
                <a:solidFill>
                  <a:srgbClr val="FF0000"/>
                </a:solidFill>
                <a:latin typeface="Arial Black" pitchFamily="34" charset="0"/>
              </a:rPr>
              <a:t>generalità dell’accertatore</a:t>
            </a:r>
            <a:r>
              <a:rPr lang="it-IT" sz="1900" dirty="0" smtClean="0">
                <a:latin typeface="Arial Black" pitchFamily="34" charset="0"/>
              </a:rPr>
              <a:t> e la </a:t>
            </a:r>
            <a:r>
              <a:rPr lang="it-IT" sz="1900" u="sng" dirty="0" smtClean="0">
                <a:solidFill>
                  <a:srgbClr val="FF0000"/>
                </a:solidFill>
                <a:latin typeface="Arial Black" pitchFamily="34" charset="0"/>
              </a:rPr>
              <a:t>firma autografa dell’agente</a:t>
            </a:r>
            <a:r>
              <a:rPr lang="it-IT" sz="1900" dirty="0" smtClean="0">
                <a:latin typeface="Arial Black" pitchFamily="34" charset="0"/>
              </a:rPr>
              <a:t>.</a:t>
            </a:r>
            <a:endParaRPr lang="it-IT" sz="1900" b="1" dirty="0">
              <a:solidFill>
                <a:srgbClr val="FF0000"/>
              </a:solidFill>
              <a:latin typeface="Arial Black" pitchFamily="34" charset="0"/>
            </a:endParaRPr>
          </a:p>
        </p:txBody>
      </p:sp>
      <p:sp>
        <p:nvSpPr>
          <p:cNvPr id="47109" name="CasellaDiTesto 6"/>
          <p:cNvSpPr txBox="1">
            <a:spLocks noChangeArrowheads="1"/>
          </p:cNvSpPr>
          <p:nvPr/>
        </p:nvSpPr>
        <p:spPr bwMode="auto">
          <a:xfrm>
            <a:off x="357158" y="500042"/>
            <a:ext cx="8429683"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Registrazione del verbale</a:t>
            </a:r>
            <a:endParaRPr lang="it-IT" sz="3600" dirty="0">
              <a:solidFill>
                <a:schemeClr val="tx1">
                  <a:lumMod val="50000"/>
                  <a:lumOff val="50000"/>
                </a:schemeClr>
              </a:solidFill>
              <a:latin typeface="Arial Black" pitchFamily="34" charset="0"/>
            </a:endParaRPr>
          </a:p>
        </p:txBody>
      </p:sp>
      <p:pic>
        <p:nvPicPr>
          <p:cNvPr id="13314" name="Picture 2" descr="http://www.federscacchi.it/doc/image/d20100917040217_registro.gif"/>
          <p:cNvPicPr>
            <a:picLocks noChangeAspect="1" noChangeArrowheads="1"/>
          </p:cNvPicPr>
          <p:nvPr/>
        </p:nvPicPr>
        <p:blipFill>
          <a:blip r:embed="rId3"/>
          <a:srcRect/>
          <a:stretch>
            <a:fillRect/>
          </a:stretch>
        </p:blipFill>
        <p:spPr bwMode="auto">
          <a:xfrm>
            <a:off x="214282" y="1285860"/>
            <a:ext cx="2786082" cy="3929090"/>
          </a:xfrm>
          <a:prstGeom prst="rect">
            <a:avLst/>
          </a:prstGeom>
          <a:noFill/>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9"/>
          <p:cNvSpPr txBox="1">
            <a:spLocks noChangeArrowheads="1"/>
          </p:cNvSpPr>
          <p:nvPr/>
        </p:nvSpPr>
        <p:spPr bwMode="auto">
          <a:xfrm>
            <a:off x="428625" y="1285875"/>
            <a:ext cx="8358188" cy="3786188"/>
          </a:xfrm>
          <a:prstGeom prst="rect">
            <a:avLst/>
          </a:prstGeom>
          <a:noFill/>
          <a:ln w="9525">
            <a:noFill/>
            <a:miter lim="800000"/>
            <a:headEnd/>
            <a:tailEnd/>
          </a:ln>
        </p:spPr>
        <p:txBody>
          <a:bodyPr>
            <a:spAutoFit/>
          </a:bodyPr>
          <a:lstStyle/>
          <a:p>
            <a:pPr algn="ctr"/>
            <a:r>
              <a:rPr lang="it-IT" sz="2400">
                <a:latin typeface="Arial Black" pitchFamily="34" charset="0"/>
              </a:rPr>
              <a:t>Il generale </a:t>
            </a:r>
            <a:r>
              <a:rPr lang="it-IT" sz="2400" u="sng">
                <a:solidFill>
                  <a:srgbClr val="FF0000"/>
                </a:solidFill>
                <a:latin typeface="Arial Black" pitchFamily="34" charset="0"/>
              </a:rPr>
              <a:t>obbligo di cautela</a:t>
            </a:r>
            <a:r>
              <a:rPr lang="it-IT" sz="2400">
                <a:latin typeface="Arial Black" pitchFamily="34" charset="0"/>
              </a:rPr>
              <a:t> impone al conducente di un veicolo di regolare la velocità del medesimo in modo che, avuto riguardo alla tipologia stradale, allo stato ed al carico del veicolo stesso, alle caratteristiche e alle condizioni della strada e del traffico e ad ogni altra circostanza di qualsiasi natura, </a:t>
            </a:r>
            <a:r>
              <a:rPr lang="it-IT" sz="2400" u="sng">
                <a:solidFill>
                  <a:srgbClr val="FF0000"/>
                </a:solidFill>
                <a:latin typeface="Arial Black" pitchFamily="34" charset="0"/>
              </a:rPr>
              <a:t>sia evitato ogni pericolo per la sicurezza delle persone e delle cose ed ogni altra causa di disordine per la circolazione</a:t>
            </a:r>
            <a:r>
              <a:rPr lang="it-IT" sz="2400">
                <a:latin typeface="Arial Black" pitchFamily="34" charset="0"/>
              </a:rPr>
              <a:t>.</a:t>
            </a:r>
            <a:endParaRPr lang="it-IT" sz="2400" b="1">
              <a:solidFill>
                <a:srgbClr val="FF0000"/>
              </a:solidFill>
              <a:latin typeface="Arial Black" pitchFamily="34" charset="0"/>
            </a:endParaRPr>
          </a:p>
        </p:txBody>
      </p:sp>
      <p:sp>
        <p:nvSpPr>
          <p:cNvPr id="16389" name="CasellaDiTesto 13"/>
          <p:cNvSpPr txBox="1">
            <a:spLocks noChangeArrowheads="1"/>
          </p:cNvSpPr>
          <p:nvPr/>
        </p:nvSpPr>
        <p:spPr bwMode="auto">
          <a:xfrm>
            <a:off x="827584" y="500063"/>
            <a:ext cx="7500938"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L’obbligo di cautela</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285720" y="1268413"/>
            <a:ext cx="8572560" cy="4493538"/>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Qualora la </a:t>
            </a:r>
            <a:r>
              <a:rPr lang="it-IT" sz="2200" u="sng" dirty="0" smtClean="0">
                <a:solidFill>
                  <a:srgbClr val="FF0000"/>
                </a:solidFill>
                <a:latin typeface="Arial Black" pitchFamily="34" charset="0"/>
              </a:rPr>
              <a:t>violazione non possa essere immediatamente contestata</a:t>
            </a:r>
            <a:r>
              <a:rPr lang="it-IT" sz="2200" dirty="0" smtClean="0">
                <a:latin typeface="Arial Black" pitchFamily="34" charset="0"/>
              </a:rPr>
              <a:t>, </a:t>
            </a:r>
            <a:r>
              <a:rPr lang="it-IT" sz="2200" dirty="0" smtClean="0">
                <a:solidFill>
                  <a:srgbClr val="0000CC"/>
                </a:solidFill>
                <a:latin typeface="Arial Black" pitchFamily="34" charset="0"/>
              </a:rPr>
              <a:t>il verbale, con gli estremi precisi e dettagliati della violazione e con la indicazione dei motivi che hanno reso impossibile la contestazione immediata</a:t>
            </a:r>
            <a:r>
              <a:rPr lang="it-IT" sz="2200" dirty="0" smtClean="0">
                <a:latin typeface="Arial Black" pitchFamily="34" charset="0"/>
              </a:rPr>
              <a:t>, deve, </a:t>
            </a:r>
            <a:r>
              <a:rPr lang="it-IT" sz="2200" u="sng" dirty="0" smtClean="0">
                <a:solidFill>
                  <a:srgbClr val="FF0000"/>
                </a:solidFill>
                <a:latin typeface="Arial Black" pitchFamily="34" charset="0"/>
              </a:rPr>
              <a:t>entro 150 giorni dall’accertamento</a:t>
            </a:r>
            <a:r>
              <a:rPr lang="it-IT" sz="2200" dirty="0" smtClean="0">
                <a:latin typeface="Arial Black" pitchFamily="34" charset="0"/>
              </a:rPr>
              <a:t>, essere notificato all’effettivo trasgressore quale risultante dai pubblici registri. Per i </a:t>
            </a:r>
            <a:r>
              <a:rPr lang="it-IT" sz="2200" u="sng" dirty="0" smtClean="0">
                <a:solidFill>
                  <a:srgbClr val="0000CC"/>
                </a:solidFill>
                <a:latin typeface="Arial Black" pitchFamily="34" charset="0"/>
              </a:rPr>
              <a:t>residenti all’estero</a:t>
            </a:r>
            <a:r>
              <a:rPr lang="it-IT" sz="2200" dirty="0" smtClean="0">
                <a:latin typeface="Arial Black" pitchFamily="34" charset="0"/>
              </a:rPr>
              <a:t> la notifica deve essere effettuata entro </a:t>
            </a:r>
            <a:r>
              <a:rPr lang="it-IT" sz="2200" u="sng" dirty="0" smtClean="0">
                <a:solidFill>
                  <a:srgbClr val="FF0000"/>
                </a:solidFill>
                <a:latin typeface="Arial Black" pitchFamily="34" charset="0"/>
              </a:rPr>
              <a:t>360 giorni dall’accertamento</a:t>
            </a:r>
            <a:r>
              <a:rPr lang="it-IT" sz="2200" dirty="0" smtClean="0">
                <a:latin typeface="Arial Black" pitchFamily="34" charset="0"/>
              </a:rPr>
              <a:t>.</a:t>
            </a:r>
          </a:p>
          <a:p>
            <a:pPr algn="ctr"/>
            <a:endParaRPr lang="it-IT" sz="2200" dirty="0" smtClean="0">
              <a:latin typeface="Arial Black" pitchFamily="34" charset="0"/>
            </a:endParaRPr>
          </a:p>
          <a:p>
            <a:pPr algn="ctr"/>
            <a:r>
              <a:rPr lang="it-IT" sz="2200" dirty="0" smtClean="0">
                <a:latin typeface="Arial Black" pitchFamily="34" charset="0"/>
              </a:rPr>
              <a:t>Se si tratta di ciclomotore la notificazione deve essere fatta all’</a:t>
            </a:r>
            <a:r>
              <a:rPr lang="it-IT" sz="2200" u="sng" dirty="0" smtClean="0">
                <a:solidFill>
                  <a:srgbClr val="0000CC"/>
                </a:solidFill>
                <a:latin typeface="Arial Black" pitchFamily="34" charset="0"/>
              </a:rPr>
              <a:t>intestatario del contrassegno di identificazione</a:t>
            </a:r>
            <a:r>
              <a:rPr lang="it-IT" sz="2200" dirty="0" smtClean="0">
                <a:latin typeface="Arial Black" pitchFamily="34" charset="0"/>
              </a:rPr>
              <a:t>.</a:t>
            </a:r>
            <a:endParaRPr lang="it-IT" sz="2200" dirty="0">
              <a:latin typeface="Arial Black" pitchFamily="34" charset="0"/>
            </a:endParaRPr>
          </a:p>
        </p:txBody>
      </p:sp>
      <p:sp>
        <p:nvSpPr>
          <p:cNvPr id="48133" name="CasellaDiTesto 6"/>
          <p:cNvSpPr txBox="1">
            <a:spLocks noChangeArrowheads="1"/>
          </p:cNvSpPr>
          <p:nvPr/>
        </p:nvSpPr>
        <p:spPr bwMode="auto">
          <a:xfrm>
            <a:off x="468313" y="476250"/>
            <a:ext cx="8280400"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mancata contestazione</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142844" y="1142984"/>
            <a:ext cx="8786874" cy="4585871"/>
          </a:xfrm>
          <a:prstGeom prst="rect">
            <a:avLst/>
          </a:prstGeom>
          <a:noFill/>
          <a:ln w="9525">
            <a:noFill/>
            <a:miter lim="800000"/>
            <a:headEnd/>
            <a:tailEnd/>
          </a:ln>
        </p:spPr>
        <p:txBody>
          <a:bodyPr wrap="square">
            <a:spAutoFit/>
          </a:bodyPr>
          <a:lstStyle/>
          <a:p>
            <a:pPr algn="ctr"/>
            <a:r>
              <a:rPr lang="it-IT" dirty="0" smtClean="0">
                <a:latin typeface="Arial Black" pitchFamily="34" charset="0"/>
              </a:rPr>
              <a:t>L’</a:t>
            </a:r>
            <a:r>
              <a:rPr lang="it-IT" dirty="0" smtClean="0">
                <a:solidFill>
                  <a:srgbClr val="FF0000"/>
                </a:solidFill>
                <a:latin typeface="Arial Black" pitchFamily="34" charset="0"/>
              </a:rPr>
              <a:t>art. 384 del regolamento di attuazione del C.d.S. </a:t>
            </a:r>
            <a:r>
              <a:rPr lang="it-IT" dirty="0" smtClean="0">
                <a:latin typeface="Arial Black" pitchFamily="34" charset="0"/>
              </a:rPr>
              <a:t>individua alcuni </a:t>
            </a:r>
            <a:r>
              <a:rPr lang="it-IT" u="sng" dirty="0" smtClean="0">
                <a:solidFill>
                  <a:srgbClr val="0000CC"/>
                </a:solidFill>
                <a:latin typeface="Arial Black" pitchFamily="34" charset="0"/>
              </a:rPr>
              <a:t>casi di materiale impossibilità della contestazione immediata</a:t>
            </a:r>
            <a:r>
              <a:rPr lang="it-IT" dirty="0" smtClean="0">
                <a:latin typeface="Arial Black" pitchFamily="34" charset="0"/>
              </a:rPr>
              <a:t>: </a:t>
            </a:r>
          </a:p>
          <a:p>
            <a:pPr algn="ctr"/>
            <a:endParaRPr lang="it-IT" sz="400" dirty="0" smtClean="0">
              <a:latin typeface="Arial Black" pitchFamily="34" charset="0"/>
            </a:endParaRPr>
          </a:p>
          <a:p>
            <a:pPr marL="457200" indent="-457200" algn="ctr"/>
            <a:r>
              <a:rPr lang="it-IT" dirty="0" smtClean="0">
                <a:solidFill>
                  <a:srgbClr val="0000CC"/>
                </a:solidFill>
                <a:latin typeface="Arial Black" pitchFamily="34" charset="0"/>
              </a:rPr>
              <a:t>a)</a:t>
            </a:r>
            <a:r>
              <a:rPr lang="it-IT" dirty="0" smtClean="0">
                <a:latin typeface="Arial Black" pitchFamily="34" charset="0"/>
              </a:rPr>
              <a:t> impossibilità di raggiungere un veicolo lanciato ad eccessiva velocità; </a:t>
            </a:r>
          </a:p>
          <a:p>
            <a:pPr marL="457200" indent="-457200" algn="ctr"/>
            <a:r>
              <a:rPr lang="it-IT" dirty="0" smtClean="0">
                <a:solidFill>
                  <a:srgbClr val="0000CC"/>
                </a:solidFill>
                <a:latin typeface="Arial Black" pitchFamily="34" charset="0"/>
              </a:rPr>
              <a:t>b)</a:t>
            </a:r>
            <a:r>
              <a:rPr lang="it-IT" dirty="0" smtClean="0">
                <a:latin typeface="Arial Black" pitchFamily="34" charset="0"/>
              </a:rPr>
              <a:t> attraversamento di un incrocio con il semaforo indicante il rosso; </a:t>
            </a:r>
          </a:p>
          <a:p>
            <a:pPr marL="457200" indent="-457200" algn="ctr"/>
            <a:r>
              <a:rPr lang="it-IT" dirty="0" smtClean="0">
                <a:solidFill>
                  <a:srgbClr val="0000CC"/>
                </a:solidFill>
                <a:latin typeface="Arial Black" pitchFamily="34" charset="0"/>
              </a:rPr>
              <a:t>c)</a:t>
            </a:r>
            <a:r>
              <a:rPr lang="it-IT" dirty="0" smtClean="0">
                <a:latin typeface="Arial Black" pitchFamily="34" charset="0"/>
              </a:rPr>
              <a:t> sorpasso in curva; </a:t>
            </a:r>
          </a:p>
          <a:p>
            <a:pPr marL="457200" indent="-457200" algn="ctr"/>
            <a:r>
              <a:rPr lang="it-IT" dirty="0" smtClean="0">
                <a:solidFill>
                  <a:srgbClr val="0000CC"/>
                </a:solidFill>
                <a:latin typeface="Arial Black" pitchFamily="34" charset="0"/>
              </a:rPr>
              <a:t>d)</a:t>
            </a:r>
            <a:r>
              <a:rPr lang="it-IT" dirty="0" smtClean="0">
                <a:latin typeface="Arial Black" pitchFamily="34" charset="0"/>
              </a:rPr>
              <a:t> accertamento di una violazione da parte di un funzionario o di un agente a bordo di un mezzo o di pubblico trasporto; </a:t>
            </a:r>
          </a:p>
          <a:p>
            <a:pPr marL="457200" indent="-457200" algn="ctr"/>
            <a:r>
              <a:rPr lang="it-IT" dirty="0" smtClean="0">
                <a:solidFill>
                  <a:srgbClr val="0000CC"/>
                </a:solidFill>
                <a:latin typeface="Arial Black" pitchFamily="34" charset="0"/>
              </a:rPr>
              <a:t>e)</a:t>
            </a:r>
            <a:r>
              <a:rPr lang="it-IT" dirty="0" smtClean="0">
                <a:latin typeface="Arial Black" pitchFamily="34" charset="0"/>
              </a:rPr>
              <a:t> accertamento della violazione per mezzo di appositi apparecchi di rilevamento che consentono la determinazione dell’illecito in tempo successivo ovvero dopo che il veicolo oggetto del rilievo sia già a distanza dal posto di accertamento o comunque nella impossibilità di essere fermato in tempo utile o nei modi regolamentari;</a:t>
            </a:r>
          </a:p>
          <a:p>
            <a:pPr marL="457200" indent="-457200" algn="ctr"/>
            <a:r>
              <a:rPr lang="it-IT" dirty="0" smtClean="0">
                <a:latin typeface="Arial Black" pitchFamily="34" charset="0"/>
              </a:rPr>
              <a:t> </a:t>
            </a:r>
            <a:r>
              <a:rPr lang="it-IT" dirty="0" smtClean="0">
                <a:solidFill>
                  <a:srgbClr val="0000CC"/>
                </a:solidFill>
                <a:latin typeface="Arial Black" pitchFamily="34" charset="0"/>
              </a:rPr>
              <a:t>f)</a:t>
            </a:r>
            <a:r>
              <a:rPr lang="it-IT" dirty="0" smtClean="0">
                <a:latin typeface="Arial Black" pitchFamily="34" charset="0"/>
              </a:rPr>
              <a:t> accertamento della violazione in assenza del trasgressore e/o del proprietario del veicolo. </a:t>
            </a:r>
            <a:endParaRPr lang="it-IT" dirty="0">
              <a:latin typeface="Arial Black" pitchFamily="34" charset="0"/>
            </a:endParaRPr>
          </a:p>
        </p:txBody>
      </p:sp>
      <p:sp>
        <p:nvSpPr>
          <p:cNvPr id="48133" name="CasellaDiTesto 6"/>
          <p:cNvSpPr txBox="1">
            <a:spLocks noChangeArrowheads="1"/>
          </p:cNvSpPr>
          <p:nvPr/>
        </p:nvSpPr>
        <p:spPr bwMode="auto">
          <a:xfrm>
            <a:off x="468313" y="476250"/>
            <a:ext cx="8280400"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Impossibilità di contestazione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142844" y="1142984"/>
            <a:ext cx="8858312" cy="4339650"/>
          </a:xfrm>
          <a:prstGeom prst="rect">
            <a:avLst/>
          </a:prstGeom>
          <a:noFill/>
          <a:ln w="9525">
            <a:noFill/>
            <a:miter lim="800000"/>
            <a:headEnd/>
            <a:tailEnd/>
          </a:ln>
        </p:spPr>
        <p:txBody>
          <a:bodyPr wrap="square">
            <a:spAutoFit/>
          </a:bodyPr>
          <a:lstStyle/>
          <a:p>
            <a:pPr algn="ctr"/>
            <a:r>
              <a:rPr lang="it-IT" sz="1700" dirty="0" smtClean="0">
                <a:latin typeface="Arial Black" pitchFamily="34" charset="0"/>
              </a:rPr>
              <a:t>A sua volta, l’</a:t>
            </a:r>
            <a:r>
              <a:rPr lang="it-IT" sz="1700" dirty="0" smtClean="0">
                <a:solidFill>
                  <a:srgbClr val="FF0000"/>
                </a:solidFill>
                <a:latin typeface="Arial Black" pitchFamily="34" charset="0"/>
              </a:rPr>
              <a:t>art. 201 C.d.S.</a:t>
            </a:r>
            <a:r>
              <a:rPr lang="it-IT" sz="1700" dirty="0" smtClean="0">
                <a:latin typeface="Arial Black" pitchFamily="34" charset="0"/>
              </a:rPr>
              <a:t> specifica i </a:t>
            </a:r>
            <a:r>
              <a:rPr lang="it-IT" sz="1700" u="sng" dirty="0" smtClean="0">
                <a:solidFill>
                  <a:srgbClr val="00B050"/>
                </a:solidFill>
                <a:latin typeface="Arial Black" pitchFamily="34" charset="0"/>
              </a:rPr>
              <a:t>casi in cui la contestazione immediata non è necessaria</a:t>
            </a:r>
            <a:r>
              <a:rPr lang="it-IT" sz="1700" dirty="0" smtClean="0">
                <a:latin typeface="Arial Black" pitchFamily="34" charset="0"/>
              </a:rPr>
              <a:t>: </a:t>
            </a:r>
          </a:p>
          <a:p>
            <a:pPr algn="ctr"/>
            <a:endParaRPr lang="it-IT" sz="400" dirty="0" smtClean="0">
              <a:latin typeface="Arial Black" pitchFamily="34" charset="0"/>
            </a:endParaRPr>
          </a:p>
          <a:p>
            <a:pPr marL="342900" indent="-342900" algn="ctr"/>
            <a:r>
              <a:rPr lang="it-IT" sz="1700" dirty="0" smtClean="0">
                <a:solidFill>
                  <a:srgbClr val="00B050"/>
                </a:solidFill>
                <a:latin typeface="Arial Black" pitchFamily="34" charset="0"/>
              </a:rPr>
              <a:t>a)</a:t>
            </a:r>
            <a:r>
              <a:rPr lang="it-IT" sz="1700" dirty="0" smtClean="0">
                <a:latin typeface="Arial Black" pitchFamily="34" charset="0"/>
              </a:rPr>
              <a:t> impossibilità di raggiungere un veicolo lanciato ad eccessiva velocità; </a:t>
            </a:r>
          </a:p>
          <a:p>
            <a:pPr marL="342900" indent="-342900" algn="ctr"/>
            <a:r>
              <a:rPr lang="it-IT" sz="1700" dirty="0" smtClean="0">
                <a:solidFill>
                  <a:srgbClr val="00B050"/>
                </a:solidFill>
                <a:latin typeface="Arial Black" pitchFamily="34" charset="0"/>
              </a:rPr>
              <a:t>b)</a:t>
            </a:r>
            <a:r>
              <a:rPr lang="it-IT" sz="1700" dirty="0" smtClean="0">
                <a:latin typeface="Arial Black" pitchFamily="34" charset="0"/>
              </a:rPr>
              <a:t> attraversamento dì un incrocio con il semaforo indicante il rosso; </a:t>
            </a:r>
          </a:p>
          <a:p>
            <a:pPr marL="342900" indent="-342900" algn="ctr"/>
            <a:r>
              <a:rPr lang="it-IT" sz="1700" dirty="0" smtClean="0">
                <a:solidFill>
                  <a:srgbClr val="00B050"/>
                </a:solidFill>
                <a:latin typeface="Arial Black" pitchFamily="34" charset="0"/>
              </a:rPr>
              <a:t>c)</a:t>
            </a:r>
            <a:r>
              <a:rPr lang="it-IT" sz="1700" dirty="0" smtClean="0">
                <a:latin typeface="Arial Black" pitchFamily="34" charset="0"/>
              </a:rPr>
              <a:t> sorpasso vietato; </a:t>
            </a:r>
          </a:p>
          <a:p>
            <a:pPr marL="342900" indent="-342900" algn="ctr"/>
            <a:r>
              <a:rPr lang="it-IT" sz="1700" dirty="0" smtClean="0">
                <a:solidFill>
                  <a:srgbClr val="00B050"/>
                </a:solidFill>
                <a:latin typeface="Arial Black" pitchFamily="34" charset="0"/>
              </a:rPr>
              <a:t>d)</a:t>
            </a:r>
            <a:r>
              <a:rPr lang="it-IT" sz="1700" dirty="0" smtClean="0">
                <a:latin typeface="Arial Black" pitchFamily="34" charset="0"/>
              </a:rPr>
              <a:t> accertamento della violazione in assenza del trasgressore e/o del proprietario del veicolo; </a:t>
            </a:r>
          </a:p>
          <a:p>
            <a:pPr marL="342900" indent="-342900" algn="ctr"/>
            <a:r>
              <a:rPr lang="it-IT" sz="1700" dirty="0" smtClean="0">
                <a:solidFill>
                  <a:srgbClr val="00B050"/>
                </a:solidFill>
                <a:latin typeface="Arial Black" pitchFamily="34" charset="0"/>
              </a:rPr>
              <a:t>e)</a:t>
            </a:r>
            <a:r>
              <a:rPr lang="it-IT" sz="1700" dirty="0" smtClean="0">
                <a:latin typeface="Arial Black" pitchFamily="34" charset="0"/>
              </a:rPr>
              <a:t> accertamento della violazione per mezzo di appositi apparecchi di rilevamento gestiti dagli organi di Polizia Stradale, che consentono la determinazione dell’illecito in tempo successivo poiché il veicolo oggetto del rilievo è a distanza dal posto di accertamento o non è possibile fermarlo in tempo utile o nei modi regolamentari; </a:t>
            </a:r>
          </a:p>
          <a:p>
            <a:pPr marL="342900" indent="-342900" algn="ctr"/>
            <a:r>
              <a:rPr lang="it-IT" sz="1700" dirty="0" smtClean="0">
                <a:solidFill>
                  <a:srgbClr val="00B050"/>
                </a:solidFill>
                <a:latin typeface="Arial Black" pitchFamily="34" charset="0"/>
              </a:rPr>
              <a:t>f)</a:t>
            </a:r>
            <a:r>
              <a:rPr lang="it-IT" sz="1700" dirty="0" smtClean="0">
                <a:latin typeface="Arial Black" pitchFamily="34" charset="0"/>
              </a:rPr>
              <a:t> accertamento effettuato con i dispositivi o mezzi tecnici di controllo del traffico; </a:t>
            </a:r>
          </a:p>
          <a:p>
            <a:pPr marL="342900" indent="-342900" algn="ctr"/>
            <a:r>
              <a:rPr lang="it-IT" sz="1700" dirty="0" smtClean="0">
                <a:solidFill>
                  <a:srgbClr val="00B050"/>
                </a:solidFill>
                <a:latin typeface="Arial Black" pitchFamily="34" charset="0"/>
              </a:rPr>
              <a:t>g)</a:t>
            </a:r>
            <a:r>
              <a:rPr lang="it-IT" sz="1700" dirty="0" smtClean="0">
                <a:latin typeface="Arial Black" pitchFamily="34" charset="0"/>
              </a:rPr>
              <a:t> rilevazione degli accessi di veicoli nelle zone a traffico limitato e circolazione sulle corsie riservate attraverso dispositivi elettronici. </a:t>
            </a:r>
            <a:endParaRPr lang="it-IT" sz="1700" dirty="0">
              <a:latin typeface="Arial Black" pitchFamily="34" charset="0"/>
            </a:endParaRPr>
          </a:p>
        </p:txBody>
      </p:sp>
      <p:sp>
        <p:nvSpPr>
          <p:cNvPr id="48133" name="CasellaDiTesto 6"/>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Non </a:t>
            </a:r>
            <a:r>
              <a:rPr lang="it-IT" sz="3600" dirty="0" err="1" smtClean="0">
                <a:solidFill>
                  <a:schemeClr val="tx1">
                    <a:lumMod val="50000"/>
                    <a:lumOff val="50000"/>
                  </a:schemeClr>
                </a:solidFill>
                <a:latin typeface="Arial Black" pitchFamily="34" charset="0"/>
              </a:rPr>
              <a:t>necessarietà</a:t>
            </a:r>
            <a:r>
              <a:rPr lang="it-IT" sz="3600" dirty="0" smtClean="0">
                <a:solidFill>
                  <a:schemeClr val="tx1">
                    <a:lumMod val="50000"/>
                    <a:lumOff val="50000"/>
                  </a:schemeClr>
                </a:solidFill>
                <a:latin typeface="Arial Black" pitchFamily="34" charset="0"/>
              </a:rPr>
              <a:t> di contestazione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3214678" y="1142984"/>
            <a:ext cx="5786478" cy="501675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Nei casi diversi da quelli esaminati nei quali non è avvenuta la contestazione immediata, </a:t>
            </a:r>
            <a:r>
              <a:rPr lang="it-IT" sz="2000" u="sng" dirty="0" smtClean="0">
                <a:solidFill>
                  <a:srgbClr val="FF0000"/>
                </a:solidFill>
                <a:latin typeface="Arial Black" pitchFamily="34" charset="0"/>
              </a:rPr>
              <a:t>il verbale notificato agli interessati deve contenere anche l’indicazione dei motivi che hanno reso impossibile la contestazione immediata</a:t>
            </a:r>
            <a:r>
              <a:rPr lang="it-IT" sz="2000" dirty="0" smtClean="0">
                <a:latin typeface="Arial Black" pitchFamily="34" charset="0"/>
              </a:rPr>
              <a:t>.</a:t>
            </a:r>
          </a:p>
          <a:p>
            <a:pPr algn="ctr"/>
            <a:r>
              <a:rPr lang="it-IT" sz="800" dirty="0" smtClean="0">
                <a:latin typeface="Arial Black" pitchFamily="34" charset="0"/>
              </a:rPr>
              <a:t> </a:t>
            </a:r>
          </a:p>
          <a:p>
            <a:pPr algn="ctr"/>
            <a:r>
              <a:rPr lang="it-IT" sz="2000" dirty="0" smtClean="0">
                <a:latin typeface="Arial Black" pitchFamily="34" charset="0"/>
              </a:rPr>
              <a:t>L’ufficio o comando da cui dipende l’organo accertatore, acquisiti gli altri elementi necessari per procedere, provvede alla </a:t>
            </a:r>
            <a:r>
              <a:rPr lang="it-IT" sz="2000" u="sng" dirty="0" smtClean="0">
                <a:solidFill>
                  <a:srgbClr val="0000CC"/>
                </a:solidFill>
                <a:latin typeface="Arial Black" pitchFamily="34" charset="0"/>
              </a:rPr>
              <a:t>notifica</a:t>
            </a:r>
            <a:r>
              <a:rPr lang="it-IT" sz="2000" dirty="0" smtClean="0">
                <a:latin typeface="Arial Black" pitchFamily="34" charset="0"/>
              </a:rPr>
              <a:t>. Il verbale redatto dall’organo accertatore rimane agli atti dell’ufficio o comando, mentre ai soggetti ai quali devono esserne notificati gli estremi, viene inviato uno degli originali o copia autenticata.</a:t>
            </a:r>
            <a:endParaRPr lang="it-IT" sz="2000" dirty="0">
              <a:latin typeface="Arial Black" pitchFamily="34" charset="0"/>
            </a:endParaRPr>
          </a:p>
        </p:txBody>
      </p:sp>
      <p:sp>
        <p:nvSpPr>
          <p:cNvPr id="48133" name="CasellaDiTesto 6"/>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Notifica del verbale</a:t>
            </a:r>
            <a:endParaRPr lang="it-IT" sz="3600" dirty="0">
              <a:solidFill>
                <a:schemeClr val="tx1">
                  <a:lumMod val="50000"/>
                  <a:lumOff val="50000"/>
                </a:schemeClr>
              </a:solidFill>
              <a:latin typeface="Arial Black" pitchFamily="34" charset="0"/>
            </a:endParaRPr>
          </a:p>
        </p:txBody>
      </p:sp>
      <p:pic>
        <p:nvPicPr>
          <p:cNvPr id="8194" name="Picture 2" descr="http://www.comune.monteronidarbia.siena.it/cms/info_immagine/355.StampatoVerbale.jpg"/>
          <p:cNvPicPr>
            <a:picLocks noChangeAspect="1" noChangeArrowheads="1"/>
          </p:cNvPicPr>
          <p:nvPr/>
        </p:nvPicPr>
        <p:blipFill>
          <a:blip r:embed="rId2"/>
          <a:srcRect/>
          <a:stretch>
            <a:fillRect/>
          </a:stretch>
        </p:blipFill>
        <p:spPr bwMode="auto">
          <a:xfrm>
            <a:off x="214282" y="1357298"/>
            <a:ext cx="2905118" cy="401756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3"/>
          <p:cNvSpPr txBox="1">
            <a:spLocks noChangeArrowheads="1"/>
          </p:cNvSpPr>
          <p:nvPr/>
        </p:nvSpPr>
        <p:spPr bwMode="auto">
          <a:xfrm>
            <a:off x="214282" y="1196975"/>
            <a:ext cx="8786874"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trasgressore o gli altri soggetti indicati nell’</a:t>
            </a:r>
            <a:r>
              <a:rPr lang="it-IT" sz="2000" dirty="0" smtClean="0">
                <a:solidFill>
                  <a:srgbClr val="FF0000"/>
                </a:solidFill>
                <a:latin typeface="Arial Black" pitchFamily="34" charset="0"/>
              </a:rPr>
              <a:t>art. 196 C.d.S.</a:t>
            </a:r>
            <a:r>
              <a:rPr lang="it-IT" sz="2000" dirty="0" smtClean="0">
                <a:latin typeface="Arial Black" pitchFamily="34" charset="0"/>
              </a:rPr>
              <a:t>, </a:t>
            </a:r>
            <a:r>
              <a:rPr lang="it-IT" sz="2000" u="sng" dirty="0" smtClean="0">
                <a:solidFill>
                  <a:srgbClr val="FF0000"/>
                </a:solidFill>
                <a:latin typeface="Arial Black" pitchFamily="34" charset="0"/>
              </a:rPr>
              <a:t>nel termine di giorni 60 dalla contestazione o dalla notificazione</a:t>
            </a:r>
            <a:r>
              <a:rPr lang="it-IT" sz="2000" dirty="0" smtClean="0">
                <a:latin typeface="Arial Black" pitchFamily="34" charset="0"/>
              </a:rPr>
              <a:t>, qualora non sia stato effettuato il pagamento in misura ridotta nei casi in cui è consentito, possono proporre </a:t>
            </a:r>
            <a:r>
              <a:rPr lang="it-IT" sz="2000" u="sng" dirty="0" smtClean="0">
                <a:solidFill>
                  <a:srgbClr val="0000CC"/>
                </a:solidFill>
                <a:latin typeface="Arial Black" pitchFamily="34" charset="0"/>
              </a:rPr>
              <a:t>ricorso al Prefetto</a:t>
            </a:r>
            <a:r>
              <a:rPr lang="it-IT" sz="2000" dirty="0" smtClean="0">
                <a:latin typeface="Arial Black" pitchFamily="34" charset="0"/>
              </a:rPr>
              <a:t> del luogo della commessa violazione, da presentarsi all’ufficio o comando cui appartiene l’organo accertatore ovvero da inviarsi agli stessi con raccomandata con ricevuta di ritorno. </a:t>
            </a:r>
          </a:p>
          <a:p>
            <a:pPr algn="ctr"/>
            <a:r>
              <a:rPr lang="it-IT" sz="2000" dirty="0" smtClean="0">
                <a:latin typeface="Arial Black" pitchFamily="34" charset="0"/>
              </a:rPr>
              <a:t>Il ricorso può essere presentato direttamente al Prefetto mediante lettera raccomandata con avviso di ricevimento. In tale caso, per la necessaria </a:t>
            </a:r>
            <a:r>
              <a:rPr lang="it-IT" sz="2000" u="sng" dirty="0" smtClean="0">
                <a:solidFill>
                  <a:srgbClr val="FF0000"/>
                </a:solidFill>
                <a:latin typeface="Arial Black" pitchFamily="34" charset="0"/>
              </a:rPr>
              <a:t>istruttoria</a:t>
            </a:r>
            <a:r>
              <a:rPr lang="it-IT" sz="2000" dirty="0" smtClean="0">
                <a:latin typeface="Arial Black" pitchFamily="34" charset="0"/>
              </a:rPr>
              <a:t>, il Prefetto trasmette all’ufficio o comando cui appartiene l’organo accertatore il ricorso, corredato dei documenti allegati dal ricorrente, nel </a:t>
            </a:r>
            <a:r>
              <a:rPr lang="it-IT" sz="2000" u="sng" dirty="0" smtClean="0">
                <a:solidFill>
                  <a:srgbClr val="FF0000"/>
                </a:solidFill>
                <a:latin typeface="Arial Black" pitchFamily="34" charset="0"/>
              </a:rPr>
              <a:t>termine di 30 giorni dalla sua ricezione</a:t>
            </a:r>
            <a:r>
              <a:rPr lang="it-IT" sz="2000" dirty="0" smtClean="0">
                <a:latin typeface="Arial Black" pitchFamily="34" charset="0"/>
              </a:rPr>
              <a:t>. </a:t>
            </a:r>
            <a:endParaRPr lang="it-IT" sz="3200" b="1" dirty="0">
              <a:solidFill>
                <a:srgbClr val="FF0000"/>
              </a:solidFill>
              <a:latin typeface="Arial Black" pitchFamily="34" charset="0"/>
            </a:endParaRPr>
          </a:p>
        </p:txBody>
      </p:sp>
      <p:sp>
        <p:nvSpPr>
          <p:cNvPr id="49157" name="CasellaDiTesto 6"/>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ricorso al Prefetto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3"/>
          <p:cNvSpPr txBox="1">
            <a:spLocks noChangeArrowheads="1"/>
          </p:cNvSpPr>
          <p:nvPr/>
        </p:nvSpPr>
        <p:spPr bwMode="auto">
          <a:xfrm>
            <a:off x="0" y="1196975"/>
            <a:ext cx="9144000" cy="347787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responsabile dell’ufficio o del comando cui appartiene l’organo accertatore, è tenuto a trasmettere gli atti al Prefetto nel </a:t>
            </a:r>
            <a:r>
              <a:rPr lang="it-IT" sz="2000" u="sng" dirty="0" smtClean="0">
                <a:solidFill>
                  <a:srgbClr val="FF0000"/>
                </a:solidFill>
                <a:latin typeface="Arial Black" pitchFamily="34" charset="0"/>
              </a:rPr>
              <a:t>termine di 60 giorni</a:t>
            </a:r>
            <a:r>
              <a:rPr lang="it-IT" sz="2000" dirty="0" smtClean="0">
                <a:latin typeface="Arial Black" pitchFamily="34" charset="0"/>
              </a:rPr>
              <a:t>. Gli atti, corredati dalla prova della avvenuta contestazione o notificazione, devono essere altresì corredati dalle </a:t>
            </a:r>
            <a:r>
              <a:rPr lang="it-IT" sz="2000" dirty="0" smtClean="0">
                <a:solidFill>
                  <a:srgbClr val="FF0000"/>
                </a:solidFill>
                <a:latin typeface="Arial Black" pitchFamily="34" charset="0"/>
              </a:rPr>
              <a:t>deduzioni tecniche</a:t>
            </a:r>
            <a:r>
              <a:rPr lang="it-IT" sz="2000" dirty="0" smtClean="0">
                <a:latin typeface="Arial Black" pitchFamily="34" charset="0"/>
              </a:rPr>
              <a:t> dell’organo accertatore utili a confutare o confermare le risultanze del ricorso. </a:t>
            </a:r>
          </a:p>
          <a:p>
            <a:pPr algn="ctr"/>
            <a:r>
              <a:rPr lang="it-IT" sz="2000" dirty="0" smtClean="0">
                <a:latin typeface="Arial Black" pitchFamily="34" charset="0"/>
              </a:rPr>
              <a:t>Qualora nei termini previsti non sia stato proposto ricorso e non sia avvenuto il pagamento in misura ridotta, il verbale costituisce </a:t>
            </a:r>
            <a:r>
              <a:rPr lang="it-IT" sz="2000" u="sng" dirty="0" smtClean="0">
                <a:solidFill>
                  <a:srgbClr val="FF0000"/>
                </a:solidFill>
                <a:latin typeface="Arial Black" pitchFamily="34" charset="0"/>
              </a:rPr>
              <a:t>titolo esecutivo</a:t>
            </a:r>
            <a:r>
              <a:rPr lang="it-IT" sz="2000" dirty="0" smtClean="0">
                <a:latin typeface="Arial Black" pitchFamily="34" charset="0"/>
              </a:rPr>
              <a:t> per una somma pari alla metà del massimo della sanzione amministrativa edittale e per le spese di procedimento.</a:t>
            </a:r>
            <a:endParaRPr lang="it-IT" sz="2000" dirty="0">
              <a:latin typeface="Arial Black" pitchFamily="34" charset="0"/>
            </a:endParaRPr>
          </a:p>
        </p:txBody>
      </p:sp>
      <p:sp>
        <p:nvSpPr>
          <p:cNvPr id="49157" name="CasellaDiTesto 6"/>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ricorso al Prefetto</a:t>
            </a:r>
          </a:p>
        </p:txBody>
      </p:sp>
      <p:pic>
        <p:nvPicPr>
          <p:cNvPr id="6148" name="Picture 4" descr="http://www.comune.campoformido.ud.it/Pozzuolo/siti_utili/siti%20utili/logo_prefettura"/>
          <p:cNvPicPr>
            <a:picLocks noChangeAspect="1" noChangeArrowheads="1"/>
          </p:cNvPicPr>
          <p:nvPr/>
        </p:nvPicPr>
        <p:blipFill>
          <a:blip r:embed="rId2"/>
          <a:srcRect/>
          <a:stretch>
            <a:fillRect/>
          </a:stretch>
        </p:blipFill>
        <p:spPr bwMode="auto">
          <a:xfrm>
            <a:off x="3428992" y="4572008"/>
            <a:ext cx="2071702" cy="1386739"/>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3"/>
          <p:cNvSpPr txBox="1">
            <a:spLocks noChangeArrowheads="1"/>
          </p:cNvSpPr>
          <p:nvPr/>
        </p:nvSpPr>
        <p:spPr bwMode="auto">
          <a:xfrm>
            <a:off x="0" y="1071546"/>
            <a:ext cx="9144000"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Prefetto, esaminati il verbale e gli atti prodotti dall’ufficio accertatore, nonché il ricorso e i documenti allegati, sentiti gli interessati che ne abbiano fatta richiesta, </a:t>
            </a:r>
            <a:r>
              <a:rPr lang="it-IT" sz="2000" u="sng" dirty="0" smtClean="0">
                <a:solidFill>
                  <a:srgbClr val="FF0000"/>
                </a:solidFill>
                <a:latin typeface="Arial Black" pitchFamily="34" charset="0"/>
              </a:rPr>
              <a:t>se ritiene fondato l’accertamento</a:t>
            </a:r>
            <a:r>
              <a:rPr lang="it-IT" sz="2000" dirty="0" smtClean="0">
                <a:latin typeface="Arial Black" pitchFamily="34" charset="0"/>
              </a:rPr>
              <a:t> adotta, </a:t>
            </a:r>
            <a:r>
              <a:rPr lang="it-IT" sz="2000" dirty="0" smtClean="0">
                <a:solidFill>
                  <a:srgbClr val="FF0000"/>
                </a:solidFill>
                <a:latin typeface="Arial Black" pitchFamily="34" charset="0"/>
              </a:rPr>
              <a:t>entro 120 giorni decorrenti dalla data di ricezione degli atti da parte dell’ufficio accertatore</a:t>
            </a:r>
            <a:r>
              <a:rPr lang="it-IT" sz="2000" dirty="0" smtClean="0">
                <a:latin typeface="Arial Black" pitchFamily="34" charset="0"/>
              </a:rPr>
              <a:t>, </a:t>
            </a:r>
            <a:r>
              <a:rPr lang="it-IT" sz="2000" u="sng" dirty="0" smtClean="0">
                <a:solidFill>
                  <a:srgbClr val="0000CC"/>
                </a:solidFill>
                <a:latin typeface="Arial Black" pitchFamily="34" charset="0"/>
              </a:rPr>
              <a:t>ordinanza motivata con la quale ingiunge il pagamento di una somma determinata, nel limite non inferiore al doppio del minimo edittale per ogni singola violazione</a:t>
            </a:r>
            <a:r>
              <a:rPr lang="it-IT" sz="2000" dirty="0" smtClean="0">
                <a:latin typeface="Arial Black" pitchFamily="34" charset="0"/>
              </a:rPr>
              <a:t>. L’ingiunzione comprende anche le spese ed è notificata all’autore della violazione ed alle altre persone che sono tenute al pagamento ai sensi del presente titolo. Ove, invece, </a:t>
            </a:r>
            <a:r>
              <a:rPr lang="it-IT" sz="2000" u="sng" dirty="0" smtClean="0">
                <a:solidFill>
                  <a:srgbClr val="00B050"/>
                </a:solidFill>
                <a:latin typeface="Arial Black" pitchFamily="34" charset="0"/>
              </a:rPr>
              <a:t>non ritenga fondato l’accertamento</a:t>
            </a:r>
            <a:r>
              <a:rPr lang="it-IT" sz="2000" dirty="0" smtClean="0">
                <a:latin typeface="Arial Black" pitchFamily="34" charset="0"/>
              </a:rPr>
              <a:t>, il Prefetto, </a:t>
            </a:r>
            <a:r>
              <a:rPr lang="it-IT" sz="2000" dirty="0" smtClean="0">
                <a:solidFill>
                  <a:srgbClr val="FF0000"/>
                </a:solidFill>
                <a:latin typeface="Arial Black" pitchFamily="34" charset="0"/>
              </a:rPr>
              <a:t>negli stessi 120 giorni</a:t>
            </a:r>
            <a:r>
              <a:rPr lang="it-IT" sz="2000" dirty="0" smtClean="0">
                <a:latin typeface="Arial Black" pitchFamily="34" charset="0"/>
              </a:rPr>
              <a:t>, emette </a:t>
            </a:r>
            <a:r>
              <a:rPr lang="it-IT" sz="2000" u="sng" dirty="0" smtClean="0">
                <a:solidFill>
                  <a:srgbClr val="00B050"/>
                </a:solidFill>
                <a:latin typeface="Arial Black" pitchFamily="34" charset="0"/>
              </a:rPr>
              <a:t>ordinanza motivata di archiviazione degli atti</a:t>
            </a:r>
            <a:r>
              <a:rPr lang="it-IT" sz="2000" dirty="0" smtClean="0">
                <a:latin typeface="Arial Black" pitchFamily="34" charset="0"/>
              </a:rPr>
              <a:t>, comunicandola all’ufficio o comando cui appartiene l’organo accertatore, il quale ne dà notizia ai ricorrenti. </a:t>
            </a:r>
            <a:endParaRPr lang="it-IT" sz="2000" dirty="0">
              <a:latin typeface="Arial Black" pitchFamily="34" charset="0"/>
            </a:endParaRPr>
          </a:p>
        </p:txBody>
      </p:sp>
      <p:sp>
        <p:nvSpPr>
          <p:cNvPr id="49157" name="CasellaDiTesto 6"/>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Accertamento e decisioni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1"/>
          <p:cNvSpPr txBox="1">
            <a:spLocks noChangeArrowheads="1"/>
          </p:cNvSpPr>
          <p:nvPr/>
        </p:nvSpPr>
        <p:spPr bwMode="auto">
          <a:xfrm>
            <a:off x="142844" y="1196975"/>
            <a:ext cx="8858312"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Alternativamente alla proposizione del ricorso al Prefetto, il trasgressore, qualora non sia stato effettuato il pagamento in misura ridotta nei casi in cui è consentito, può proporre </a:t>
            </a:r>
            <a:r>
              <a:rPr lang="it-IT" sz="2000" u="sng" dirty="0" smtClean="0">
                <a:solidFill>
                  <a:srgbClr val="FF0000"/>
                </a:solidFill>
                <a:latin typeface="Arial Black" pitchFamily="34" charset="0"/>
              </a:rPr>
              <a:t>ricorso al Giudice di Pace</a:t>
            </a:r>
            <a:r>
              <a:rPr lang="it-IT" sz="2000" dirty="0" smtClean="0">
                <a:latin typeface="Arial Black" pitchFamily="34" charset="0"/>
              </a:rPr>
              <a:t> competente per territorio nel </a:t>
            </a:r>
            <a:r>
              <a:rPr lang="it-IT" sz="2000" dirty="0" smtClean="0">
                <a:solidFill>
                  <a:srgbClr val="FF0000"/>
                </a:solidFill>
                <a:latin typeface="Arial Black" pitchFamily="34" charset="0"/>
              </a:rPr>
              <a:t>termine di 60 giorni dalla data di contestazione o di notificazione</a:t>
            </a:r>
            <a:r>
              <a:rPr lang="it-IT" sz="2000" dirty="0" smtClean="0">
                <a:latin typeface="Arial Black" pitchFamily="34" charset="0"/>
              </a:rPr>
              <a:t>.</a:t>
            </a:r>
          </a:p>
          <a:p>
            <a:pPr algn="ctr"/>
            <a:r>
              <a:rPr lang="it-IT" sz="2000" dirty="0" smtClean="0">
                <a:latin typeface="Arial Black" pitchFamily="34" charset="0"/>
              </a:rPr>
              <a:t>Il ricorso deve contenere, quando l’opponente non abbia indicato un suo </a:t>
            </a:r>
            <a:r>
              <a:rPr lang="it-IT" sz="2000" i="1" u="sng" dirty="0" smtClean="0">
                <a:solidFill>
                  <a:srgbClr val="FF0000"/>
                </a:solidFill>
                <a:latin typeface="Arial Black" pitchFamily="34" charset="0"/>
              </a:rPr>
              <a:t>procuratore</a:t>
            </a:r>
            <a:r>
              <a:rPr lang="it-IT" sz="2000" dirty="0" smtClean="0">
                <a:latin typeface="Arial Black" pitchFamily="34" charset="0"/>
              </a:rPr>
              <a:t>, la dichiarazione di residenza o la elezione di domicilio nel comune dove ha sede il giudice adito. </a:t>
            </a:r>
          </a:p>
          <a:p>
            <a:pPr algn="ctr"/>
            <a:r>
              <a:rPr lang="it-IT" sz="2000" u="sng" dirty="0" smtClean="0">
                <a:latin typeface="Arial Black" pitchFamily="34" charset="0"/>
              </a:rPr>
              <a:t>Se è stato nominato un procuratore, le notificazioni e le comunicazioni nel corso del procedimento sono effettuate nei suoi confronti secondo le modalità stabilite dal Codice di Procedura Civile</a:t>
            </a:r>
            <a:r>
              <a:rPr lang="it-IT" sz="2000" dirty="0" smtClean="0">
                <a:latin typeface="Arial Black" pitchFamily="34" charset="0"/>
              </a:rPr>
              <a:t>. </a:t>
            </a:r>
            <a:endParaRPr lang="it-IT" sz="2000" dirty="0">
              <a:latin typeface="Arial Black" pitchFamily="34" charset="0"/>
            </a:endParaRPr>
          </a:p>
        </p:txBody>
      </p:sp>
      <p:sp>
        <p:nvSpPr>
          <p:cNvPr id="51205" name="CasellaDiTesto 4"/>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ricorso al Giudice di Pace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1"/>
          <p:cNvSpPr txBox="1">
            <a:spLocks noChangeArrowheads="1"/>
          </p:cNvSpPr>
          <p:nvPr/>
        </p:nvSpPr>
        <p:spPr bwMode="auto">
          <a:xfrm>
            <a:off x="3000364" y="1196975"/>
            <a:ext cx="6000792" cy="4708981"/>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Il ricorso non sospende l’esecuzione del provvedimento</a:t>
            </a:r>
            <a:r>
              <a:rPr lang="it-IT" sz="2000" dirty="0" smtClean="0">
                <a:latin typeface="Arial Black" pitchFamily="34" charset="0"/>
              </a:rPr>
              <a:t>, salvo che il giudice, concorrendo gravi motivi, disponga diversamente con ordinanza inoppugnabile.</a:t>
            </a:r>
          </a:p>
          <a:p>
            <a:pPr algn="ctr"/>
            <a:r>
              <a:rPr lang="it-IT" sz="2000" dirty="0" smtClean="0">
                <a:latin typeface="Arial Black" pitchFamily="34" charset="0"/>
              </a:rPr>
              <a:t>Se il ricorso è tempestivamente proposto, il giudice fissa l’</a:t>
            </a:r>
            <a:r>
              <a:rPr lang="it-IT" sz="2000" u="sng" dirty="0" smtClean="0">
                <a:solidFill>
                  <a:srgbClr val="0000CC"/>
                </a:solidFill>
                <a:latin typeface="Arial Black" pitchFamily="34" charset="0"/>
              </a:rPr>
              <a:t>udienza di comparizione</a:t>
            </a:r>
            <a:r>
              <a:rPr lang="it-IT" sz="2000" dirty="0" smtClean="0">
                <a:solidFill>
                  <a:srgbClr val="0000CC"/>
                </a:solidFill>
                <a:latin typeface="Arial Black" pitchFamily="34" charset="0"/>
              </a:rPr>
              <a:t> </a:t>
            </a:r>
            <a:r>
              <a:rPr lang="it-IT" sz="2000" dirty="0" smtClean="0">
                <a:latin typeface="Arial Black" pitchFamily="34" charset="0"/>
              </a:rPr>
              <a:t>con decreto, steso in calce al ricorso, ordinando all’autorità che ha emesso il provvedimento impugnato di depositare in cancelleria, </a:t>
            </a:r>
            <a:r>
              <a:rPr lang="it-IT" sz="2000" u="sng" dirty="0" smtClean="0">
                <a:solidFill>
                  <a:srgbClr val="FF0000"/>
                </a:solidFill>
                <a:latin typeface="Arial Black" pitchFamily="34" charset="0"/>
              </a:rPr>
              <a:t>10 giorni prima dell’ udienza fissata</a:t>
            </a:r>
            <a:r>
              <a:rPr lang="it-IT" sz="2000" dirty="0" smtClean="0">
                <a:latin typeface="Arial Black" pitchFamily="34" charset="0"/>
              </a:rPr>
              <a:t>, copia del rapporto con gli atti relativi all’accertamento, nonché alla contestazione o notificazione della violazione. </a:t>
            </a:r>
            <a:endParaRPr lang="it-IT" sz="2000" dirty="0">
              <a:latin typeface="Arial Black" pitchFamily="34" charset="0"/>
            </a:endParaRPr>
          </a:p>
        </p:txBody>
      </p:sp>
      <p:sp>
        <p:nvSpPr>
          <p:cNvPr id="51205" name="CasellaDiTesto 4"/>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ricorso al Giudice di Pace </a:t>
            </a:r>
          </a:p>
        </p:txBody>
      </p:sp>
      <p:pic>
        <p:nvPicPr>
          <p:cNvPr id="3074" name="Picture 2" descr="http://www.atuttadestra.net/wp-content/uploads/2010/12/giudice.bmp"/>
          <p:cNvPicPr>
            <a:picLocks noChangeAspect="1" noChangeArrowheads="1"/>
          </p:cNvPicPr>
          <p:nvPr/>
        </p:nvPicPr>
        <p:blipFill>
          <a:blip r:embed="rId2"/>
          <a:srcRect/>
          <a:stretch>
            <a:fillRect/>
          </a:stretch>
        </p:blipFill>
        <p:spPr bwMode="auto">
          <a:xfrm>
            <a:off x="285719" y="1428736"/>
            <a:ext cx="2619393" cy="371477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1"/>
          <p:cNvSpPr txBox="1">
            <a:spLocks noChangeArrowheads="1"/>
          </p:cNvSpPr>
          <p:nvPr/>
        </p:nvSpPr>
        <p:spPr bwMode="auto">
          <a:xfrm>
            <a:off x="142844" y="1214422"/>
            <a:ext cx="5929354"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Appena terminata l’istruttoria il giudice invita le parti a </a:t>
            </a:r>
            <a:r>
              <a:rPr lang="it-IT" sz="2000" u="sng" dirty="0" smtClean="0">
                <a:solidFill>
                  <a:srgbClr val="00B050"/>
                </a:solidFill>
                <a:latin typeface="Arial Black" pitchFamily="34" charset="0"/>
              </a:rPr>
              <a:t>precisare le conclusioni</a:t>
            </a:r>
            <a:r>
              <a:rPr lang="it-IT" sz="2000" dirty="0" smtClean="0">
                <a:latin typeface="Arial Black" pitchFamily="34" charset="0"/>
              </a:rPr>
              <a:t> ed a procedere nella stessa udienza alla discussione della causa, pronunciando subito dopo la sentenza mediante lettura del dispositivo. Tuttavia, dopo la precisazione delle conclusioni, il giudice, se necessario, concede alle parti un </a:t>
            </a:r>
            <a:r>
              <a:rPr lang="it-IT" sz="2000" u="sng" dirty="0" smtClean="0">
                <a:solidFill>
                  <a:srgbClr val="FF0000"/>
                </a:solidFill>
                <a:latin typeface="Arial Black" pitchFamily="34" charset="0"/>
              </a:rPr>
              <a:t>termine non superiore a 10 giorni</a:t>
            </a:r>
            <a:r>
              <a:rPr lang="it-IT" sz="2000" dirty="0" smtClean="0">
                <a:latin typeface="Arial Black" pitchFamily="34" charset="0"/>
              </a:rPr>
              <a:t> per il deposito di </a:t>
            </a:r>
            <a:r>
              <a:rPr lang="it-IT" sz="2000" dirty="0" smtClean="0">
                <a:solidFill>
                  <a:srgbClr val="0000CC"/>
                </a:solidFill>
                <a:latin typeface="Arial Black" pitchFamily="34" charset="0"/>
              </a:rPr>
              <a:t>note difensive</a:t>
            </a:r>
            <a:r>
              <a:rPr lang="it-IT" sz="2000" dirty="0" smtClean="0">
                <a:latin typeface="Arial Black" pitchFamily="34" charset="0"/>
              </a:rPr>
              <a:t> e rinvia la causa all’udienza immediatamente successiva alla scadenza del termine per la discussione e la pronuncia della sentenza.</a:t>
            </a:r>
            <a:endParaRPr lang="it-IT" sz="2000" dirty="0">
              <a:latin typeface="Arial Black" pitchFamily="34" charset="0"/>
            </a:endParaRPr>
          </a:p>
        </p:txBody>
      </p:sp>
      <p:sp>
        <p:nvSpPr>
          <p:cNvPr id="51205" name="CasellaDiTesto 4"/>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ricorso al Giudice di Pace </a:t>
            </a:r>
          </a:p>
        </p:txBody>
      </p:sp>
      <p:pic>
        <p:nvPicPr>
          <p:cNvPr id="2050" name="Picture 2" descr="http://www.ilpassatore.it/wp-content/uploads/giudice.jpg"/>
          <p:cNvPicPr>
            <a:picLocks noChangeAspect="1" noChangeArrowheads="1"/>
          </p:cNvPicPr>
          <p:nvPr/>
        </p:nvPicPr>
        <p:blipFill>
          <a:blip r:embed="rId2"/>
          <a:srcRect/>
          <a:stretch>
            <a:fillRect/>
          </a:stretch>
        </p:blipFill>
        <p:spPr bwMode="auto">
          <a:xfrm>
            <a:off x="6143636" y="1357298"/>
            <a:ext cx="2786082" cy="407196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9"/>
          <p:cNvSpPr txBox="1">
            <a:spLocks noChangeArrowheads="1"/>
          </p:cNvSpPr>
          <p:nvPr/>
        </p:nvSpPr>
        <p:spPr bwMode="auto">
          <a:xfrm>
            <a:off x="3071802" y="1285875"/>
            <a:ext cx="5857916"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In ogni caso, il conducente deve sempre </a:t>
            </a:r>
            <a:r>
              <a:rPr lang="it-IT" sz="2400" u="sng" dirty="0" smtClean="0">
                <a:solidFill>
                  <a:srgbClr val="FF0000"/>
                </a:solidFill>
                <a:latin typeface="Arial Black" pitchFamily="34" charset="0"/>
              </a:rPr>
              <a:t>osservare i limiti di velocità</a:t>
            </a:r>
            <a:r>
              <a:rPr lang="it-IT" sz="2400" dirty="0" smtClean="0">
                <a:latin typeface="Arial Black" pitchFamily="34" charset="0"/>
              </a:rPr>
              <a:t>, conservando il </a:t>
            </a:r>
            <a:r>
              <a:rPr lang="it-IT" sz="2400" dirty="0" smtClean="0">
                <a:solidFill>
                  <a:srgbClr val="0000CC"/>
                </a:solidFill>
                <a:latin typeface="Arial Black" pitchFamily="34" charset="0"/>
              </a:rPr>
              <a:t>controllo del proprio veicolo</a:t>
            </a:r>
            <a:r>
              <a:rPr lang="it-IT" sz="2400" dirty="0" smtClean="0">
                <a:latin typeface="Arial Black" pitchFamily="34" charset="0"/>
              </a:rPr>
              <a:t> ed </a:t>
            </a:r>
            <a:r>
              <a:rPr lang="it-IT" sz="2400" dirty="0" smtClean="0">
                <a:solidFill>
                  <a:srgbClr val="0000CC"/>
                </a:solidFill>
                <a:latin typeface="Arial Black" pitchFamily="34" charset="0"/>
              </a:rPr>
              <a:t>essere in grado di compiere tutte le manovre necessarie in condizioni di sicurezza</a:t>
            </a:r>
            <a:r>
              <a:rPr lang="it-IT" sz="2400" dirty="0" smtClean="0">
                <a:latin typeface="Arial Black" pitchFamily="34" charset="0"/>
              </a:rPr>
              <a:t>, specialmente l’arresto tempestivo del veicolo entro i limiti del suo campo di visibilità e dinanzi a qualsiasi ostacolo prevedibile.</a:t>
            </a:r>
            <a:endParaRPr lang="it-IT" sz="2400" b="1" dirty="0">
              <a:solidFill>
                <a:srgbClr val="FF0000"/>
              </a:solidFill>
              <a:latin typeface="Arial Black" pitchFamily="34" charset="0"/>
            </a:endParaRPr>
          </a:p>
        </p:txBody>
      </p:sp>
      <p:sp>
        <p:nvSpPr>
          <p:cNvPr id="16389" name="CasellaDiTesto 13"/>
          <p:cNvSpPr txBox="1">
            <a:spLocks noChangeArrowheads="1"/>
          </p:cNvSpPr>
          <p:nvPr/>
        </p:nvSpPr>
        <p:spPr bwMode="auto">
          <a:xfrm>
            <a:off x="857250" y="500063"/>
            <a:ext cx="7500938"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L’osservazione dei limiti</a:t>
            </a:r>
            <a:endParaRPr lang="it-IT" sz="3600" dirty="0">
              <a:solidFill>
                <a:schemeClr val="tx1">
                  <a:lumMod val="50000"/>
                  <a:lumOff val="50000"/>
                </a:schemeClr>
              </a:solidFill>
              <a:latin typeface="Arial Black" pitchFamily="34" charset="0"/>
            </a:endParaRPr>
          </a:p>
        </p:txBody>
      </p:sp>
      <p:pic>
        <p:nvPicPr>
          <p:cNvPr id="8" name="Picture 11" descr="http://www.comune.jesi.an.it/opencms/multimedia/jesiit/images/upload/large/4/1267724927230_segnaliStradali.jpg"/>
          <p:cNvPicPr>
            <a:picLocks noChangeAspect="1" noChangeArrowheads="1"/>
          </p:cNvPicPr>
          <p:nvPr/>
        </p:nvPicPr>
        <p:blipFill>
          <a:blip r:embed="rId2"/>
          <a:srcRect/>
          <a:stretch>
            <a:fillRect/>
          </a:stretch>
        </p:blipFill>
        <p:spPr bwMode="auto">
          <a:xfrm>
            <a:off x="142843" y="1571612"/>
            <a:ext cx="2930055" cy="3357586"/>
          </a:xfrm>
          <a:prstGeom prst="rect">
            <a:avLst/>
          </a:prstGeom>
          <a:noFill/>
          <a:ln w="9525">
            <a:noFill/>
            <a:miter lim="800000"/>
            <a:headEnd/>
            <a:tailEnd/>
          </a:ln>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0" y="1214422"/>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141 C.d.S. </a:t>
            </a:r>
            <a:r>
              <a:rPr lang="it-IT" sz="2000" dirty="0" smtClean="0">
                <a:latin typeface="Arial Black" pitchFamily="34" charset="0"/>
              </a:rPr>
              <a:t>individua </a:t>
            </a:r>
            <a:r>
              <a:rPr lang="it-IT" sz="2000" u="sng" dirty="0" smtClean="0">
                <a:solidFill>
                  <a:srgbClr val="0000CC"/>
                </a:solidFill>
                <a:latin typeface="Arial Black" pitchFamily="34" charset="0"/>
              </a:rPr>
              <a:t>particolari situazioni nelle quali il conducente deve regolare la velocità</a:t>
            </a:r>
            <a:r>
              <a:rPr lang="it-IT" sz="2000" dirty="0" smtClean="0">
                <a:latin typeface="Arial Black" pitchFamily="34" charset="0"/>
              </a:rPr>
              <a:t>: </a:t>
            </a:r>
            <a:r>
              <a:rPr lang="it-IT" sz="2000" u="sng" dirty="0" smtClean="0">
                <a:solidFill>
                  <a:srgbClr val="0000CC"/>
                </a:solidFill>
                <a:latin typeface="Arial Black" pitchFamily="34" charset="0"/>
              </a:rPr>
              <a:t>nei tratti di strada a visibilità limitata</a:t>
            </a:r>
            <a:r>
              <a:rPr lang="it-IT" sz="2000" dirty="0" smtClean="0">
                <a:latin typeface="Arial Black" pitchFamily="34" charset="0"/>
              </a:rPr>
              <a:t>, </a:t>
            </a:r>
            <a:r>
              <a:rPr lang="it-IT" sz="2000" u="sng" dirty="0" smtClean="0">
                <a:solidFill>
                  <a:srgbClr val="0000CC"/>
                </a:solidFill>
                <a:latin typeface="Arial Black" pitchFamily="34" charset="0"/>
              </a:rPr>
              <a:t>in curva</a:t>
            </a:r>
            <a:r>
              <a:rPr lang="it-IT" sz="2000" dirty="0" smtClean="0">
                <a:latin typeface="Arial Black" pitchFamily="34" charset="0"/>
              </a:rPr>
              <a:t>, </a:t>
            </a:r>
            <a:r>
              <a:rPr lang="it-IT" sz="2000" u="sng" dirty="0" smtClean="0">
                <a:solidFill>
                  <a:srgbClr val="0000CC"/>
                </a:solidFill>
                <a:latin typeface="Arial Black" pitchFamily="34" charset="0"/>
              </a:rPr>
              <a:t>in prossimità delle intersezioni e delle scuole o di altri luoghi frequentati da bambini</a:t>
            </a:r>
            <a:r>
              <a:rPr lang="it-IT" sz="2000" dirty="0" smtClean="0">
                <a:latin typeface="Arial Black" pitchFamily="34" charset="0"/>
              </a:rPr>
              <a:t> (indicati da segnali), </a:t>
            </a:r>
            <a:r>
              <a:rPr lang="it-IT" sz="2000" u="sng" dirty="0" smtClean="0">
                <a:solidFill>
                  <a:srgbClr val="0000CC"/>
                </a:solidFill>
                <a:latin typeface="Arial Black" pitchFamily="34" charset="0"/>
              </a:rPr>
              <a:t>nelle forti discese</a:t>
            </a:r>
            <a:r>
              <a:rPr lang="it-IT" sz="2000" dirty="0" smtClean="0">
                <a:latin typeface="Arial Black" pitchFamily="34" charset="0"/>
              </a:rPr>
              <a:t>, </a:t>
            </a:r>
            <a:r>
              <a:rPr lang="it-IT" sz="2000" u="sng" dirty="0" smtClean="0">
                <a:solidFill>
                  <a:srgbClr val="0000CC"/>
                </a:solidFill>
                <a:latin typeface="Arial Black" pitchFamily="34" charset="0"/>
              </a:rPr>
              <a:t>in passaggi stretti o ingombrati</a:t>
            </a:r>
            <a:r>
              <a:rPr lang="it-IT" sz="2000" dirty="0" smtClean="0">
                <a:latin typeface="Arial Black" pitchFamily="34" charset="0"/>
              </a:rPr>
              <a:t>, </a:t>
            </a:r>
            <a:r>
              <a:rPr lang="it-IT" sz="2000" u="sng" dirty="0" smtClean="0">
                <a:solidFill>
                  <a:srgbClr val="0000CC"/>
                </a:solidFill>
                <a:latin typeface="Arial Black" pitchFamily="34" charset="0"/>
              </a:rPr>
              <a:t>nelle ore notturne</a:t>
            </a:r>
            <a:r>
              <a:rPr lang="it-IT" sz="2000" dirty="0" smtClean="0">
                <a:latin typeface="Arial Black" pitchFamily="34" charset="0"/>
              </a:rPr>
              <a:t>, </a:t>
            </a:r>
            <a:r>
              <a:rPr lang="it-IT" sz="2000" u="sng" dirty="0" smtClean="0">
                <a:solidFill>
                  <a:srgbClr val="0000CC"/>
                </a:solidFill>
                <a:latin typeface="Arial Black" pitchFamily="34" charset="0"/>
              </a:rPr>
              <a:t>nei casi di insufficiente visibilità</a:t>
            </a:r>
            <a:r>
              <a:rPr lang="it-IT" sz="2000" dirty="0" smtClean="0">
                <a:latin typeface="Arial Black" pitchFamily="34" charset="0"/>
              </a:rPr>
              <a:t> per condizioni atmosferiche o per altre cause, </a:t>
            </a:r>
            <a:r>
              <a:rPr lang="it-IT" sz="2000" u="sng" dirty="0" smtClean="0">
                <a:solidFill>
                  <a:srgbClr val="0000CC"/>
                </a:solidFill>
                <a:latin typeface="Arial Black" pitchFamily="34" charset="0"/>
              </a:rPr>
              <a:t>nell’attraversamento degli abitati e nei tratti di strada fiancheggiati da edifici</a:t>
            </a:r>
            <a:r>
              <a:rPr lang="it-IT" sz="2000" dirty="0" smtClean="0">
                <a:latin typeface="Arial Black" pitchFamily="34" charset="0"/>
              </a:rPr>
              <a:t>. </a:t>
            </a:r>
            <a:r>
              <a:rPr lang="it-IT" sz="2000" u="sng" dirty="0" smtClean="0">
                <a:solidFill>
                  <a:srgbClr val="FF0000"/>
                </a:solidFill>
                <a:latin typeface="Arial Black" pitchFamily="34" charset="0"/>
              </a:rPr>
              <a:t>Il conducente deve, inoltre, ridurre la velocità e, all’occorrenza, fermarsi quando riesce malagevole l’incrocio con altri veicoli</a:t>
            </a:r>
            <a:r>
              <a:rPr lang="it-IT" sz="2000" dirty="0" smtClean="0">
                <a:latin typeface="Arial Black" pitchFamily="34" charset="0"/>
              </a:rPr>
              <a:t>, </a:t>
            </a:r>
            <a:r>
              <a:rPr lang="it-IT" sz="2000" u="sng" dirty="0" smtClean="0">
                <a:solidFill>
                  <a:srgbClr val="FF0000"/>
                </a:solidFill>
                <a:latin typeface="Arial Black" pitchFamily="34" charset="0"/>
              </a:rPr>
              <a:t>in prossimità degli attraversamenti pedonali</a:t>
            </a:r>
            <a:r>
              <a:rPr lang="it-IT" sz="2000" dirty="0" smtClean="0">
                <a:latin typeface="Arial Black" pitchFamily="34" charset="0"/>
              </a:rPr>
              <a:t> e, in ogni caso, </a:t>
            </a:r>
            <a:r>
              <a:rPr lang="it-IT" sz="2000" u="sng" dirty="0" smtClean="0">
                <a:solidFill>
                  <a:srgbClr val="FF0000"/>
                </a:solidFill>
                <a:latin typeface="Arial Black" pitchFamily="34" charset="0"/>
              </a:rPr>
              <a:t>quando i pedoni che si trovino sul percorso tardino a scansarsi o diano segni di incertezza</a:t>
            </a:r>
            <a:r>
              <a:rPr lang="it-IT" sz="2000" dirty="0" smtClean="0">
                <a:latin typeface="Arial Black" pitchFamily="34" charset="0"/>
              </a:rPr>
              <a:t> e </a:t>
            </a:r>
            <a:r>
              <a:rPr lang="it-IT" sz="2000" u="sng" dirty="0" smtClean="0">
                <a:solidFill>
                  <a:srgbClr val="FF0000"/>
                </a:solidFill>
                <a:latin typeface="Arial Black" pitchFamily="34" charset="0"/>
              </a:rPr>
              <a:t>quando gli animali</a:t>
            </a:r>
            <a:r>
              <a:rPr lang="it-IT" sz="2000" dirty="0" smtClean="0">
                <a:latin typeface="Arial Black" pitchFamily="34" charset="0"/>
              </a:rPr>
              <a:t>, che si trovino sulla strada, </a:t>
            </a:r>
            <a:r>
              <a:rPr lang="it-IT" sz="2000" u="sng" dirty="0" smtClean="0">
                <a:solidFill>
                  <a:srgbClr val="FF0000"/>
                </a:solidFill>
                <a:latin typeface="Arial Black" pitchFamily="34" charset="0"/>
              </a:rPr>
              <a:t>diano segni di spavento</a:t>
            </a:r>
            <a:r>
              <a:rPr lang="it-IT" sz="2000" dirty="0" smtClean="0">
                <a:latin typeface="Arial Black" pitchFamily="34" charset="0"/>
              </a:rPr>
              <a:t>.</a:t>
            </a:r>
            <a:endParaRPr lang="it-IT" sz="2000" b="1" dirty="0">
              <a:solidFill>
                <a:srgbClr val="FF0000"/>
              </a:solidFill>
              <a:latin typeface="Arial Black" pitchFamily="34" charset="0"/>
            </a:endParaRPr>
          </a:p>
        </p:txBody>
      </p:sp>
      <p:sp>
        <p:nvSpPr>
          <p:cNvPr id="17413" name="CasellaDiTesto 7"/>
          <p:cNvSpPr txBox="1">
            <a:spLocks noChangeArrowheads="1"/>
          </p:cNvSpPr>
          <p:nvPr/>
        </p:nvSpPr>
        <p:spPr bwMode="auto">
          <a:xfrm>
            <a:off x="928662" y="500042"/>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Regolazione della velocità</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91&quot;/&gt;&lt;/object&gt;&lt;object type=&quot;3&quot; unique_id=&quot;10005&quot;&gt;&lt;property id=&quot;20148&quot; value=&quot;5&quot;/&gt;&lt;property id=&quot;20300&quot; value=&quot;Slide 2&quot;/&gt;&lt;property id=&quot;20307&quot; value=&quot;343&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346&quot;/&gt;&lt;/object&gt;&lt;object type=&quot;3&quot; unique_id=&quot;10008&quot;&gt;&lt;property id=&quot;20148&quot; value=&quot;5&quot;/&gt;&lt;property id=&quot;20300&quot; value=&quot;Slide 5&quot;/&gt;&lt;property id=&quot;20307&quot; value=&quot;345&quot;/&gt;&lt;/object&gt;&lt;object type=&quot;3&quot; unique_id=&quot;10009&quot;&gt;&lt;property id=&quot;20148&quot; value=&quot;5&quot;/&gt;&lt;property id=&quot;20300&quot; value=&quot;Slide 6&quot;/&gt;&lt;property id=&quot;20307&quot; value=&quot;347&quot;/&gt;&lt;/object&gt;&lt;object type=&quot;3&quot; unique_id=&quot;10010&quot;&gt;&lt;property id=&quot;20148&quot; value=&quot;5&quot;/&gt;&lt;property id=&quot;20300&quot; value=&quot;Slide 7&quot;/&gt;&lt;property id=&quot;20307&quot; value=&quot;259&quot;/&gt;&lt;/object&gt;&lt;object type=&quot;3&quot; unique_id=&quot;10011&quot;&gt;&lt;property id=&quot;20148&quot; value=&quot;5&quot;/&gt;&lt;property id=&quot;20300&quot; value=&quot;Slide 8&quot;/&gt;&lt;property id=&quot;20307&quot; value=&quot;348&quot;/&gt;&lt;/object&gt;&lt;object type=&quot;3&quot; unique_id=&quot;10012&quot;&gt;&lt;property id=&quot;20148&quot; value=&quot;5&quot;/&gt;&lt;property id=&quot;20300&quot; value=&quot;Slide 9&quot;/&gt;&lt;property id=&quot;20307&quot; value=&quot;258&quot;/&gt;&lt;/object&gt;&lt;object type=&quot;3&quot; unique_id=&quot;10013&quot;&gt;&lt;property id=&quot;20148&quot; value=&quot;5&quot;/&gt;&lt;property id=&quot;20300&quot; value=&quot;Slide 10&quot;/&gt;&lt;property id=&quot;20307&quot; value=&quot;350&quot;/&gt;&lt;/object&gt;&lt;object type=&quot;3&quot; unique_id=&quot;10014&quot;&gt;&lt;property id=&quot;20148&quot; value=&quot;5&quot;/&gt;&lt;property id=&quot;20300&quot; value=&quot;Slide 11&quot;/&gt;&lt;property id=&quot;20307&quot; value=&quot;260&quot;/&gt;&lt;/object&gt;&lt;object type=&quot;3&quot; unique_id=&quot;10015&quot;&gt;&lt;property id=&quot;20148&quot; value=&quot;5&quot;/&gt;&lt;property id=&quot;20300&quot; value=&quot;Slide 12&quot;/&gt;&lt;property id=&quot;20307&quot; value=&quot;261&quot;/&gt;&lt;/object&gt;&lt;object type=&quot;3&quot; unique_id=&quot;10016&quot;&gt;&lt;property id=&quot;20148&quot; value=&quot;5&quot;/&gt;&lt;property id=&quot;20300&quot; value=&quot;Slide 13&quot;/&gt;&lt;property id=&quot;20307&quot; value=&quot;262&quot;/&gt;&lt;/object&gt;&lt;object type=&quot;3&quot; unique_id=&quot;10017&quot;&gt;&lt;property id=&quot;20148&quot; value=&quot;5&quot;/&gt;&lt;property id=&quot;20300&quot; value=&quot;Slide 14&quot;/&gt;&lt;property id=&quot;20307&quot; value=&quot;263&quot;/&gt;&lt;/object&gt;&lt;object type=&quot;3&quot; unique_id=&quot;10018&quot;&gt;&lt;property id=&quot;20148&quot; value=&quot;5&quot;/&gt;&lt;property id=&quot;20300&quot; value=&quot;Slide 15&quot;/&gt;&lt;property id=&quot;20307&quot; value=&quot;267&quot;/&gt;&lt;/object&gt;&lt;object type=&quot;3&quot; unique_id=&quot;10019&quot;&gt;&lt;property id=&quot;20148&quot; value=&quot;5&quot;/&gt;&lt;property id=&quot;20300&quot; value=&quot;Slide 16&quot;/&gt;&lt;property id=&quot;20307&quot; value=&quot;351&quot;/&gt;&lt;/object&gt;&lt;object type=&quot;3&quot; unique_id=&quot;10020&quot;&gt;&lt;property id=&quot;20148&quot; value=&quot;5&quot;/&gt;&lt;property id=&quot;20300&quot; value=&quot;Slide 17&quot;/&gt;&lt;property id=&quot;20307&quot; value=&quot;266&quot;/&gt;&lt;/object&gt;&lt;object type=&quot;3&quot; unique_id=&quot;10021&quot;&gt;&lt;property id=&quot;20148&quot; value=&quot;5&quot;/&gt;&lt;property id=&quot;20300&quot; value=&quot;Slide 18&quot;/&gt;&lt;property id=&quot;20307&quot; value=&quot;265&quot;/&gt;&lt;/object&gt;&lt;object type=&quot;3&quot; unique_id=&quot;10022&quot;&gt;&lt;property id=&quot;20148&quot; value=&quot;5&quot;/&gt;&lt;property id=&quot;20300&quot; value=&quot;Slide 19&quot;/&gt;&lt;property id=&quot;20307&quot; value=&quot;270&quot;/&gt;&lt;/object&gt;&lt;object type=&quot;3&quot; unique_id=&quot;10023&quot;&gt;&lt;property id=&quot;20148&quot; value=&quot;5&quot;/&gt;&lt;property id=&quot;20300&quot; value=&quot;Slide 20&quot;/&gt;&lt;property id=&quot;20307&quot; value=&quot;272&quot;/&gt;&lt;/object&gt;&lt;object type=&quot;3&quot; unique_id=&quot;10024&quot;&gt;&lt;property id=&quot;20148&quot; value=&quot;5&quot;/&gt;&lt;property id=&quot;20300&quot; value=&quot;Slide 21&quot;/&gt;&lt;property id=&quot;20307&quot; value=&quot;276&quot;/&gt;&lt;/object&gt;&lt;object type=&quot;3&quot; unique_id=&quot;10025&quot;&gt;&lt;property id=&quot;20148&quot; value=&quot;5&quot;/&gt;&lt;property id=&quot;20300&quot; value=&quot;Slide 22&quot;/&gt;&lt;property id=&quot;20307&quot; value=&quot;278&quot;/&gt;&lt;/object&gt;&lt;object type=&quot;3&quot; unique_id=&quot;10026&quot;&gt;&lt;property id=&quot;20148&quot; value=&quot;5&quot;/&gt;&lt;property id=&quot;20300&quot; value=&quot;Slide 23&quot;/&gt;&lt;property id=&quot;20307&quot; value=&quot;353&quot;/&gt;&lt;/object&gt;&lt;object type=&quot;3&quot; unique_id=&quot;10027&quot;&gt;&lt;property id=&quot;20148&quot; value=&quot;5&quot;/&gt;&lt;property id=&quot;20300&quot; value=&quot;Slide 24&quot;/&gt;&lt;property id=&quot;20307&quot; value=&quot;352&quot;/&gt;&lt;/object&gt;&lt;object type=&quot;3&quot; unique_id=&quot;10028&quot;&gt;&lt;property id=&quot;20148&quot; value=&quot;5&quot;/&gt;&lt;property id=&quot;20300&quot; value=&quot;Slide 25&quot;/&gt;&lt;property id=&quot;20307&quot; value=&quot;354&quot;/&gt;&lt;/object&gt;&lt;object type=&quot;3&quot; unique_id=&quot;10029&quot;&gt;&lt;property id=&quot;20148&quot; value=&quot;5&quot;/&gt;&lt;property id=&quot;20300&quot; value=&quot;Slide 26&quot;/&gt;&lt;property id=&quot;20307&quot; value=&quot;355&quot;/&gt;&lt;/object&gt;&lt;object type=&quot;3&quot; unique_id=&quot;10030&quot;&gt;&lt;property id=&quot;20148&quot; value=&quot;5&quot;/&gt;&lt;property id=&quot;20300&quot; value=&quot;Slide 27&quot;/&gt;&lt;property id=&quot;20307&quot; value=&quot;356&quot;/&gt;&lt;/object&gt;&lt;object type=&quot;3&quot; unique_id=&quot;10031&quot;&gt;&lt;property id=&quot;20148&quot; value=&quot;5&quot;/&gt;&lt;property id=&quot;20300&quot; value=&quot;Slide 28&quot;/&gt;&lt;property id=&quot;20307&quot; value=&quot;357&quot;/&gt;&lt;/object&gt;&lt;object type=&quot;3&quot; unique_id=&quot;10032&quot;&gt;&lt;property id=&quot;20148&quot; value=&quot;5&quot;/&gt;&lt;property id=&quot;20300&quot; value=&quot;Slide 29&quot;/&gt;&lt;property id=&quot;20307&quot; value=&quot;277&quot;/&gt;&lt;/object&gt;&lt;object type=&quot;3&quot; unique_id=&quot;10033&quot;&gt;&lt;property id=&quot;20148&quot; value=&quot;5&quot;/&gt;&lt;property id=&quot;20300&quot; value=&quot;Slide 30&quot;/&gt;&lt;property id=&quot;20307&quot; value=&quot;358&quot;/&gt;&lt;/object&gt;&lt;object type=&quot;3&quot; unique_id=&quot;10034&quot;&gt;&lt;property id=&quot;20148&quot; value=&quot;5&quot;/&gt;&lt;property id=&quot;20300&quot; value=&quot;Slide 31&quot;/&gt;&lt;property id=&quot;20307&quot; value=&quot;359&quot;/&gt;&lt;/object&gt;&lt;object type=&quot;3&quot; unique_id=&quot;10035&quot;&gt;&lt;property id=&quot;20148&quot; value=&quot;5&quot;/&gt;&lt;property id=&quot;20300&quot; value=&quot;Slide 32&quot;/&gt;&lt;property id=&quot;20307&quot; value=&quot;282&quot;/&gt;&lt;/object&gt;&lt;object type=&quot;3&quot; unique_id=&quot;10036&quot;&gt;&lt;property id=&quot;20148&quot; value=&quot;5&quot;/&gt;&lt;property id=&quot;20300&quot; value=&quot;Slide 33&quot;/&gt;&lt;property id=&quot;20307&quot; value=&quot;360&quot;/&gt;&lt;/object&gt;&lt;object type=&quot;3&quot; unique_id=&quot;10037&quot;&gt;&lt;property id=&quot;20148&quot; value=&quot;5&quot;/&gt;&lt;property id=&quot;20300&quot; value=&quot;Slide 34&quot;/&gt;&lt;property id=&quot;20307&quot; value=&quot;279&quot;/&gt;&lt;/object&gt;&lt;object type=&quot;3&quot; unique_id=&quot;10038&quot;&gt;&lt;property id=&quot;20148&quot; value=&quot;5&quot;/&gt;&lt;property id=&quot;20300&quot; value=&quot;Slide 35&quot;/&gt;&lt;property id=&quot;20307&quot; value=&quot;361&quot;/&gt;&lt;/object&gt;&lt;object type=&quot;3&quot; unique_id=&quot;10039&quot;&gt;&lt;property id=&quot;20148&quot; value=&quot;5&quot;/&gt;&lt;property id=&quot;20300&quot; value=&quot;Slide 36&quot;/&gt;&lt;property id=&quot;20307&quot; value=&quot;362&quot;/&gt;&lt;/object&gt;&lt;object type=&quot;3&quot; unique_id=&quot;10040&quot;&gt;&lt;property id=&quot;20148&quot; value=&quot;5&quot;/&gt;&lt;property id=&quot;20300&quot; value=&quot;Slide 37&quot;/&gt;&lt;property id=&quot;20307&quot; value=&quot;285&quot;/&gt;&lt;/object&gt;&lt;object type=&quot;3&quot; unique_id=&quot;10041&quot;&gt;&lt;property id=&quot;20148&quot; value=&quot;5&quot;/&gt;&lt;property id=&quot;20300&quot; value=&quot;Slide 38&quot;/&gt;&lt;property id=&quot;20307&quot; value=&quot;363&quot;/&gt;&lt;/object&gt;&lt;object type=&quot;3&quot; unique_id=&quot;10042&quot;&gt;&lt;property id=&quot;20148&quot; value=&quot;5&quot;/&gt;&lt;property id=&quot;20300&quot; value=&quot;Slide 39&quot;/&gt;&lt;property id=&quot;20307&quot; value=&quot;364&quot;/&gt;&lt;/object&gt;&lt;object type=&quot;3&quot; unique_id=&quot;10043&quot;&gt;&lt;property id=&quot;20148&quot; value=&quot;5&quot;/&gt;&lt;property id=&quot;20300&quot; value=&quot;Slide 40&quot;/&gt;&lt;property id=&quot;20307&quot; value=&quot;365&quot;/&gt;&lt;/object&gt;&lt;object type=&quot;3&quot; unique_id=&quot;10044&quot;&gt;&lt;property id=&quot;20148&quot; value=&quot;5&quot;/&gt;&lt;property id=&quot;20300&quot; value=&quot;Slide 41&quot;/&gt;&lt;property id=&quot;20307&quot; value=&quot;366&quot;/&gt;&lt;/object&gt;&lt;object type=&quot;3&quot; unique_id=&quot;10045&quot;&gt;&lt;property id=&quot;20148&quot; value=&quot;5&quot;/&gt;&lt;property id=&quot;20300&quot; value=&quot;Slide 42&quot;/&gt;&lt;property id=&quot;20307&quot; value=&quot;367&quot;/&gt;&lt;/object&gt;&lt;object type=&quot;3&quot; unique_id=&quot;10046&quot;&gt;&lt;property id=&quot;20148&quot; value=&quot;5&quot;/&gt;&lt;property id=&quot;20300&quot; value=&quot;Slide 43&quot;/&gt;&lt;property id=&quot;20307&quot; value=&quot;368&quot;/&gt;&lt;/object&gt;&lt;object type=&quot;3&quot; unique_id=&quot;10047&quot;&gt;&lt;property id=&quot;20148&quot; value=&quot;5&quot;/&gt;&lt;property id=&quot;20300&quot; value=&quot;Slide 44&quot;/&gt;&lt;property id=&quot;20307&quot; value=&quot;289&quot;/&gt;&lt;/object&gt;&lt;object type=&quot;3&quot; unique_id=&quot;10048&quot;&gt;&lt;property id=&quot;20148&quot; value=&quot;5&quot;/&gt;&lt;property id=&quot;20300&quot; value=&quot;Slide 45&quot;/&gt;&lt;property id=&quot;20307&quot; value=&quot;369&quot;/&gt;&lt;/object&gt;&lt;object type=&quot;3&quot; unique_id=&quot;10049&quot;&gt;&lt;property id=&quot;20148&quot; value=&quot;5&quot;/&gt;&lt;property id=&quot;20300&quot; value=&quot;Slide 46&quot;/&gt;&lt;property id=&quot;20307&quot; value=&quot;370&quot;/&gt;&lt;/object&gt;&lt;object type=&quot;3&quot; unique_id=&quot;10050&quot;&gt;&lt;property id=&quot;20148&quot; value=&quot;5&quot;/&gt;&lt;property id=&quot;20300&quot; value=&quot;Slide 47&quot;/&gt;&lt;property id=&quot;20307&quot; value=&quot;371&quot;/&gt;&lt;/object&gt;&lt;object type=&quot;3&quot; unique_id=&quot;10051&quot;&gt;&lt;property id=&quot;20148&quot; value=&quot;5&quot;/&gt;&lt;property id=&quot;20300&quot; value=&quot;Slide 48&quot;/&gt;&lt;property id=&quot;20307&quot; value=&quot;291&quot;/&gt;&lt;/object&gt;&lt;object type=&quot;3&quot; unique_id=&quot;10052&quot;&gt;&lt;property id=&quot;20148&quot; value=&quot;5&quot;/&gt;&lt;property id=&quot;20300&quot; value=&quot;Slide 49&quot;/&gt;&lt;property id=&quot;20307&quot; value=&quot;372&quot;/&gt;&lt;/object&gt;&lt;object type=&quot;3&quot; unique_id=&quot;10053&quot;&gt;&lt;property id=&quot;20148&quot; value=&quot;5&quot;/&gt;&lt;property id=&quot;20300&quot; value=&quot;Slide 50&quot;/&gt;&lt;property id=&quot;20307&quot; value=&quot;293&quot;/&gt;&lt;/object&gt;&lt;object type=&quot;3&quot; unique_id=&quot;10054&quot;&gt;&lt;property id=&quot;20148&quot; value=&quot;5&quot;/&gt;&lt;property id=&quot;20300&quot; value=&quot;Slide 51&quot;/&gt;&lt;property id=&quot;20307&quot; value=&quot;295&quot;/&gt;&lt;/object&gt;&lt;object type=&quot;3&quot; unique_id=&quot;10055&quot;&gt;&lt;property id=&quot;20148&quot; value=&quot;5&quot;/&gt;&lt;property id=&quot;20300&quot; value=&quot;Slide 52&quot;/&gt;&lt;property id=&quot;20307&quot; value=&quot;298&quot;/&gt;&lt;/object&gt;&lt;object type=&quot;3&quot; unique_id=&quot;10056&quot;&gt;&lt;property id=&quot;20148&quot; value=&quot;5&quot;/&gt;&lt;property id=&quot;20300&quot; value=&quot;Slide 53&quot;/&gt;&lt;property id=&quot;20307&quot; value=&quot;373&quot;/&gt;&lt;/object&gt;&lt;object type=&quot;3&quot; unique_id=&quot;10057&quot;&gt;&lt;property id=&quot;20148&quot; value=&quot;5&quot;/&gt;&lt;property id=&quot;20300&quot; value=&quot;Slide 54&quot;/&gt;&lt;property id=&quot;20307&quot; value=&quot;299&quot;/&gt;&lt;/object&gt;&lt;object type=&quot;3&quot; unique_id=&quot;10058&quot;&gt;&lt;property id=&quot;20148&quot; value=&quot;5&quot;/&gt;&lt;property id=&quot;20300&quot; value=&quot;Slide 55&quot;/&gt;&lt;property id=&quot;20307&quot; value=&quot;301&quot;/&gt;&lt;/object&gt;&lt;object type=&quot;3&quot; unique_id=&quot;10059&quot;&gt;&lt;property id=&quot;20148&quot; value=&quot;5&quot;/&gt;&lt;property id=&quot;20300&quot; value=&quot;Slide 56&quot;/&gt;&lt;property id=&quot;20307&quot; value=&quot;374&quot;/&gt;&lt;/object&gt;&lt;object type=&quot;3&quot; unique_id=&quot;10060&quot;&gt;&lt;property id=&quot;20148&quot; value=&quot;5&quot;/&gt;&lt;property id=&quot;20300&quot; value=&quot;Slide 57&quot;/&gt;&lt;property id=&quot;20307&quot; value=&quot;375&quot;/&gt;&lt;/object&gt;&lt;object type=&quot;3&quot; unique_id=&quot;10061&quot;&gt;&lt;property id=&quot;20148&quot; value=&quot;5&quot;/&gt;&lt;property id=&quot;20300&quot; value=&quot;Slide 58&quot;/&gt;&lt;property id=&quot;20307&quot; value=&quot;376&quot;/&gt;&lt;/object&gt;&lt;object type=&quot;3&quot; unique_id=&quot;10062&quot;&gt;&lt;property id=&quot;20148&quot; value=&quot;5&quot;/&gt;&lt;property id=&quot;20300&quot; value=&quot;Slide 59&quot;/&gt;&lt;property id=&quot;20307&quot; value=&quot;303&quot;/&gt;&lt;/object&gt;&lt;object type=&quot;3&quot; unique_id=&quot;10063&quot;&gt;&lt;property id=&quot;20148&quot; value=&quot;5&quot;/&gt;&lt;property id=&quot;20300&quot; value=&quot;Slide 60&quot;/&gt;&lt;property id=&quot;20307&quot; value=&quot;377&quot;/&gt;&lt;/object&gt;&lt;object type=&quot;3&quot; unique_id=&quot;10064&quot;&gt;&lt;property id=&quot;20148&quot; value=&quot;5&quot;/&gt;&lt;property id=&quot;20300&quot; value=&quot;Slide 61&quot;/&gt;&lt;property id=&quot;20307&quot; value=&quot;378&quot;/&gt;&lt;/object&gt;&lt;object type=&quot;3&quot; unique_id=&quot;10065&quot;&gt;&lt;property id=&quot;20148&quot; value=&quot;5&quot;/&gt;&lt;property id=&quot;20300&quot; value=&quot;Slide 62&quot;/&gt;&lt;property id=&quot;20307&quot; value=&quot;379&quot;/&gt;&lt;/object&gt;&lt;object type=&quot;3&quot; unique_id=&quot;10066&quot;&gt;&lt;property id=&quot;20148&quot; value=&quot;5&quot;/&gt;&lt;property id=&quot;20300&quot; value=&quot;Slide 63&quot;/&gt;&lt;property id=&quot;20307&quot; value=&quot;305&quot;/&gt;&lt;/object&gt;&lt;object type=&quot;3&quot; unique_id=&quot;10067&quot;&gt;&lt;property id=&quot;20148&quot; value=&quot;5&quot;/&gt;&lt;property id=&quot;20300&quot; value=&quot;Slide 64&quot;/&gt;&lt;property id=&quot;20307&quot; value=&quot;380&quot;/&gt;&lt;/object&gt;&lt;object type=&quot;3&quot; unique_id=&quot;10068&quot;&gt;&lt;property id=&quot;20148&quot; value=&quot;5&quot;/&gt;&lt;property id=&quot;20300&quot; value=&quot;Slide 65&quot;/&gt;&lt;property id=&quot;20307&quot; value=&quot;306&quot;/&gt;&lt;/object&gt;&lt;object type=&quot;3&quot; unique_id=&quot;10069&quot;&gt;&lt;property id=&quot;20148&quot; value=&quot;5&quot;/&gt;&lt;property id=&quot;20300&quot; value=&quot;Slide 66&quot;/&gt;&lt;property id=&quot;20307&quot; value=&quot;381&quot;/&gt;&lt;/object&gt;&lt;object type=&quot;3&quot; unique_id=&quot;10070&quot;&gt;&lt;property id=&quot;20148&quot; value=&quot;5&quot;/&gt;&lt;property id=&quot;20300&quot; value=&quot;Slide 67&quot;/&gt;&lt;property id=&quot;20307&quot; value=&quot;307&quot;/&gt;&lt;/object&gt;&lt;object type=&quot;3&quot; unique_id=&quot;10071&quot;&gt;&lt;property id=&quot;20148&quot; value=&quot;5&quot;/&gt;&lt;property id=&quot;20300&quot; value=&quot;Slide 68&quot;/&gt;&lt;property id=&quot;20307&quot; value=&quot;309&quot;/&gt;&lt;/object&gt;&lt;object type=&quot;3&quot; unique_id=&quot;10072&quot;&gt;&lt;property id=&quot;20148&quot; value=&quot;5&quot;/&gt;&lt;property id=&quot;20300&quot; value=&quot;Slide 69&quot;/&gt;&lt;property id=&quot;20307&quot; value=&quot;382&quot;/&gt;&lt;/object&gt;&lt;object type=&quot;3&quot; unique_id=&quot;10073&quot;&gt;&lt;property id=&quot;20148&quot; value=&quot;5&quot;/&gt;&lt;property id=&quot;20300&quot; value=&quot;Slide 70&quot;/&gt;&lt;property id=&quot;20307&quot; value=&quot;311&quot;/&gt;&lt;/object&gt;&lt;object type=&quot;3&quot; unique_id=&quot;10074&quot;&gt;&lt;property id=&quot;20148&quot; value=&quot;5&quot;/&gt;&lt;property id=&quot;20300&quot; value=&quot;Slide 71&quot;/&gt;&lt;property id=&quot;20307&quot; value=&quot;383&quot;/&gt;&lt;/object&gt;&lt;object type=&quot;3&quot; unique_id=&quot;10075&quot;&gt;&lt;property id=&quot;20148&quot; value=&quot;5&quot;/&gt;&lt;property id=&quot;20300&quot; value=&quot;Slide 72&quot;/&gt;&lt;property id=&quot;20307&quot; value=&quot;384&quot;/&gt;&lt;/object&gt;&lt;object type=&quot;3&quot; unique_id=&quot;10076&quot;&gt;&lt;property id=&quot;20148&quot; value=&quot;5&quot;/&gt;&lt;property id=&quot;20300&quot; value=&quot;Slide 73&quot;/&gt;&lt;property id=&quot;20307&quot; value=&quot;385&quot;/&gt;&lt;/object&gt;&lt;object type=&quot;3&quot; unique_id=&quot;10077&quot;&gt;&lt;property id=&quot;20148&quot; value=&quot;5&quot;/&gt;&lt;property id=&quot;20300&quot; value=&quot;Slide 74&quot;/&gt;&lt;property id=&quot;20307&quot; value=&quot;312&quot;/&gt;&lt;/object&gt;&lt;object type=&quot;3&quot; unique_id=&quot;10078&quot;&gt;&lt;property id=&quot;20148&quot; value=&quot;5&quot;/&gt;&lt;property id=&quot;20300&quot; value=&quot;Slide 75&quot;/&gt;&lt;property id=&quot;20307&quot; value=&quot;386&quot;/&gt;&lt;/object&gt;&lt;object type=&quot;3&quot; unique_id=&quot;10079&quot;&gt;&lt;property id=&quot;20148&quot; value=&quot;5&quot;/&gt;&lt;property id=&quot;20300&quot; value=&quot;Slide 76&quot;/&gt;&lt;property id=&quot;20307&quot; value=&quot;387&quot;/&gt;&lt;/object&gt;&lt;object type=&quot;3&quot; unique_id=&quot;10080&quot;&gt;&lt;property id=&quot;20148&quot; value=&quot;5&quot;/&gt;&lt;property id=&quot;20300&quot; value=&quot;Slide 77&quot;/&gt;&lt;property id=&quot;20307&quot; value=&quot;314&quot;/&gt;&lt;/object&gt;&lt;object type=&quot;3&quot; unique_id=&quot;10081&quot;&gt;&lt;property id=&quot;20148&quot; value=&quot;5&quot;/&gt;&lt;property id=&quot;20300&quot; value=&quot;Slide 78&quot;/&gt;&lt;property id=&quot;20307&quot; value=&quot;388&quot;/&gt;&lt;/object&gt;&lt;object type=&quot;3&quot; unique_id=&quot;10082&quot;&gt;&lt;property id=&quot;20148&quot; value=&quot;5&quot;/&gt;&lt;property id=&quot;20300&quot; value=&quot;Slide 79&quot;/&gt;&lt;property id=&quot;20307&quot; value=&quot;389&quot;/&gt;&lt;/object&gt;&lt;object type=&quot;3&quot; unique_id=&quot;10083&quot;&gt;&lt;property id=&quot;20148&quot; value=&quot;5&quot;/&gt;&lt;property id=&quot;20300&quot; value=&quot;Slide 80&quot;/&gt;&lt;property id=&quot;20307&quot; value=&quot;390&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4324</TotalTime>
  <Words>6437</Words>
  <Application>Microsoft Office PowerPoint</Application>
  <PresentationFormat>Presentazione su schermo (4:3)</PresentationFormat>
  <Paragraphs>287</Paragraphs>
  <Slides>80</Slides>
  <Notes>7</Notes>
  <HiddenSlides>0</HiddenSlides>
  <MMClips>0</MMClips>
  <ScaleCrop>false</ScaleCrop>
  <HeadingPairs>
    <vt:vector size="4" baseType="variant">
      <vt:variant>
        <vt:lpstr>Tema</vt:lpstr>
      </vt:variant>
      <vt:variant>
        <vt:i4>2</vt:i4>
      </vt:variant>
      <vt:variant>
        <vt:lpstr>Titoli diapositive</vt:lpstr>
      </vt:variant>
      <vt:variant>
        <vt:i4>80</vt:i4>
      </vt:variant>
    </vt:vector>
  </HeadingPairs>
  <TitlesOfParts>
    <vt:vector size="82"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551</cp:revision>
  <dcterms:created xsi:type="dcterms:W3CDTF">2010-09-09T16:27:16Z</dcterms:created>
  <dcterms:modified xsi:type="dcterms:W3CDTF">2017-05-25T10:19:56Z</dcterms:modified>
</cp:coreProperties>
</file>