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05" r:id="rId1"/>
    <p:sldMasterId id="2147484117" r:id="rId2"/>
  </p:sldMasterIdLst>
  <p:notesMasterIdLst>
    <p:notesMasterId r:id="rId59"/>
  </p:notesMasterIdLst>
  <p:sldIdLst>
    <p:sldId id="346" r:id="rId3"/>
    <p:sldId id="314" r:id="rId4"/>
    <p:sldId id="257" r:id="rId5"/>
    <p:sldId id="316" r:id="rId6"/>
    <p:sldId id="259" r:id="rId7"/>
    <p:sldId id="258" r:id="rId8"/>
    <p:sldId id="317" r:id="rId9"/>
    <p:sldId id="261" r:id="rId10"/>
    <p:sldId id="318" r:id="rId11"/>
    <p:sldId id="263" r:id="rId12"/>
    <p:sldId id="319" r:id="rId13"/>
    <p:sldId id="320" r:id="rId14"/>
    <p:sldId id="321" r:id="rId15"/>
    <p:sldId id="322" r:id="rId16"/>
    <p:sldId id="323" r:id="rId17"/>
    <p:sldId id="272" r:id="rId18"/>
    <p:sldId id="276" r:id="rId19"/>
    <p:sldId id="278" r:id="rId20"/>
    <p:sldId id="324" r:id="rId21"/>
    <p:sldId id="282" r:id="rId22"/>
    <p:sldId id="279" r:id="rId23"/>
    <p:sldId id="325" r:id="rId24"/>
    <p:sldId id="326" r:id="rId25"/>
    <p:sldId id="287" r:id="rId26"/>
    <p:sldId id="289" r:id="rId27"/>
    <p:sldId id="291" r:id="rId28"/>
    <p:sldId id="327" r:id="rId29"/>
    <p:sldId id="293" r:id="rId30"/>
    <p:sldId id="295" r:id="rId31"/>
    <p:sldId id="298" r:id="rId32"/>
    <p:sldId id="299" r:id="rId33"/>
    <p:sldId id="301" r:id="rId34"/>
    <p:sldId id="328" r:id="rId35"/>
    <p:sldId id="329" r:id="rId36"/>
    <p:sldId id="330" r:id="rId37"/>
    <p:sldId id="331" r:id="rId38"/>
    <p:sldId id="305" r:id="rId39"/>
    <p:sldId id="306" r:id="rId40"/>
    <p:sldId id="332" r:id="rId41"/>
    <p:sldId id="307" r:id="rId42"/>
    <p:sldId id="309" r:id="rId43"/>
    <p:sldId id="311" r:id="rId44"/>
    <p:sldId id="333" r:id="rId45"/>
    <p:sldId id="334" r:id="rId46"/>
    <p:sldId id="335" r:id="rId47"/>
    <p:sldId id="336" r:id="rId48"/>
    <p:sldId id="337" r:id="rId49"/>
    <p:sldId id="338" r:id="rId50"/>
    <p:sldId id="339" r:id="rId51"/>
    <p:sldId id="340" r:id="rId52"/>
    <p:sldId id="341" r:id="rId53"/>
    <p:sldId id="342" r:id="rId54"/>
    <p:sldId id="343" r:id="rId55"/>
    <p:sldId id="344" r:id="rId56"/>
    <p:sldId id="345" r:id="rId57"/>
    <p:sldId id="315" r:id="rId58"/>
  </p:sldIdLst>
  <p:sldSz cx="9144000" cy="6858000" type="screen4x3"/>
  <p:notesSz cx="6858000" cy="9144000"/>
  <p:custDataLst>
    <p:tags r:id="rId60"/>
  </p:custDataLst>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FF0000"/>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30" autoAdjust="0"/>
    <p:restoredTop sz="94660"/>
  </p:normalViewPr>
  <p:slideViewPr>
    <p:cSldViewPr>
      <p:cViewPr>
        <p:scale>
          <a:sx n="80" d="100"/>
          <a:sy n="80" d="100"/>
        </p:scale>
        <p:origin x="-678" y="-5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2CA1D65F-D3C1-4131-A1D0-81C8789BA478}" type="datetimeFigureOut">
              <a:rPr lang="it-IT"/>
              <a:pPr>
                <a:defRPr/>
              </a:pPr>
              <a:t>05/06/2017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9BBA312F-5432-4468-9E5F-C7924B201CA4}" type="slidenum">
              <a:rPr lang="it-IT"/>
              <a:pPr>
                <a:defRPr/>
              </a:pPr>
              <a:t>‹N›</a:t>
            </a:fld>
            <a:endParaRPr lang="it-IT"/>
          </a:p>
        </p:txBody>
      </p:sp>
    </p:spTree>
    <p:extLst>
      <p:ext uri="{BB962C8B-B14F-4D97-AF65-F5344CB8AC3E}">
        <p14:creationId xmlns:p14="http://schemas.microsoft.com/office/powerpoint/2010/main" val="12932461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301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B59985-EC85-46EA-AE9F-49EF174DF4F0}" type="slidenum">
              <a:rPr lang="it-IT" smtClean="0"/>
              <a:pPr fontAlgn="base">
                <a:spcBef>
                  <a:spcPct val="0"/>
                </a:spcBef>
                <a:spcAft>
                  <a:spcPct val="0"/>
                </a:spcAft>
                <a:defRPr/>
              </a:pPr>
              <a:t>3</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301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FB59985-EC85-46EA-AE9F-49EF174DF4F0}" type="slidenum">
              <a:rPr lang="it-IT" smtClean="0"/>
              <a:pPr fontAlgn="base">
                <a:spcBef>
                  <a:spcPct val="0"/>
                </a:spcBef>
                <a:spcAft>
                  <a:spcPct val="0"/>
                </a:spcAft>
                <a:defRPr/>
              </a:pPr>
              <a:t>4</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4035"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49155"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C9742F9-42D1-4988-B699-072CB784B9B2}" type="slidenum">
              <a:rPr lang="it-IT" smtClean="0"/>
              <a:pPr fontAlgn="base">
                <a:spcBef>
                  <a:spcPct val="0"/>
                </a:spcBef>
                <a:spcAft>
                  <a:spcPct val="0"/>
                </a:spcAft>
                <a:defRPr/>
              </a:pPr>
              <a:t>40</a:t>
            </a:fld>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45059"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51203"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3F580AF-5997-4365-9E2E-5AF8130F4718}" type="slidenum">
              <a:rPr lang="it-IT" smtClean="0"/>
              <a:pPr fontAlgn="base">
                <a:spcBef>
                  <a:spcPct val="0"/>
                </a:spcBef>
                <a:spcAft>
                  <a:spcPct val="0"/>
                </a:spcAft>
                <a:defRPr/>
              </a:pPr>
              <a:t>41</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a:defRPr/>
            </a:pPr>
            <a:fld id="{04FE7AA4-D6D3-48AD-B161-91A1469B469E}" type="datetime1">
              <a:rPr lang="it-IT" smtClean="0"/>
              <a:pPr>
                <a:defRPr/>
              </a:pPr>
              <a:t>05/06/2017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E1EF9354-B24E-4D3B-9B9E-77D1513FE3C6}" type="slidenum">
              <a:rPr lang="it-IT" smtClean="0"/>
              <a:pPr>
                <a:defRPr/>
              </a:pPr>
              <a:t>‹N›</a:t>
            </a:fld>
            <a:endParaRPr lang="it-IT"/>
          </a:p>
        </p:txBody>
      </p:sp>
    </p:spTree>
    <p:extLst>
      <p:ext uri="{BB962C8B-B14F-4D97-AF65-F5344CB8AC3E}">
        <p14:creationId xmlns:p14="http://schemas.microsoft.com/office/powerpoint/2010/main" val="1016112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2500F047-E283-46D1-9D6B-1BD02EFC58AD}" type="datetime1">
              <a:rPr lang="it-IT" smtClean="0"/>
              <a:pPr>
                <a:defRPr/>
              </a:pPr>
              <a:t>05/06/2017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68616D79-DF89-41C1-B5AF-FF8CF51FFBDE}" type="slidenum">
              <a:rPr lang="it-IT" smtClean="0"/>
              <a:pPr>
                <a:defRPr/>
              </a:pPr>
              <a:t>‹N›</a:t>
            </a:fld>
            <a:endParaRPr lang="it-IT"/>
          </a:p>
        </p:txBody>
      </p:sp>
    </p:spTree>
    <p:extLst>
      <p:ext uri="{BB962C8B-B14F-4D97-AF65-F5344CB8AC3E}">
        <p14:creationId xmlns:p14="http://schemas.microsoft.com/office/powerpoint/2010/main" val="4097744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8BE6CFC2-57FC-462A-AA9C-F59E46BF2DA4}" type="datetime1">
              <a:rPr lang="it-IT" smtClean="0"/>
              <a:pPr>
                <a:defRPr/>
              </a:pPr>
              <a:t>05/06/2017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22788A5D-6BEE-4454-B9E2-C0CE8C623E7E}" type="slidenum">
              <a:rPr lang="it-IT" smtClean="0"/>
              <a:pPr>
                <a:defRPr/>
              </a:pPr>
              <a:t>‹N›</a:t>
            </a:fld>
            <a:endParaRPr lang="it-IT"/>
          </a:p>
        </p:txBody>
      </p:sp>
    </p:spTree>
    <p:extLst>
      <p:ext uri="{BB962C8B-B14F-4D97-AF65-F5344CB8AC3E}">
        <p14:creationId xmlns:p14="http://schemas.microsoft.com/office/powerpoint/2010/main" val="2046502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1095838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4630213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3778818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6178290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3831843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6368699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1334396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885854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05579186-06F0-41D1-AB30-4E4DBD24F70B}" type="datetime1">
              <a:rPr lang="it-IT" smtClean="0"/>
              <a:pPr>
                <a:defRPr/>
              </a:pPr>
              <a:t>05/06/2017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2FB9852A-5B75-46AA-A808-DE4A6F5349E6}" type="slidenum">
              <a:rPr lang="it-IT" smtClean="0"/>
              <a:pPr>
                <a:defRPr/>
              </a:pPr>
              <a:t>‹N›</a:t>
            </a:fld>
            <a:endParaRPr lang="it-IT"/>
          </a:p>
        </p:txBody>
      </p:sp>
    </p:spTree>
    <p:extLst>
      <p:ext uri="{BB962C8B-B14F-4D97-AF65-F5344CB8AC3E}">
        <p14:creationId xmlns:p14="http://schemas.microsoft.com/office/powerpoint/2010/main" val="6280749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178654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21441593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28356C62-62E3-4639-89A4-2288F49CB962}" type="datetimeFigureOut">
              <a:rPr lang="it-IT" smtClean="0">
                <a:solidFill>
                  <a:prstClr val="black">
                    <a:tint val="75000"/>
                  </a:prstClr>
                </a:solidFill>
              </a:rPr>
              <a:pPr/>
              <a:t>05/06/2017</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AF65732C-663C-451A-A8B3-07B62C8F6A92}" type="slidenum">
              <a:rPr lang="it-IT" smtClean="0">
                <a:solidFill>
                  <a:prstClr val="black">
                    <a:tint val="75000"/>
                  </a:prstClr>
                </a:solidFill>
              </a:rPr>
              <a:pPr/>
              <a:t>‹N›</a:t>
            </a:fld>
            <a:endParaRPr lang="it-IT">
              <a:solidFill>
                <a:prstClr val="black">
                  <a:tint val="75000"/>
                </a:prstClr>
              </a:solidFill>
            </a:endParaRPr>
          </a:p>
        </p:txBody>
      </p:sp>
    </p:spTree>
    <p:extLst>
      <p:ext uri="{BB962C8B-B14F-4D97-AF65-F5344CB8AC3E}">
        <p14:creationId xmlns:p14="http://schemas.microsoft.com/office/powerpoint/2010/main" val="4477582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a:defRPr/>
            </a:pPr>
            <a:fld id="{AF5799A3-CC92-4C25-ADBF-4CE14BE659F6}" type="datetime1">
              <a:rPr lang="it-IT" smtClean="0"/>
              <a:pPr>
                <a:defRPr/>
              </a:pPr>
              <a:t>05/06/2017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82D728E2-A290-484B-BCE4-D6A3761113B1}" type="slidenum">
              <a:rPr lang="it-IT" smtClean="0"/>
              <a:pPr>
                <a:defRPr/>
              </a:pPr>
              <a:t>‹N›</a:t>
            </a:fld>
            <a:endParaRPr lang="it-IT"/>
          </a:p>
        </p:txBody>
      </p:sp>
    </p:spTree>
    <p:extLst>
      <p:ext uri="{BB962C8B-B14F-4D97-AF65-F5344CB8AC3E}">
        <p14:creationId xmlns:p14="http://schemas.microsoft.com/office/powerpoint/2010/main" val="30411500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pPr>
              <a:defRPr/>
            </a:pPr>
            <a:fld id="{D06CB4E8-BBB0-443E-AC7B-21F6427092DF}" type="datetime1">
              <a:rPr lang="it-IT" smtClean="0"/>
              <a:pPr>
                <a:defRPr/>
              </a:pPr>
              <a:t>05/06/2017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7EE35AA5-E34B-40D6-8A8C-020F5A3A5BE9}" type="slidenum">
              <a:rPr lang="it-IT" smtClean="0"/>
              <a:pPr>
                <a:defRPr/>
              </a:pPr>
              <a:t>‹N›</a:t>
            </a:fld>
            <a:endParaRPr lang="it-IT"/>
          </a:p>
        </p:txBody>
      </p:sp>
    </p:spTree>
    <p:extLst>
      <p:ext uri="{BB962C8B-B14F-4D97-AF65-F5344CB8AC3E}">
        <p14:creationId xmlns:p14="http://schemas.microsoft.com/office/powerpoint/2010/main" val="2000618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pPr>
              <a:defRPr/>
            </a:pPr>
            <a:fld id="{26839B89-7290-4176-8B0E-70BF1AC3B1AB}" type="datetime1">
              <a:rPr lang="it-IT" smtClean="0"/>
              <a:pPr>
                <a:defRPr/>
              </a:pPr>
              <a:t>05/06/2017</a:t>
            </a:fld>
            <a:endParaRPr lang="it-IT"/>
          </a:p>
        </p:txBody>
      </p:sp>
      <p:sp>
        <p:nvSpPr>
          <p:cNvPr id="8" name="Segnaposto piè di pagina 7"/>
          <p:cNvSpPr>
            <a:spLocks noGrp="1"/>
          </p:cNvSpPr>
          <p:nvPr>
            <p:ph type="ftr" sz="quarter" idx="11"/>
          </p:nvPr>
        </p:nvSpPr>
        <p:spPr/>
        <p:txBody>
          <a:bodyPr/>
          <a:lstStyle/>
          <a:p>
            <a:pPr>
              <a:defRPr/>
            </a:pPr>
            <a:endParaRPr lang="it-IT"/>
          </a:p>
        </p:txBody>
      </p:sp>
      <p:sp>
        <p:nvSpPr>
          <p:cNvPr id="9" name="Segnaposto numero diapositiva 8"/>
          <p:cNvSpPr>
            <a:spLocks noGrp="1"/>
          </p:cNvSpPr>
          <p:nvPr>
            <p:ph type="sldNum" sz="quarter" idx="12"/>
          </p:nvPr>
        </p:nvSpPr>
        <p:spPr/>
        <p:txBody>
          <a:bodyPr/>
          <a:lstStyle/>
          <a:p>
            <a:pPr>
              <a:defRPr/>
            </a:pPr>
            <a:fld id="{F76EF7F7-3424-484E-A064-271B8F7E7744}" type="slidenum">
              <a:rPr lang="it-IT" smtClean="0"/>
              <a:pPr>
                <a:defRPr/>
              </a:pPr>
              <a:t>‹N›</a:t>
            </a:fld>
            <a:endParaRPr lang="it-IT"/>
          </a:p>
        </p:txBody>
      </p:sp>
    </p:spTree>
    <p:extLst>
      <p:ext uri="{BB962C8B-B14F-4D97-AF65-F5344CB8AC3E}">
        <p14:creationId xmlns:p14="http://schemas.microsoft.com/office/powerpoint/2010/main" val="39374646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pPr>
              <a:defRPr/>
            </a:pPr>
            <a:fld id="{93DC2BCB-3B92-41E0-8571-F0DD8D4E6154}" type="datetime1">
              <a:rPr lang="it-IT" smtClean="0"/>
              <a:pPr>
                <a:defRPr/>
              </a:pPr>
              <a:t>05/06/2017</a:t>
            </a:fld>
            <a:endParaRPr lang="it-IT"/>
          </a:p>
        </p:txBody>
      </p:sp>
      <p:sp>
        <p:nvSpPr>
          <p:cNvPr id="4" name="Segnaposto piè di pagina 3"/>
          <p:cNvSpPr>
            <a:spLocks noGrp="1"/>
          </p:cNvSpPr>
          <p:nvPr>
            <p:ph type="ftr" sz="quarter" idx="11"/>
          </p:nvPr>
        </p:nvSpPr>
        <p:spPr/>
        <p:txBody>
          <a:bodyPr/>
          <a:lstStyle/>
          <a:p>
            <a:pPr>
              <a:defRPr/>
            </a:pPr>
            <a:endParaRPr lang="it-IT"/>
          </a:p>
        </p:txBody>
      </p:sp>
      <p:sp>
        <p:nvSpPr>
          <p:cNvPr id="5" name="Segnaposto numero diapositiva 4"/>
          <p:cNvSpPr>
            <a:spLocks noGrp="1"/>
          </p:cNvSpPr>
          <p:nvPr>
            <p:ph type="sldNum" sz="quarter" idx="12"/>
          </p:nvPr>
        </p:nvSpPr>
        <p:spPr/>
        <p:txBody>
          <a:bodyPr/>
          <a:lstStyle/>
          <a:p>
            <a:pPr>
              <a:defRPr/>
            </a:pPr>
            <a:fld id="{10101E55-C8BE-480C-B39D-4381388A865D}" type="slidenum">
              <a:rPr lang="it-IT" smtClean="0"/>
              <a:pPr>
                <a:defRPr/>
              </a:pPr>
              <a:t>‹N›</a:t>
            </a:fld>
            <a:endParaRPr lang="it-IT"/>
          </a:p>
        </p:txBody>
      </p:sp>
    </p:spTree>
    <p:extLst>
      <p:ext uri="{BB962C8B-B14F-4D97-AF65-F5344CB8AC3E}">
        <p14:creationId xmlns:p14="http://schemas.microsoft.com/office/powerpoint/2010/main" val="1148645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a:defRPr/>
            </a:pPr>
            <a:fld id="{C405355A-0D0F-4826-98A7-C9DF5EEEC4FC}" type="datetime1">
              <a:rPr lang="it-IT" smtClean="0"/>
              <a:pPr>
                <a:defRPr/>
              </a:pPr>
              <a:t>05/06/2017</a:t>
            </a:fld>
            <a:endParaRPr lang="it-IT"/>
          </a:p>
        </p:txBody>
      </p:sp>
      <p:sp>
        <p:nvSpPr>
          <p:cNvPr id="3" name="Segnaposto piè di pagina 2"/>
          <p:cNvSpPr>
            <a:spLocks noGrp="1"/>
          </p:cNvSpPr>
          <p:nvPr>
            <p:ph type="ftr" sz="quarter" idx="11"/>
          </p:nvPr>
        </p:nvSpPr>
        <p:spPr/>
        <p:txBody>
          <a:bodyPr/>
          <a:lstStyle/>
          <a:p>
            <a:pPr>
              <a:defRPr/>
            </a:pPr>
            <a:endParaRPr lang="it-IT"/>
          </a:p>
        </p:txBody>
      </p:sp>
      <p:sp>
        <p:nvSpPr>
          <p:cNvPr id="4" name="Segnaposto numero diapositiva 3"/>
          <p:cNvSpPr>
            <a:spLocks noGrp="1"/>
          </p:cNvSpPr>
          <p:nvPr>
            <p:ph type="sldNum" sz="quarter" idx="12"/>
          </p:nvPr>
        </p:nvSpPr>
        <p:spPr/>
        <p:txBody>
          <a:bodyPr/>
          <a:lstStyle/>
          <a:p>
            <a:pPr>
              <a:defRPr/>
            </a:pPr>
            <a:fld id="{77ED8A91-E066-4E8B-A8A1-DDCF7F92FE24}" type="slidenum">
              <a:rPr lang="it-IT" smtClean="0"/>
              <a:pPr>
                <a:defRPr/>
              </a:pPr>
              <a:t>‹N›</a:t>
            </a:fld>
            <a:endParaRPr lang="it-IT"/>
          </a:p>
        </p:txBody>
      </p:sp>
    </p:spTree>
    <p:extLst>
      <p:ext uri="{BB962C8B-B14F-4D97-AF65-F5344CB8AC3E}">
        <p14:creationId xmlns:p14="http://schemas.microsoft.com/office/powerpoint/2010/main" val="26493999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A33998E4-7868-4F3E-8B2C-09C88D2C447D}" type="datetime1">
              <a:rPr lang="it-IT" smtClean="0"/>
              <a:pPr>
                <a:defRPr/>
              </a:pPr>
              <a:t>05/06/2017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353C47BD-538D-4E14-845C-ACBFBCDC2865}" type="slidenum">
              <a:rPr lang="it-IT" smtClean="0"/>
              <a:pPr>
                <a:defRPr/>
              </a:pPr>
              <a:t>‹N›</a:t>
            </a:fld>
            <a:endParaRPr lang="it-IT"/>
          </a:p>
        </p:txBody>
      </p:sp>
    </p:spTree>
    <p:extLst>
      <p:ext uri="{BB962C8B-B14F-4D97-AF65-F5344CB8AC3E}">
        <p14:creationId xmlns:p14="http://schemas.microsoft.com/office/powerpoint/2010/main" val="17195123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7683D4F6-3B49-41CF-AB78-9EED20CFE26D}" type="datetime1">
              <a:rPr lang="it-IT" smtClean="0"/>
              <a:pPr>
                <a:defRPr/>
              </a:pPr>
              <a:t>05/06/2017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67A60308-4A58-4E44-B9B5-8E3D3CD25C2E}" type="slidenum">
              <a:rPr lang="it-IT" smtClean="0"/>
              <a:pPr>
                <a:defRPr/>
              </a:pPr>
              <a:t>‹N›</a:t>
            </a:fld>
            <a:endParaRPr lang="it-IT"/>
          </a:p>
        </p:txBody>
      </p:sp>
    </p:spTree>
    <p:extLst>
      <p:ext uri="{BB962C8B-B14F-4D97-AF65-F5344CB8AC3E}">
        <p14:creationId xmlns:p14="http://schemas.microsoft.com/office/powerpoint/2010/main" val="4309486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11F89AC1-3F7E-4D3A-8A8A-AC9FD0EF81F6}" type="datetime1">
              <a:rPr lang="it-IT" smtClean="0"/>
              <a:pPr>
                <a:defRPr/>
              </a:pPr>
              <a:t>05/06/2017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1351C497-8E37-4F40-ADC7-23F1F014C809}" type="slidenum">
              <a:rPr lang="it-IT" smtClean="0"/>
              <a:pPr>
                <a:defRPr/>
              </a:pPr>
              <a:t>‹N›</a:t>
            </a:fld>
            <a:endParaRPr lang="it-IT"/>
          </a:p>
        </p:txBody>
      </p:sp>
    </p:spTree>
    <p:extLst>
      <p:ext uri="{BB962C8B-B14F-4D97-AF65-F5344CB8AC3E}">
        <p14:creationId xmlns:p14="http://schemas.microsoft.com/office/powerpoint/2010/main" val="4184759819"/>
      </p:ext>
    </p:extLst>
  </p:cSld>
  <p:clrMap bg1="lt1" tx1="dk1" bg2="lt2" tx2="dk2" accent1="accent1" accent2="accent2" accent3="accent3" accent4="accent4" accent5="accent5" accent6="accent6" hlink="hlink" folHlink="folHlink"/>
  <p:sldLayoutIdLst>
    <p:sldLayoutId id="2147484106" r:id="rId1"/>
    <p:sldLayoutId id="2147484107" r:id="rId2"/>
    <p:sldLayoutId id="2147484108" r:id="rId3"/>
    <p:sldLayoutId id="2147484109" r:id="rId4"/>
    <p:sldLayoutId id="2147484110" r:id="rId5"/>
    <p:sldLayoutId id="2147484111" r:id="rId6"/>
    <p:sldLayoutId id="2147484112" r:id="rId7"/>
    <p:sldLayoutId id="2147484113" r:id="rId8"/>
    <p:sldLayoutId id="2147484114" r:id="rId9"/>
    <p:sldLayoutId id="2147484115" r:id="rId10"/>
    <p:sldLayoutId id="2147484116"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28356C62-62E3-4639-89A4-2288F49CB962}" type="datetimeFigureOut">
              <a:rPr lang="it-IT" smtClean="0">
                <a:solidFill>
                  <a:prstClr val="black">
                    <a:tint val="75000"/>
                  </a:prstClr>
                </a:solidFill>
                <a:latin typeface="Calibri"/>
              </a:rPr>
              <a:pPr fontAlgn="auto">
                <a:spcBef>
                  <a:spcPts val="0"/>
                </a:spcBef>
                <a:spcAft>
                  <a:spcPts val="0"/>
                </a:spcAft>
              </a:pPr>
              <a:t>05/06/2017</a:t>
            </a:fld>
            <a:endParaRPr lang="it-IT">
              <a:solidFill>
                <a:prstClr val="black">
                  <a:tint val="75000"/>
                </a:prstClr>
              </a:solidFill>
              <a:latin typeface="Calibri"/>
            </a:endParaRPr>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it-IT">
              <a:solidFill>
                <a:prstClr val="black">
                  <a:tint val="75000"/>
                </a:prstClr>
              </a:solidFill>
              <a:latin typeface="Calibri"/>
            </a:endParaRPr>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F65732C-663C-451A-A8B3-07B62C8F6A92}" type="slidenum">
              <a:rPr lang="it-IT" smtClean="0">
                <a:solidFill>
                  <a:prstClr val="black">
                    <a:tint val="75000"/>
                  </a:prstClr>
                </a:solidFill>
                <a:latin typeface="Calibri"/>
              </a:rPr>
              <a:pPr fontAlgn="auto">
                <a:spcBef>
                  <a:spcPts val="0"/>
                </a:spcBef>
                <a:spcAft>
                  <a:spcPts val="0"/>
                </a:spcAft>
              </a:pPr>
              <a:t>‹N›</a:t>
            </a:fld>
            <a:endParaRPr lang="it-IT">
              <a:solidFill>
                <a:prstClr val="black">
                  <a:tint val="75000"/>
                </a:prstClr>
              </a:solidFill>
              <a:latin typeface="Calibri"/>
            </a:endParaRPr>
          </a:p>
        </p:txBody>
      </p:sp>
    </p:spTree>
    <p:extLst>
      <p:ext uri="{BB962C8B-B14F-4D97-AF65-F5344CB8AC3E}">
        <p14:creationId xmlns:p14="http://schemas.microsoft.com/office/powerpoint/2010/main" val="3843386057"/>
      </p:ext>
    </p:extLst>
  </p:cSld>
  <p:clrMap bg1="lt1" tx1="dk1" bg2="lt2" tx2="dk2" accent1="accent1" accent2="accent2" accent3="accent3" accent4="accent4" accent5="accent5" accent6="accent6" hlink="hlink" folHlink="folHlink"/>
  <p:sldLayoutIdLst>
    <p:sldLayoutId id="2147484118" r:id="rId1"/>
    <p:sldLayoutId id="2147484119" r:id="rId2"/>
    <p:sldLayoutId id="2147484120" r:id="rId3"/>
    <p:sldLayoutId id="2147484121" r:id="rId4"/>
    <p:sldLayoutId id="2147484122" r:id="rId5"/>
    <p:sldLayoutId id="2147484123" r:id="rId6"/>
    <p:sldLayoutId id="2147484124" r:id="rId7"/>
    <p:sldLayoutId id="2147484125" r:id="rId8"/>
    <p:sldLayoutId id="2147484126" r:id="rId9"/>
    <p:sldLayoutId id="2147484127" r:id="rId10"/>
    <p:sldLayoutId id="214748412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51520" y="6093296"/>
            <a:ext cx="8640960" cy="57606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sp>
        <p:nvSpPr>
          <p:cNvPr id="5" name="CasellaDiTesto 4"/>
          <p:cNvSpPr txBox="1"/>
          <p:nvPr/>
        </p:nvSpPr>
        <p:spPr>
          <a:xfrm>
            <a:off x="395536" y="6093296"/>
            <a:ext cx="8424936" cy="523220"/>
          </a:xfrm>
          <a:prstGeom prst="rect">
            <a:avLst/>
          </a:prstGeom>
          <a:noFill/>
        </p:spPr>
        <p:txBody>
          <a:bodyPr wrap="square" rtlCol="0">
            <a:spAutoFit/>
          </a:bodyPr>
          <a:lstStyle/>
          <a:p>
            <a:pPr algn="ctr" fontAlgn="auto">
              <a:spcBef>
                <a:spcPts val="0"/>
              </a:spcBef>
              <a:spcAft>
                <a:spcPts val="0"/>
              </a:spcAft>
            </a:pPr>
            <a:r>
              <a:rPr lang="it-IT" sz="2800" b="1" dirty="0" smtClean="0">
                <a:solidFill>
                  <a:prstClr val="white"/>
                </a:solidFill>
                <a:latin typeface="Calibri"/>
              </a:rPr>
              <a:t>www.joinacademy.it</a:t>
            </a:r>
            <a:endParaRPr lang="it-IT" sz="2800" b="1" dirty="0">
              <a:solidFill>
                <a:prstClr val="white"/>
              </a:solidFill>
              <a:latin typeface="Calibri"/>
            </a:endParaRPr>
          </a:p>
        </p:txBody>
      </p:sp>
      <p:sp>
        <p:nvSpPr>
          <p:cNvPr id="6" name="Rettangolo 5"/>
          <p:cNvSpPr/>
          <p:nvPr/>
        </p:nvSpPr>
        <p:spPr>
          <a:xfrm>
            <a:off x="251520" y="5949280"/>
            <a:ext cx="8640960"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pic>
        <p:nvPicPr>
          <p:cNvPr id="7" name="Immagine 6" descr="Logo Join.jpg"/>
          <p:cNvPicPr>
            <a:picLocks noChangeAspect="1"/>
          </p:cNvPicPr>
          <p:nvPr/>
        </p:nvPicPr>
        <p:blipFill>
          <a:blip r:embed="rId2" cstate="print"/>
          <a:stretch>
            <a:fillRect/>
          </a:stretch>
        </p:blipFill>
        <p:spPr>
          <a:xfrm>
            <a:off x="1043608" y="260648"/>
            <a:ext cx="3749402" cy="3749402"/>
          </a:xfrm>
          <a:prstGeom prst="rect">
            <a:avLst/>
          </a:prstGeom>
        </p:spPr>
      </p:pic>
      <p:sp>
        <p:nvSpPr>
          <p:cNvPr id="14" name="CasellaDiTesto 13"/>
          <p:cNvSpPr txBox="1"/>
          <p:nvPr/>
        </p:nvSpPr>
        <p:spPr>
          <a:xfrm>
            <a:off x="323528" y="4102621"/>
            <a:ext cx="8568952" cy="1846659"/>
          </a:xfrm>
          <a:prstGeom prst="rect">
            <a:avLst/>
          </a:prstGeom>
          <a:noFill/>
        </p:spPr>
        <p:txBody>
          <a:bodyPr wrap="square" rtlCol="0">
            <a:spAutoFit/>
          </a:bodyPr>
          <a:lstStyle/>
          <a:p>
            <a:pPr algn="ctr" fontAlgn="auto">
              <a:spcBef>
                <a:spcPts val="0"/>
              </a:spcBef>
              <a:spcAft>
                <a:spcPts val="0"/>
              </a:spcAft>
            </a:pPr>
            <a:r>
              <a:rPr lang="it-IT" sz="2400" b="1" dirty="0" smtClean="0">
                <a:solidFill>
                  <a:srgbClr val="FF0000"/>
                </a:solidFill>
                <a:latin typeface="Calibri"/>
              </a:rPr>
              <a:t>Corso di alta formazione professionale per Patrocinatore Stragiudiziale </a:t>
            </a:r>
          </a:p>
          <a:p>
            <a:pPr algn="ctr" fontAlgn="auto">
              <a:spcBef>
                <a:spcPts val="0"/>
              </a:spcBef>
              <a:spcAft>
                <a:spcPts val="0"/>
              </a:spcAft>
            </a:pPr>
            <a:r>
              <a:rPr lang="it-IT" sz="1600" b="1" dirty="0" smtClean="0">
                <a:solidFill>
                  <a:prstClr val="black"/>
                </a:solidFill>
                <a:latin typeface="Calibri"/>
              </a:rPr>
              <a:t>(Professionista del risarcimento del danno – Ramo infortunistica stradale)</a:t>
            </a:r>
            <a:endParaRPr lang="it-IT" sz="1400" b="1" dirty="0" smtClean="0">
              <a:solidFill>
                <a:prstClr val="black"/>
              </a:solidFill>
              <a:latin typeface="Calibri"/>
            </a:endParaRPr>
          </a:p>
          <a:p>
            <a:pPr algn="ctr" fontAlgn="auto">
              <a:spcBef>
                <a:spcPts val="0"/>
              </a:spcBef>
              <a:spcAft>
                <a:spcPts val="0"/>
              </a:spcAft>
            </a:pPr>
            <a:r>
              <a:rPr lang="it-IT" sz="1400" b="1" dirty="0" smtClean="0">
                <a:solidFill>
                  <a:prstClr val="black"/>
                </a:solidFill>
                <a:latin typeface="Calibri"/>
              </a:rPr>
              <a:t>Legge 04/2013 – Norma Tecnica UNI 11477</a:t>
            </a:r>
            <a:endParaRPr lang="it-IT" sz="2000" b="1" dirty="0" smtClean="0">
              <a:solidFill>
                <a:prstClr val="black"/>
              </a:solidFill>
              <a:latin typeface="Calibri"/>
            </a:endParaRPr>
          </a:p>
          <a:p>
            <a:pPr algn="ctr" fontAlgn="auto">
              <a:spcBef>
                <a:spcPts val="0"/>
              </a:spcBef>
              <a:spcAft>
                <a:spcPts val="0"/>
              </a:spcAft>
            </a:pPr>
            <a:endParaRPr lang="it-IT" b="1" dirty="0" smtClean="0">
              <a:solidFill>
                <a:prstClr val="black"/>
              </a:solidFill>
              <a:latin typeface="Calibri"/>
            </a:endParaRPr>
          </a:p>
          <a:p>
            <a:pPr algn="ctr" fontAlgn="auto">
              <a:spcBef>
                <a:spcPts val="0"/>
              </a:spcBef>
              <a:spcAft>
                <a:spcPts val="0"/>
              </a:spcAft>
            </a:pPr>
            <a:r>
              <a:rPr lang="it-IT" b="1" dirty="0" smtClean="0">
                <a:solidFill>
                  <a:prstClr val="black"/>
                </a:solidFill>
                <a:latin typeface="Calibri"/>
              </a:rPr>
              <a:t>Modulo </a:t>
            </a:r>
            <a:r>
              <a:rPr lang="it-IT" b="1" dirty="0" smtClean="0">
                <a:solidFill>
                  <a:prstClr val="black"/>
                </a:solidFill>
                <a:latin typeface="Calibri"/>
              </a:rPr>
              <a:t>16 – La patologia dei sinistri stradali ed il suo rapporto con la condotta di guida</a:t>
            </a:r>
            <a:endParaRPr lang="it-IT" b="1" dirty="0">
              <a:solidFill>
                <a:prstClr val="black"/>
              </a:solidFill>
              <a:latin typeface="Calibri"/>
            </a:endParaRPr>
          </a:p>
        </p:txBody>
      </p:sp>
      <p:pic>
        <p:nvPicPr>
          <p:cNvPr id="15" name="Immagine 14" descr="LOGO ISO 9001.jpg"/>
          <p:cNvPicPr>
            <a:picLocks noChangeAspect="1"/>
          </p:cNvPicPr>
          <p:nvPr/>
        </p:nvPicPr>
        <p:blipFill>
          <a:blip r:embed="rId3" cstate="print"/>
          <a:stretch>
            <a:fillRect/>
          </a:stretch>
        </p:blipFill>
        <p:spPr>
          <a:xfrm>
            <a:off x="5978611" y="1255350"/>
            <a:ext cx="2049773" cy="2245658"/>
          </a:xfrm>
          <a:prstGeom prst="rect">
            <a:avLst/>
          </a:prstGeom>
        </p:spPr>
      </p:pic>
    </p:spTree>
    <p:extLst>
      <p:ext uri="{BB962C8B-B14F-4D97-AF65-F5344CB8AC3E}">
        <p14:creationId xmlns:p14="http://schemas.microsoft.com/office/powerpoint/2010/main" val="2830569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3143240" y="1179688"/>
            <a:ext cx="5857916" cy="4678204"/>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 curva è caratterizzata:</a:t>
            </a:r>
          </a:p>
          <a:p>
            <a:pPr algn="ctr"/>
            <a:endParaRPr lang="it-IT" sz="1000" dirty="0" smtClean="0">
              <a:latin typeface="Arial Black" pitchFamily="34" charset="0"/>
            </a:endParaRPr>
          </a:p>
          <a:p>
            <a:r>
              <a:rPr lang="it-IT" sz="2000" dirty="0" smtClean="0">
                <a:latin typeface="Arial Black" pitchFamily="34" charset="0"/>
              </a:rPr>
              <a:t>► dal</a:t>
            </a:r>
            <a:r>
              <a:rPr lang="it-IT" sz="2000" dirty="0" smtClean="0">
                <a:solidFill>
                  <a:srgbClr val="FF0000"/>
                </a:solidFill>
                <a:latin typeface="Arial Black" pitchFamily="34" charset="0"/>
              </a:rPr>
              <a:t> campo di visuale limitato in profondità lungo la direttrice di marcia</a:t>
            </a:r>
            <a:r>
              <a:rPr lang="it-IT" sz="2000" dirty="0" smtClean="0">
                <a:latin typeface="Arial Black" pitchFamily="34" charset="0"/>
              </a:rPr>
              <a:t>, specialmente se la curva presenta ai lati elementi topografici che concorrono ad impedire o limitare il campo visivo (curva coperta a destra o a sinistra oppure su entrambi i lati);</a:t>
            </a:r>
          </a:p>
          <a:p>
            <a:endParaRPr lang="it-IT" sz="800" dirty="0" smtClean="0">
              <a:latin typeface="Arial Black" pitchFamily="34" charset="0"/>
            </a:endParaRPr>
          </a:p>
          <a:p>
            <a:r>
              <a:rPr lang="it-IT" sz="2000" dirty="0" smtClean="0">
                <a:latin typeface="Arial Black" pitchFamily="34" charset="0"/>
              </a:rPr>
              <a:t>► da</a:t>
            </a:r>
            <a:r>
              <a:rPr lang="it-IT" sz="2000" dirty="0" smtClean="0">
                <a:solidFill>
                  <a:srgbClr val="FF0000"/>
                </a:solidFill>
                <a:latin typeface="Arial Black" pitchFamily="34" charset="0"/>
              </a:rPr>
              <a:t> un raggio di curvatura</a:t>
            </a:r>
            <a:r>
              <a:rPr lang="it-IT" sz="2000" dirty="0" smtClean="0">
                <a:latin typeface="Arial Black" pitchFamily="34" charset="0"/>
              </a:rPr>
              <a:t>, quindi dalla necessità di attuare una manovra di sterzaggio, per poter consentire al veicolo di percorrere l’arco. L’angolo di sterzaggio sarà tanto più grande quanto minore sarà il raggio di curvatura.</a:t>
            </a:r>
            <a:endParaRPr lang="it-IT" sz="2000" dirty="0">
              <a:latin typeface="Arial Black" pitchFamily="34" charset="0"/>
            </a:endParaRPr>
          </a:p>
        </p:txBody>
      </p:sp>
      <p:sp>
        <p:nvSpPr>
          <p:cNvPr id="13317"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Sinistri stradali </a:t>
            </a:r>
            <a:r>
              <a:rPr lang="it-IT" sz="3600" dirty="0">
                <a:solidFill>
                  <a:schemeClr val="tx1">
                    <a:lumMod val="50000"/>
                    <a:lumOff val="50000"/>
                  </a:schemeClr>
                </a:solidFill>
                <a:latin typeface="Arial Black" pitchFamily="34" charset="0"/>
              </a:rPr>
              <a:t>in curva</a:t>
            </a:r>
          </a:p>
        </p:txBody>
      </p:sp>
      <p:pic>
        <p:nvPicPr>
          <p:cNvPr id="13318" name="Picture 7" descr="http://www.agi.it/uploads/newson/SS/sg/SSsgCWEEJv-T8j84hjC_4A/thumb393-100_homeeviden_incidente.jpg"/>
          <p:cNvPicPr>
            <a:picLocks noChangeAspect="1" noChangeArrowheads="1"/>
          </p:cNvPicPr>
          <p:nvPr/>
        </p:nvPicPr>
        <p:blipFill>
          <a:blip r:embed="rId2"/>
          <a:srcRect/>
          <a:stretch>
            <a:fillRect/>
          </a:stretch>
        </p:blipFill>
        <p:spPr bwMode="auto">
          <a:xfrm>
            <a:off x="142844" y="1357298"/>
            <a:ext cx="2928958" cy="3857652"/>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142844" y="1071546"/>
            <a:ext cx="8858312"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 turbativa del traffico in curva può essere data da:</a:t>
            </a:r>
          </a:p>
          <a:p>
            <a:pPr algn="ctr"/>
            <a:endParaRPr lang="it-IT" sz="8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presenza di un ostacolo fermo</a:t>
            </a:r>
            <a:r>
              <a:rPr lang="it-IT" sz="2000" dirty="0" smtClean="0">
                <a:latin typeface="Arial Black" pitchFamily="34" charset="0"/>
              </a:rPr>
              <a:t>, senza che esso sia stato adeguatamente segnalato </a:t>
            </a:r>
            <a:r>
              <a:rPr lang="it-IT" sz="2000" dirty="0" smtClean="0">
                <a:solidFill>
                  <a:srgbClr val="0033CC"/>
                </a:solidFill>
                <a:latin typeface="Arial Black" pitchFamily="34" charset="0"/>
              </a:rPr>
              <a:t>o di un veicolo avente marcia molto lenta</a:t>
            </a:r>
            <a:r>
              <a:rPr lang="it-IT" sz="2000" dirty="0" smtClean="0">
                <a:latin typeface="Arial Black" pitchFamily="34" charset="0"/>
              </a:rPr>
              <a:t> (quasi “fermata”);</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non rigorosa tenuta della propria mano</a:t>
            </a:r>
            <a:r>
              <a:rPr lang="it-IT" sz="2000" dirty="0" smtClean="0">
                <a:latin typeface="Arial Black" pitchFamily="34" charset="0"/>
              </a:rPr>
              <a:t> (indipendentemente dall’ampiezza della carreggiata, è il più possibile a destra);</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eccesso di velocità in rapporto all’aderenza dei pneumatici sulla strada o alla pendenza trasversale del piano stradale</a:t>
            </a:r>
            <a:r>
              <a:rPr lang="it-IT" sz="2000" dirty="0" smtClean="0">
                <a:latin typeface="Arial Black" pitchFamily="34" charset="0"/>
              </a:rPr>
              <a:t>, potendo da ciò derivare uno sbandamento o un ribaltamento del veicolo in fuori (mancata tenuta della </a:t>
            </a:r>
            <a:r>
              <a:rPr lang="it-IT" sz="2000" i="1" dirty="0" smtClean="0">
                <a:latin typeface="Arial Black" pitchFamily="34" charset="0"/>
              </a:rPr>
              <a:t>“velocità prudenziale”</a:t>
            </a:r>
            <a:r>
              <a:rPr lang="it-IT" sz="2000" dirty="0" smtClean="0">
                <a:latin typeface="Arial Black" pitchFamily="34" charset="0"/>
              </a:rPr>
              <a:t>);</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eccesso di velocità in rapporto alla limitata profondità del campo di visuale</a:t>
            </a:r>
            <a:r>
              <a:rPr lang="it-IT" sz="2000" dirty="0" smtClean="0">
                <a:latin typeface="Arial Black" pitchFamily="34" charset="0"/>
              </a:rPr>
              <a:t> (mancata tenuta della </a:t>
            </a:r>
            <a:r>
              <a:rPr lang="it-IT" sz="2000" i="1" dirty="0" smtClean="0">
                <a:latin typeface="Arial Black" pitchFamily="34" charset="0"/>
              </a:rPr>
              <a:t>“velocità prudenziale”</a:t>
            </a:r>
            <a:r>
              <a:rPr lang="it-IT" sz="2000" dirty="0" smtClean="0">
                <a:latin typeface="Arial Black" pitchFamily="34" charset="0"/>
              </a:rPr>
              <a:t>);</a:t>
            </a:r>
            <a:endParaRPr lang="it-IT" sz="2000" dirty="0">
              <a:latin typeface="Arial Black" pitchFamily="34" charset="0"/>
            </a:endParaRPr>
          </a:p>
        </p:txBody>
      </p:sp>
      <p:sp>
        <p:nvSpPr>
          <p:cNvPr id="9221" name="CasellaDiTesto 7"/>
          <p:cNvSpPr txBox="1">
            <a:spLocks noChangeArrowheads="1"/>
          </p:cNvSpPr>
          <p:nvPr/>
        </p:nvSpPr>
        <p:spPr bwMode="auto">
          <a:xfrm>
            <a:off x="0" y="500042"/>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Circostanze di </a:t>
            </a:r>
            <a:r>
              <a:rPr lang="it-IT" sz="3600" dirty="0">
                <a:solidFill>
                  <a:schemeClr val="tx1">
                    <a:lumMod val="50000"/>
                    <a:lumOff val="50000"/>
                  </a:schemeClr>
                </a:solidFill>
                <a:latin typeface="Arial Black" pitchFamily="34" charset="0"/>
              </a:rPr>
              <a:t>turbativa del </a:t>
            </a:r>
            <a:r>
              <a:rPr lang="it-IT" sz="3600" dirty="0" smtClean="0">
                <a:solidFill>
                  <a:schemeClr val="tx1">
                    <a:lumMod val="50000"/>
                    <a:lumOff val="50000"/>
                  </a:schemeClr>
                </a:solidFill>
                <a:latin typeface="Arial Black" pitchFamily="34" charset="0"/>
              </a:rPr>
              <a:t>traffico</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0" y="1071546"/>
            <a:ext cx="9144000"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 </a:t>
            </a:r>
            <a:r>
              <a:rPr lang="it-IT" sz="2000" dirty="0" smtClean="0">
                <a:solidFill>
                  <a:srgbClr val="0033CC"/>
                </a:solidFill>
                <a:latin typeface="Arial Black" pitchFamily="34" charset="0"/>
              </a:rPr>
              <a:t>non esecuzione di segnali acustici o visivi</a:t>
            </a:r>
            <a:r>
              <a:rPr lang="it-IT" sz="2000" dirty="0" smtClean="0">
                <a:latin typeface="Arial Black" pitchFamily="34" charset="0"/>
              </a:rPr>
              <a:t>, specialmente di notte e con la nebbia;</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eccessiva moderazione della velocità o repentini rallentamenti</a:t>
            </a:r>
            <a:r>
              <a:rPr lang="it-IT" sz="2000" dirty="0" smtClean="0">
                <a:latin typeface="Arial Black" pitchFamily="34" charset="0"/>
              </a:rPr>
              <a:t> (quasi “fermate e/o arresti”), da cui può derivare un tamponamento od una manovra di </a:t>
            </a:r>
            <a:r>
              <a:rPr lang="it-IT" sz="2000" dirty="0" err="1" smtClean="0">
                <a:latin typeface="Arial Black" pitchFamily="34" charset="0"/>
              </a:rPr>
              <a:t>schivaggio</a:t>
            </a:r>
            <a:r>
              <a:rPr lang="it-IT" sz="2000" dirty="0" smtClean="0">
                <a:latin typeface="Arial Black" pitchFamily="34" charset="0"/>
              </a:rPr>
              <a:t> fuori mano o fuori strada da parte di altro veicolo che segue;</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esecuzione del sorpasso di altri veicoli</a:t>
            </a:r>
            <a:r>
              <a:rPr lang="it-IT" sz="2000" dirty="0" smtClean="0">
                <a:latin typeface="Arial Black" pitchFamily="34" charset="0"/>
              </a:rPr>
              <a:t> (vietato dal C.d.S. mancando sufficiente campo di visuale);</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errata o non tempestiva manovra di sterzaggio</a:t>
            </a:r>
            <a:r>
              <a:rPr lang="it-IT" sz="2000" dirty="0" smtClean="0">
                <a:latin typeface="Arial Black" pitchFamily="34" charset="0"/>
              </a:rPr>
              <a:t> per mancanza di autocontrollo del conducente o per eccesso di velocità;</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guasto</a:t>
            </a:r>
            <a:r>
              <a:rPr lang="it-IT" sz="2000" dirty="0" smtClean="0">
                <a:latin typeface="Arial Black" pitchFamily="34" charset="0"/>
              </a:rPr>
              <a:t> agli organi di guida, di traslazione o di sospensione del veicolo, </a:t>
            </a:r>
            <a:r>
              <a:rPr lang="it-IT" sz="2000" dirty="0" smtClean="0">
                <a:solidFill>
                  <a:srgbClr val="0033CC"/>
                </a:solidFill>
                <a:latin typeface="Arial Black" pitchFamily="34" charset="0"/>
              </a:rPr>
              <a:t>usura dei battistrada</a:t>
            </a:r>
            <a:r>
              <a:rPr lang="it-IT" sz="2000" dirty="0" smtClean="0">
                <a:latin typeface="Arial Black" pitchFamily="34" charset="0"/>
              </a:rPr>
              <a:t>, </a:t>
            </a:r>
            <a:r>
              <a:rPr lang="it-IT" sz="2000" dirty="0" smtClean="0">
                <a:solidFill>
                  <a:srgbClr val="0033CC"/>
                </a:solidFill>
                <a:latin typeface="Arial Black" pitchFamily="34" charset="0"/>
              </a:rPr>
              <a:t>sporgenza eccessiva del carico</a:t>
            </a:r>
            <a:r>
              <a:rPr lang="it-IT" sz="2000" dirty="0" smtClean="0">
                <a:latin typeface="Arial Black" pitchFamily="34" charset="0"/>
              </a:rPr>
              <a:t>;</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inadeguatezza della segnaletica</a:t>
            </a:r>
            <a:r>
              <a:rPr lang="it-IT" sz="2000" dirty="0" smtClean="0">
                <a:latin typeface="Arial Black" pitchFamily="34" charset="0"/>
              </a:rPr>
              <a:t>, per qualità ed ubicazione.</a:t>
            </a:r>
            <a:endParaRPr lang="it-IT" sz="2000" dirty="0">
              <a:latin typeface="Arial Black" pitchFamily="34" charset="0"/>
            </a:endParaRPr>
          </a:p>
        </p:txBody>
      </p:sp>
      <p:sp>
        <p:nvSpPr>
          <p:cNvPr id="9221" name="CasellaDiTesto 7"/>
          <p:cNvSpPr txBox="1">
            <a:spLocks noChangeArrowheads="1"/>
          </p:cNvSpPr>
          <p:nvPr/>
        </p:nvSpPr>
        <p:spPr bwMode="auto">
          <a:xfrm>
            <a:off x="0" y="500042"/>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Circostanze di </a:t>
            </a:r>
            <a:r>
              <a:rPr lang="it-IT" sz="3600" dirty="0">
                <a:solidFill>
                  <a:schemeClr val="tx1">
                    <a:lumMod val="50000"/>
                    <a:lumOff val="50000"/>
                  </a:schemeClr>
                </a:solidFill>
                <a:latin typeface="Arial Black" pitchFamily="34" charset="0"/>
              </a:rPr>
              <a:t>turbativa del </a:t>
            </a:r>
            <a:r>
              <a:rPr lang="it-IT" sz="3600" dirty="0" smtClean="0">
                <a:solidFill>
                  <a:schemeClr val="tx1">
                    <a:lumMod val="50000"/>
                    <a:lumOff val="50000"/>
                  </a:schemeClr>
                </a:solidFill>
                <a:latin typeface="Arial Black" pitchFamily="34" charset="0"/>
              </a:rPr>
              <a:t>traffico</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214282" y="1071546"/>
            <a:ext cx="8786874" cy="418576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sinistro stradale in curva è caratterizzato da:</a:t>
            </a:r>
          </a:p>
          <a:p>
            <a:pPr algn="ctr"/>
            <a:endParaRPr lang="it-IT" sz="1200" dirty="0" smtClean="0">
              <a:latin typeface="Arial Black" pitchFamily="34" charset="0"/>
            </a:endParaRPr>
          </a:p>
          <a:p>
            <a:pPr algn="ctr"/>
            <a:r>
              <a:rPr lang="it-IT" sz="2000" dirty="0" smtClean="0">
                <a:latin typeface="Arial Black" pitchFamily="34" charset="0"/>
              </a:rPr>
              <a:t>-</a:t>
            </a:r>
            <a:r>
              <a:rPr lang="it-IT" sz="2000" dirty="0" smtClean="0">
                <a:solidFill>
                  <a:srgbClr val="FF0000"/>
                </a:solidFill>
                <a:latin typeface="Arial Black" pitchFamily="34" charset="0"/>
              </a:rPr>
              <a:t> violenza d’urto</a:t>
            </a:r>
            <a:r>
              <a:rPr lang="it-IT" sz="2000" dirty="0" smtClean="0">
                <a:latin typeface="Arial Black" pitchFamily="34" charset="0"/>
              </a:rPr>
              <a:t>, quando vi è eccesso di velocità;</a:t>
            </a:r>
          </a:p>
          <a:p>
            <a:pPr algn="ctr">
              <a:buFontTx/>
              <a:buChar char="-"/>
            </a:pPr>
            <a:endParaRPr lang="it-IT" sz="800" dirty="0" smtClean="0">
              <a:latin typeface="Arial Black" pitchFamily="34" charset="0"/>
            </a:endParaRPr>
          </a:p>
          <a:p>
            <a:pPr algn="ctr"/>
            <a:r>
              <a:rPr lang="it-IT" sz="2000" dirty="0" smtClean="0">
                <a:latin typeface="Arial Black" pitchFamily="34" charset="0"/>
              </a:rPr>
              <a:t>-</a:t>
            </a:r>
            <a:r>
              <a:rPr lang="it-IT" sz="2000" dirty="0" smtClean="0">
                <a:solidFill>
                  <a:srgbClr val="FF0000"/>
                </a:solidFill>
                <a:latin typeface="Arial Black" pitchFamily="34" charset="0"/>
              </a:rPr>
              <a:t> l’essere stato fuori mano</a:t>
            </a:r>
            <a:r>
              <a:rPr lang="it-IT" sz="2000" dirty="0" smtClean="0">
                <a:latin typeface="Arial Black" pitchFamily="34" charset="0"/>
              </a:rPr>
              <a:t> almeno uno dei veicoli entrati in collisione, se muoventi in senso opposto;</a:t>
            </a:r>
          </a:p>
          <a:p>
            <a:pPr algn="ctr">
              <a:buFontTx/>
              <a:buChar char="-"/>
            </a:pPr>
            <a:endParaRPr lang="it-IT" sz="800" dirty="0" smtClean="0">
              <a:latin typeface="Arial Black" pitchFamily="34" charset="0"/>
            </a:endParaRPr>
          </a:p>
          <a:p>
            <a:pPr algn="ctr"/>
            <a:r>
              <a:rPr lang="it-IT" sz="2000" dirty="0" smtClean="0">
                <a:latin typeface="Arial Black" pitchFamily="34" charset="0"/>
              </a:rPr>
              <a:t>- </a:t>
            </a:r>
            <a:r>
              <a:rPr lang="it-IT" sz="2000" dirty="0" smtClean="0">
                <a:solidFill>
                  <a:srgbClr val="FF0000"/>
                </a:solidFill>
                <a:latin typeface="Arial Black" pitchFamily="34" charset="0"/>
              </a:rPr>
              <a:t>presenza di tracce di frenatura di massima confondibili con quelle di sbandamento e slittamento</a:t>
            </a:r>
            <a:r>
              <a:rPr lang="it-IT" sz="2000" dirty="0" smtClean="0">
                <a:latin typeface="Arial Black" pitchFamily="34" charset="0"/>
              </a:rPr>
              <a:t> (a questo riguardo è da notare che il conducente del veicolo che </a:t>
            </a:r>
            <a:r>
              <a:rPr lang="it-IT" sz="2000" i="1" dirty="0" smtClean="0">
                <a:latin typeface="Arial Black" pitchFamily="34" charset="0"/>
              </a:rPr>
              <a:t>“è fuori mano”</a:t>
            </a:r>
            <a:r>
              <a:rPr lang="it-IT" sz="2000" dirty="0" smtClean="0">
                <a:latin typeface="Arial Black" pitchFamily="34" charset="0"/>
              </a:rPr>
              <a:t> è portato a non frenare per l’automatica manovra di sterzaggio per ricondursi in regola, mentre il conducente del veicolo che </a:t>
            </a:r>
            <a:r>
              <a:rPr lang="it-IT" sz="2000" i="1" dirty="0" smtClean="0">
                <a:latin typeface="Arial Black" pitchFamily="34" charset="0"/>
              </a:rPr>
              <a:t>“è alla propria mano”</a:t>
            </a:r>
            <a:r>
              <a:rPr lang="it-IT" sz="2000" dirty="0" smtClean="0">
                <a:latin typeface="Arial Black" pitchFamily="34" charset="0"/>
              </a:rPr>
              <a:t> è portato istintivamente a frenare o sterzare, salvo cadere nell’errore, in questa manovra di salvataggio, quindi impattare o uscire fuori strada);</a:t>
            </a:r>
          </a:p>
        </p:txBody>
      </p:sp>
      <p:sp>
        <p:nvSpPr>
          <p:cNvPr id="11269" name="CasellaDiTesto 7"/>
          <p:cNvSpPr txBox="1">
            <a:spLocks noChangeArrowheads="1"/>
          </p:cNvSpPr>
          <p:nvPr/>
        </p:nvSpPr>
        <p:spPr bwMode="auto">
          <a:xfrm>
            <a:off x="-36512" y="500042"/>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Caratteristiche dei sinistri</a:t>
            </a:r>
            <a:endParaRPr lang="it-IT" sz="3600" dirty="0">
              <a:solidFill>
                <a:schemeClr val="tx1">
                  <a:lumMod val="50000"/>
                  <a:lumOff val="50000"/>
                </a:schemeClr>
              </a:solidFill>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214282" y="1192960"/>
            <a:ext cx="8786874" cy="4216539"/>
          </a:xfrm>
          <a:prstGeom prst="rect">
            <a:avLst/>
          </a:prstGeom>
          <a:noFill/>
          <a:ln w="9525">
            <a:noFill/>
            <a:miter lim="800000"/>
            <a:headEnd/>
            <a:tailEnd/>
          </a:ln>
        </p:spPr>
        <p:txBody>
          <a:bodyPr wrap="square">
            <a:spAutoFit/>
          </a:bodyPr>
          <a:lstStyle/>
          <a:p>
            <a:pPr algn="ctr">
              <a:buFontTx/>
              <a:buChar char="-"/>
            </a:pPr>
            <a:r>
              <a:rPr lang="it-IT" sz="2000" dirty="0" smtClean="0">
                <a:latin typeface="Arial Black" pitchFamily="34" charset="0"/>
              </a:rPr>
              <a:t> il </a:t>
            </a:r>
            <a:r>
              <a:rPr lang="it-IT" sz="2000" dirty="0" smtClean="0">
                <a:solidFill>
                  <a:srgbClr val="FF0000"/>
                </a:solidFill>
                <a:latin typeface="Arial Black" pitchFamily="34" charset="0"/>
              </a:rPr>
              <a:t>verificarsi di una manovra di salvataggio in extremis, che conduce al caratteristico </a:t>
            </a:r>
            <a:r>
              <a:rPr lang="it-IT" sz="2000" i="1" dirty="0" smtClean="0">
                <a:solidFill>
                  <a:srgbClr val="FF0000"/>
                </a:solidFill>
                <a:latin typeface="Arial Black" pitchFamily="34" charset="0"/>
              </a:rPr>
              <a:t>“angolo di fallito salvataggio”</a:t>
            </a:r>
            <a:r>
              <a:rPr lang="it-IT" sz="2000" dirty="0" smtClean="0">
                <a:latin typeface="Arial Black" pitchFamily="34" charset="0"/>
              </a:rPr>
              <a:t>,</a:t>
            </a:r>
            <a:r>
              <a:rPr lang="it-IT" sz="2000" dirty="0" smtClean="0">
                <a:solidFill>
                  <a:srgbClr val="FF0000"/>
                </a:solidFill>
                <a:latin typeface="Arial Black" pitchFamily="34" charset="0"/>
              </a:rPr>
              <a:t> </a:t>
            </a:r>
            <a:r>
              <a:rPr lang="it-IT" sz="2000" dirty="0" smtClean="0">
                <a:latin typeface="Arial Black" pitchFamily="34" charset="0"/>
              </a:rPr>
              <a:t>(l’angolo di fallito salvataggio è quello che si determina idealmente sul terreno in corrispondenza del punto di urto tra due veicoli muoventi in senso opposto, i quali, per istintiva reazione dei rispettivi conducenti, vengono a collidere, fallendo nello scopo di evitarsi a vicenda), il quale deriva da un eccesso di velocità e dall’essere almeno uno dei veicoli non perfettamente alla </a:t>
            </a:r>
            <a:r>
              <a:rPr lang="it-IT" sz="2000" i="1" dirty="0" smtClean="0">
                <a:latin typeface="Arial Black" pitchFamily="34" charset="0"/>
              </a:rPr>
              <a:t>“propria mano”</a:t>
            </a:r>
            <a:r>
              <a:rPr lang="it-IT" sz="2000" dirty="0" smtClean="0">
                <a:latin typeface="Arial Black" pitchFamily="34" charset="0"/>
              </a:rPr>
              <a:t>, o peggio </a:t>
            </a:r>
            <a:r>
              <a:rPr lang="it-IT" sz="2000" i="1" dirty="0" smtClean="0">
                <a:latin typeface="Arial Black" pitchFamily="34" charset="0"/>
              </a:rPr>
              <a:t>“fuori mano”</a:t>
            </a:r>
            <a:r>
              <a:rPr lang="it-IT" sz="2000" dirty="0" smtClean="0">
                <a:latin typeface="Arial Black" pitchFamily="34" charset="0"/>
              </a:rPr>
              <a:t> se muoventi in senso opposto;</a:t>
            </a:r>
          </a:p>
          <a:p>
            <a:pPr algn="ctr">
              <a:buFontTx/>
              <a:buChar char="-"/>
            </a:pPr>
            <a:endParaRPr lang="it-IT" sz="800" dirty="0" smtClean="0">
              <a:latin typeface="Arial Black" pitchFamily="34" charset="0"/>
            </a:endParaRPr>
          </a:p>
          <a:p>
            <a:pPr algn="ctr"/>
            <a:r>
              <a:rPr lang="it-IT" sz="2000" dirty="0" smtClean="0">
                <a:latin typeface="Arial Black" pitchFamily="34" charset="0"/>
              </a:rPr>
              <a:t>- il </a:t>
            </a:r>
            <a:r>
              <a:rPr lang="it-IT" sz="2000" dirty="0" smtClean="0">
                <a:solidFill>
                  <a:srgbClr val="FF0000"/>
                </a:solidFill>
                <a:latin typeface="Arial Black" pitchFamily="34" charset="0"/>
              </a:rPr>
              <a:t>verificarsi del tamponamento contro altri veicoli muoventi nello stesso senso </a:t>
            </a:r>
            <a:r>
              <a:rPr lang="it-IT" sz="2000" dirty="0" smtClean="0">
                <a:latin typeface="Arial Black" pitchFamily="34" charset="0"/>
              </a:rPr>
              <a:t>(quasi fermi), per eccessiva moderazione della velocità.</a:t>
            </a:r>
            <a:endParaRPr lang="it-IT" sz="2000" dirty="0">
              <a:latin typeface="Arial Black" pitchFamily="34" charset="0"/>
            </a:endParaRPr>
          </a:p>
        </p:txBody>
      </p:sp>
      <p:sp>
        <p:nvSpPr>
          <p:cNvPr id="11269" name="CasellaDiTesto 7"/>
          <p:cNvSpPr txBox="1">
            <a:spLocks noChangeArrowheads="1"/>
          </p:cNvSpPr>
          <p:nvPr/>
        </p:nvSpPr>
        <p:spPr bwMode="auto">
          <a:xfrm>
            <a:off x="0" y="500042"/>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Caratteristiche dei sinistri</a:t>
            </a:r>
            <a:endParaRPr lang="it-IT" sz="3600" dirty="0">
              <a:solidFill>
                <a:schemeClr val="tx1">
                  <a:lumMod val="50000"/>
                  <a:lumOff val="50000"/>
                </a:schemeClr>
              </a:solidFill>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214282" y="1142984"/>
            <a:ext cx="8786874" cy="4708981"/>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E’ noto che in curva:</a:t>
            </a:r>
          </a:p>
          <a:p>
            <a:endParaRPr lang="it-IT" sz="1200" dirty="0" smtClean="0">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colui che volta a destra è portato a rasentare il ciglio della strada interno se la visuale è libera, ma se la velocità non è moderata e la visuale è coperta egli è portato, per istinto, ad allargare il campo di visuale, spostandosi verso il centro della strada ed anche </a:t>
            </a:r>
            <a:r>
              <a:rPr lang="it-IT" sz="2000" i="1" dirty="0" smtClean="0">
                <a:latin typeface="Arial Black" pitchFamily="34" charset="0"/>
              </a:rPr>
              <a:t>“fuori mano”</a:t>
            </a:r>
            <a:r>
              <a:rPr lang="it-IT" sz="2000" dirty="0" smtClean="0">
                <a:latin typeface="Arial Black" pitchFamily="34" charset="0"/>
              </a:rPr>
              <a:t>, a prescindere dalla forza centrifuga;</a:t>
            </a:r>
            <a:endParaRPr lang="it-IT" sz="2000" dirty="0" smtClean="0">
              <a:solidFill>
                <a:srgbClr val="FF0000"/>
              </a:solidFill>
              <a:latin typeface="Arial Black" pitchFamily="34" charset="0"/>
            </a:endParaRPr>
          </a:p>
          <a:p>
            <a:pPr algn="ctr"/>
            <a:r>
              <a:rPr lang="it-IT" sz="2000" dirty="0" smtClean="0">
                <a:solidFill>
                  <a:srgbClr val="FF0000"/>
                </a:solidFill>
                <a:latin typeface="Arial Black" pitchFamily="34" charset="0"/>
              </a:rPr>
              <a:t>►</a:t>
            </a:r>
            <a:r>
              <a:rPr lang="it-IT" sz="2000" dirty="0" smtClean="0">
                <a:latin typeface="Arial Black" pitchFamily="34" charset="0"/>
              </a:rPr>
              <a:t> colui che svolta a sinistra è indotto a tagliare la curva, portandosi verso il centro della strada, per reagire alla forza centrifuga che tende invece a condurre il veicolo verso l’esterno. Ciò accade specialmente quando si tiene la velocità non moderata o quando sul limite esterno esiste un pericolo -reale o da sensazione- che induce a tenersi a distanza.</a:t>
            </a:r>
          </a:p>
        </p:txBody>
      </p:sp>
      <p:sp>
        <p:nvSpPr>
          <p:cNvPr id="11269" name="CasellaDiTesto 7"/>
          <p:cNvSpPr txBox="1">
            <a:spLocks noChangeArrowheads="1"/>
          </p:cNvSpPr>
          <p:nvPr/>
        </p:nvSpPr>
        <p:spPr bwMode="auto">
          <a:xfrm>
            <a:off x="0" y="500042"/>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Comportamento in curva</a:t>
            </a:r>
            <a:endParaRPr lang="it-IT" sz="3600" dirty="0">
              <a:solidFill>
                <a:schemeClr val="tx1">
                  <a:lumMod val="50000"/>
                  <a:lumOff val="50000"/>
                </a:schemeClr>
              </a:solidFill>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142844" y="1196975"/>
            <a:ext cx="8858312" cy="2246769"/>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Questo duplice opposto comportamento dei veicoli incrocianti porta abbastanza frequentemente ad una collisione nei pressi del centro della strada o entro una delle mezzerie quando uno dei due va decisamente contro mano; ma, sempre in rapporto a tale comportamento, che non è volontario, salvo il caso di incoscienza, </a:t>
            </a:r>
            <a:r>
              <a:rPr lang="it-IT" sz="2000" u="sng" dirty="0" smtClean="0">
                <a:solidFill>
                  <a:srgbClr val="FF0000"/>
                </a:solidFill>
                <a:latin typeface="Arial Black" pitchFamily="34" charset="0"/>
              </a:rPr>
              <a:t>i due conducenti sono indotti a precise reazioni</a:t>
            </a:r>
            <a:r>
              <a:rPr lang="it-IT" sz="2000" dirty="0" smtClean="0">
                <a:latin typeface="Arial Black" pitchFamily="34" charset="0"/>
              </a:rPr>
              <a:t>, alla vista del pericolo.</a:t>
            </a:r>
            <a:endParaRPr lang="it-IT" sz="3200" b="1" dirty="0">
              <a:solidFill>
                <a:srgbClr val="FF0000"/>
              </a:solidFill>
              <a:latin typeface="Arial Black" pitchFamily="34" charset="0"/>
            </a:endParaRPr>
          </a:p>
        </p:txBody>
      </p:sp>
      <p:sp>
        <p:nvSpPr>
          <p:cNvPr id="18437" name="CasellaDiTesto 7"/>
          <p:cNvSpPr txBox="1">
            <a:spLocks noChangeArrowheads="1"/>
          </p:cNvSpPr>
          <p:nvPr/>
        </p:nvSpPr>
        <p:spPr bwMode="auto">
          <a:xfrm>
            <a:off x="539750" y="476250"/>
            <a:ext cx="8135938"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Comportamento in curva</a:t>
            </a:r>
            <a:endParaRPr lang="it-IT" sz="3600" dirty="0">
              <a:solidFill>
                <a:schemeClr val="tx1">
                  <a:lumMod val="50000"/>
                  <a:lumOff val="50000"/>
                </a:schemeClr>
              </a:solidFill>
              <a:latin typeface="Arial Black" pitchFamily="34" charset="0"/>
            </a:endParaRPr>
          </a:p>
        </p:txBody>
      </p:sp>
      <p:pic>
        <p:nvPicPr>
          <p:cNvPr id="18438" name="Picture 7" descr="http://altocasertano.files.wordpress.com/2009/05/incicdente-627-della-vandra.jpg"/>
          <p:cNvPicPr>
            <a:picLocks noChangeAspect="1" noChangeArrowheads="1"/>
          </p:cNvPicPr>
          <p:nvPr/>
        </p:nvPicPr>
        <p:blipFill>
          <a:blip r:embed="rId2"/>
          <a:srcRect/>
          <a:stretch>
            <a:fillRect/>
          </a:stretch>
        </p:blipFill>
        <p:spPr bwMode="auto">
          <a:xfrm>
            <a:off x="2051050" y="3661113"/>
            <a:ext cx="4949842" cy="1939587"/>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6" descr="http://www.gofasano.it/phpThumb/phpThumb.php?src=../immagini/sistema/news/foto/foto_7451_1.jpg&amp;w=420"/>
          <p:cNvPicPr>
            <a:picLocks noChangeAspect="1" noChangeArrowheads="1"/>
          </p:cNvPicPr>
          <p:nvPr/>
        </p:nvPicPr>
        <p:blipFill>
          <a:blip r:embed="rId2"/>
          <a:srcRect/>
          <a:stretch>
            <a:fillRect/>
          </a:stretch>
        </p:blipFill>
        <p:spPr bwMode="auto">
          <a:xfrm>
            <a:off x="2000232" y="3357562"/>
            <a:ext cx="4594858" cy="2447926"/>
          </a:xfrm>
          <a:prstGeom prst="rect">
            <a:avLst/>
          </a:prstGeom>
          <a:noFill/>
          <a:ln w="9525">
            <a:noFill/>
            <a:miter lim="800000"/>
            <a:headEnd/>
            <a:tailEnd/>
          </a:ln>
        </p:spPr>
      </p:pic>
      <p:sp>
        <p:nvSpPr>
          <p:cNvPr id="7" name="Rettangolo 6"/>
          <p:cNvSpPr/>
          <p:nvPr/>
        </p:nvSpPr>
        <p:spPr>
          <a:xfrm>
            <a:off x="1" y="500042"/>
            <a:ext cx="9144000" cy="646331"/>
          </a:xfrm>
          <a:prstGeom prst="rect">
            <a:avLst/>
          </a:prstGeom>
        </p:spPr>
        <p:txBody>
          <a:bodyPr wrap="square">
            <a:spAutoFit/>
          </a:bodyPr>
          <a:lstStyle/>
          <a:p>
            <a:pPr algn="ctr"/>
            <a:r>
              <a:rPr lang="it-IT" sz="3600" dirty="0" smtClean="0">
                <a:solidFill>
                  <a:schemeClr val="tx1">
                    <a:lumMod val="50000"/>
                    <a:lumOff val="50000"/>
                  </a:schemeClr>
                </a:solidFill>
                <a:latin typeface="Arial Black" pitchFamily="34" charset="0"/>
              </a:rPr>
              <a:t>Reazioni dei conducenti</a:t>
            </a:r>
            <a:endParaRPr lang="it-IT" sz="3600" dirty="0">
              <a:solidFill>
                <a:schemeClr val="tx1">
                  <a:lumMod val="50000"/>
                  <a:lumOff val="50000"/>
                </a:schemeClr>
              </a:solidFill>
              <a:latin typeface="Arial Black" pitchFamily="34" charset="0"/>
            </a:endParaRPr>
          </a:p>
        </p:txBody>
      </p:sp>
      <p:sp>
        <p:nvSpPr>
          <p:cNvPr id="34817" name="Rectangle 1"/>
          <p:cNvSpPr>
            <a:spLocks noChangeArrowheads="1"/>
          </p:cNvSpPr>
          <p:nvPr/>
        </p:nvSpPr>
        <p:spPr bwMode="auto">
          <a:xfrm>
            <a:off x="0" y="1214422"/>
            <a:ext cx="9144000"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0" algn="l"/>
              </a:tabLst>
            </a:pPr>
            <a:r>
              <a:rPr lang="it-IT" sz="2000" dirty="0" smtClean="0">
                <a:solidFill>
                  <a:srgbClr val="FF0000"/>
                </a:solidFill>
                <a:latin typeface="Arial Black" pitchFamily="34" charset="0"/>
                <a:ea typeface="Times New Roman" pitchFamily="18" charset="0"/>
                <a:cs typeface="Arial" pitchFamily="34" charset="0"/>
              </a:rPr>
              <a:t>►</a:t>
            </a:r>
            <a:r>
              <a:rPr lang="it-IT" sz="2000" dirty="0" smtClean="0">
                <a:latin typeface="Arial Black" pitchFamily="34" charset="0"/>
                <a:ea typeface="Times New Roman" pitchFamily="18" charset="0"/>
                <a:cs typeface="Arial" pitchFamily="34" charset="0"/>
              </a:rPr>
              <a:t> Il conducente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che è </a:t>
            </a: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“fuori mano”</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o quasi, sterza a destra, per ricondursi sulla giusta direttrice di marcia, ma non frena perché la frenata impedirebbe la tempestività di tale manovra;</a:t>
            </a:r>
          </a:p>
          <a:p>
            <a:pPr marL="0" marR="0" lvl="0" indent="0" algn="ctr" defTabSz="914400" rtl="0" eaLnBrk="1" fontAlgn="base" latinLnBrk="0" hangingPunct="1">
              <a:lnSpc>
                <a:spcPct val="100000"/>
              </a:lnSpc>
              <a:spcBef>
                <a:spcPct val="0"/>
              </a:spcBef>
              <a:spcAft>
                <a:spcPct val="0"/>
              </a:spcAft>
              <a:buClrTx/>
              <a:buSzTx/>
              <a:buFontTx/>
              <a:buNone/>
              <a:tabLst>
                <a:tab pos="4572000" algn="l"/>
              </a:tabLst>
            </a:pPr>
            <a:endParaRPr kumimoji="0" lang="it-IT" sz="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4572000" algn="l"/>
              </a:tabLst>
            </a:pPr>
            <a:r>
              <a:rPr lang="it-IT" sz="2000" dirty="0" smtClean="0">
                <a:solidFill>
                  <a:srgbClr val="FF0000"/>
                </a:solidFill>
                <a:latin typeface="Arial Black" pitchFamily="34" charset="0"/>
                <a:ea typeface="Times New Roman" pitchFamily="18" charset="0"/>
                <a:cs typeface="Arial" pitchFamily="34" charset="0"/>
              </a:rPr>
              <a:t>►</a:t>
            </a:r>
            <a:r>
              <a:rPr lang="it-IT" sz="2000" dirty="0" smtClean="0">
                <a:latin typeface="Arial Black" pitchFamily="34" charset="0"/>
                <a:ea typeface="Times New Roman" pitchFamily="18" charset="0"/>
                <a:cs typeface="Arial" pitchFamily="34" charset="0"/>
              </a:rPr>
              <a:t> il conducente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che è </a:t>
            </a: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“alla propria mano”</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vedendosi la strada sbarrata, sterza a sinistra, per evitare l’urto frontale e frena perché non ha alcuna necessità di andare incontro all’altro;</a:t>
            </a:r>
            <a:endParaRPr kumimoji="0" lang="it-IT" sz="20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214282" y="1268413"/>
            <a:ext cx="8715436" cy="3785652"/>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Se non esiste la </a:t>
            </a:r>
            <a:r>
              <a:rPr lang="it-IT" sz="2000" b="1" i="1" dirty="0" smtClean="0">
                <a:solidFill>
                  <a:srgbClr val="FF0000"/>
                </a:solidFill>
                <a:latin typeface="Arial Black" pitchFamily="34" charset="0"/>
              </a:rPr>
              <a:t>“velocità prudenziale”</a:t>
            </a:r>
            <a:r>
              <a:rPr lang="it-IT" sz="2000" dirty="0" smtClean="0">
                <a:latin typeface="Arial Black" pitchFamily="34" charset="0"/>
              </a:rPr>
              <a:t>, l’urto tra due veicoli è pressoché inevitabile se colui che era </a:t>
            </a:r>
            <a:r>
              <a:rPr lang="it-IT" sz="2000" i="1" dirty="0" smtClean="0">
                <a:latin typeface="Arial Black" pitchFamily="34" charset="0"/>
              </a:rPr>
              <a:t>“fuori mano”</a:t>
            </a:r>
            <a:r>
              <a:rPr lang="it-IT" sz="2000" dirty="0" smtClean="0">
                <a:latin typeface="Arial Black" pitchFamily="34" charset="0"/>
              </a:rPr>
              <a:t> lo era in misura notevole. Ma questa circostanza non è sempre valutabile, in mancanza di tracce di frenatura perché, come detto, tale veicolo non frena.</a:t>
            </a:r>
          </a:p>
          <a:p>
            <a:pPr algn="ctr"/>
            <a:endParaRPr lang="it-IT" sz="1200" dirty="0" smtClean="0">
              <a:latin typeface="Arial Black" pitchFamily="34" charset="0"/>
            </a:endParaRPr>
          </a:p>
          <a:p>
            <a:pPr algn="ctr"/>
            <a:r>
              <a:rPr lang="it-IT" sz="2000" dirty="0" smtClean="0">
                <a:latin typeface="Arial Black" pitchFamily="34" charset="0"/>
              </a:rPr>
              <a:t>Il </a:t>
            </a:r>
            <a:r>
              <a:rPr lang="it-IT" sz="2000" i="1" dirty="0" smtClean="0">
                <a:latin typeface="Arial Black" pitchFamily="34" charset="0"/>
              </a:rPr>
              <a:t>“tocco di massima”</a:t>
            </a:r>
            <a:r>
              <a:rPr lang="it-IT" sz="2000" dirty="0" smtClean="0">
                <a:latin typeface="Arial Black" pitchFamily="34" charset="0"/>
              </a:rPr>
              <a:t> tra  i veicoli avviene tra la fiancata del veicolo che era </a:t>
            </a:r>
            <a:r>
              <a:rPr lang="it-IT" sz="2000" i="1" dirty="0" smtClean="0">
                <a:latin typeface="Arial Black" pitchFamily="34" charset="0"/>
              </a:rPr>
              <a:t>“fuori mano”</a:t>
            </a:r>
            <a:r>
              <a:rPr lang="it-IT" sz="2000" dirty="0" smtClean="0">
                <a:latin typeface="Arial Black" pitchFamily="34" charset="0"/>
              </a:rPr>
              <a:t> (il quale obliqua a destra per reazione) e la parte anteriore del veicolo che era alla </a:t>
            </a:r>
            <a:r>
              <a:rPr lang="it-IT" sz="2000" i="1" dirty="0" smtClean="0">
                <a:latin typeface="Arial Black" pitchFamily="34" charset="0"/>
              </a:rPr>
              <a:t>“propria mano”</a:t>
            </a:r>
            <a:r>
              <a:rPr lang="it-IT" sz="2000" dirty="0" smtClean="0">
                <a:latin typeface="Arial Black" pitchFamily="34" charset="0"/>
              </a:rPr>
              <a:t>, ciò dipende dal fatto che il primo, non frenando, ed anzi talvolta accelerando, continua nella propria velocità, mentre l’altro rallenta.</a:t>
            </a:r>
            <a:endParaRPr lang="it-IT" sz="3200" dirty="0">
              <a:solidFill>
                <a:srgbClr val="FF0000"/>
              </a:solidFill>
              <a:latin typeface="Arial Black" pitchFamily="34" charset="0"/>
            </a:endParaRPr>
          </a:p>
        </p:txBody>
      </p:sp>
      <p:sp>
        <p:nvSpPr>
          <p:cNvPr id="20485" name="CasellaDiTesto 7"/>
          <p:cNvSpPr txBox="1">
            <a:spLocks noChangeArrowheads="1"/>
          </p:cNvSpPr>
          <p:nvPr/>
        </p:nvSpPr>
        <p:spPr bwMode="auto">
          <a:xfrm>
            <a:off x="971550" y="496653"/>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Conseguenze</a:t>
            </a:r>
            <a:endParaRPr lang="it-IT" sz="28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214282" y="1268413"/>
            <a:ext cx="8715436" cy="4031873"/>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Quando il sinistro avviene in tali circostanze, è evidente che la </a:t>
            </a:r>
            <a:r>
              <a:rPr lang="it-IT" sz="2000" b="1" dirty="0" smtClean="0">
                <a:solidFill>
                  <a:srgbClr val="FF0000"/>
                </a:solidFill>
                <a:latin typeface="Arial Black" pitchFamily="34" charset="0"/>
              </a:rPr>
              <a:t>responsabilità</a:t>
            </a:r>
            <a:r>
              <a:rPr lang="it-IT" sz="2000" dirty="0" smtClean="0">
                <a:latin typeface="Arial Black" pitchFamily="34" charset="0"/>
              </a:rPr>
              <a:t> di esso </a:t>
            </a:r>
            <a:r>
              <a:rPr lang="it-IT" sz="2000" dirty="0" smtClean="0">
                <a:solidFill>
                  <a:srgbClr val="FF0000"/>
                </a:solidFill>
                <a:latin typeface="Arial Black" pitchFamily="34" charset="0"/>
              </a:rPr>
              <a:t>esiste per entrambi i conducenti, ma principalmente per il primo</a:t>
            </a:r>
            <a:r>
              <a:rPr lang="it-IT" sz="2000" dirty="0" smtClean="0">
                <a:latin typeface="Arial Black" pitchFamily="34" charset="0"/>
              </a:rPr>
              <a:t>. </a:t>
            </a:r>
          </a:p>
          <a:p>
            <a:pPr algn="ctr"/>
            <a:r>
              <a:rPr lang="it-IT" sz="2000" dirty="0" smtClean="0">
                <a:latin typeface="Arial Black" pitchFamily="34" charset="0"/>
              </a:rPr>
              <a:t>Infatti:</a:t>
            </a:r>
          </a:p>
          <a:p>
            <a:pPr algn="ctr"/>
            <a:endParaRPr lang="it-IT" sz="800" dirty="0" smtClean="0">
              <a:latin typeface="Arial Black" pitchFamily="34" charset="0"/>
            </a:endParaRPr>
          </a:p>
          <a:p>
            <a:pPr algn="ctr"/>
            <a:r>
              <a:rPr lang="it-IT" sz="2000" dirty="0" smtClean="0">
                <a:latin typeface="Arial Black" pitchFamily="34" charset="0"/>
              </a:rPr>
              <a:t>- il primo, essendo </a:t>
            </a:r>
            <a:r>
              <a:rPr lang="it-IT" sz="2000" i="1" dirty="0" smtClean="0">
                <a:latin typeface="Arial Black" pitchFamily="34" charset="0"/>
              </a:rPr>
              <a:t>“fuori mano”</a:t>
            </a:r>
            <a:r>
              <a:rPr lang="it-IT" sz="2000" dirty="0" smtClean="0">
                <a:latin typeface="Arial Black" pitchFamily="34" charset="0"/>
              </a:rPr>
              <a:t>, produce la turbativa fondamentale, dalla quale ogni ulteriore manovra consegue;</a:t>
            </a:r>
          </a:p>
          <a:p>
            <a:pPr algn="ctr"/>
            <a:endParaRPr lang="it-IT" sz="800" dirty="0" smtClean="0">
              <a:latin typeface="Arial Black" pitchFamily="34" charset="0"/>
            </a:endParaRPr>
          </a:p>
          <a:p>
            <a:pPr algn="ctr"/>
            <a:r>
              <a:rPr lang="it-IT" sz="2000" dirty="0" smtClean="0">
                <a:latin typeface="Arial Black" pitchFamily="34" charset="0"/>
              </a:rPr>
              <a:t>- il secondo, che, con sufficiente autocontrollo (possibile soltanto se si tiene velocità moderata) potrebbe portarsi maggiormente alla </a:t>
            </a:r>
            <a:r>
              <a:rPr lang="it-IT" sz="2000" i="1" dirty="0" smtClean="0">
                <a:latin typeface="Arial Black" pitchFamily="34" charset="0"/>
              </a:rPr>
              <a:t>“propria mano”</a:t>
            </a:r>
            <a:r>
              <a:rPr lang="it-IT" sz="2000" dirty="0" smtClean="0">
                <a:latin typeface="Arial Black" pitchFamily="34" charset="0"/>
              </a:rPr>
              <a:t> o potrebbe rallentare, fermandosi all’occorrenza, in considerazione dell’incrocio che si presenta non agevole, va invece a colpire il primo portandosi al centro della strada o addirittura </a:t>
            </a:r>
            <a:r>
              <a:rPr lang="it-IT" sz="2000" i="1" dirty="0" smtClean="0">
                <a:latin typeface="Arial Black" pitchFamily="34" charset="0"/>
              </a:rPr>
              <a:t>“fuori mano”</a:t>
            </a:r>
            <a:r>
              <a:rPr lang="it-IT" sz="2000" dirty="0" smtClean="0">
                <a:latin typeface="Arial Black" pitchFamily="34" charset="0"/>
              </a:rPr>
              <a:t>. </a:t>
            </a:r>
            <a:endParaRPr lang="it-IT" sz="2000" dirty="0">
              <a:latin typeface="Arial Black" pitchFamily="34" charset="0"/>
            </a:endParaRPr>
          </a:p>
        </p:txBody>
      </p:sp>
      <p:sp>
        <p:nvSpPr>
          <p:cNvPr id="20485" name="CasellaDiTesto 7"/>
          <p:cNvSpPr txBox="1">
            <a:spLocks noChangeArrowheads="1"/>
          </p:cNvSpPr>
          <p:nvPr/>
        </p:nvSpPr>
        <p:spPr bwMode="auto">
          <a:xfrm>
            <a:off x="971550" y="496653"/>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Responsabilità del sinistro</a:t>
            </a:r>
            <a:endParaRPr lang="it-IT" sz="28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Immagine 6" descr="shutterstock_27695740.jpg"/>
          <p:cNvPicPr>
            <a:picLocks noChangeAspect="1" noChangeArrowheads="1"/>
          </p:cNvPicPr>
          <p:nvPr/>
        </p:nvPicPr>
        <p:blipFill>
          <a:blip r:embed="rId2" cstate="print"/>
          <a:srcRect/>
          <a:stretch>
            <a:fillRect/>
          </a:stretch>
        </p:blipFill>
        <p:spPr bwMode="auto">
          <a:xfrm>
            <a:off x="357188" y="357188"/>
            <a:ext cx="3559175" cy="4214812"/>
          </a:xfrm>
          <a:prstGeom prst="rect">
            <a:avLst/>
          </a:prstGeom>
          <a:noFill/>
          <a:ln w="9525">
            <a:noFill/>
            <a:miter lim="800000"/>
            <a:headEnd/>
            <a:tailEnd/>
          </a:ln>
        </p:spPr>
      </p:pic>
      <p:sp>
        <p:nvSpPr>
          <p:cNvPr id="11268" name="Rettangolo 7"/>
          <p:cNvSpPr>
            <a:spLocks noChangeArrowheads="1"/>
          </p:cNvSpPr>
          <p:nvPr/>
        </p:nvSpPr>
        <p:spPr bwMode="auto">
          <a:xfrm>
            <a:off x="1500188" y="1428750"/>
            <a:ext cx="1428750" cy="1928813"/>
          </a:xfrm>
          <a:prstGeom prst="rect">
            <a:avLst/>
          </a:prstGeom>
          <a:noFill/>
          <a:ln w="9525">
            <a:noFill/>
            <a:miter lim="800000"/>
            <a:headEnd/>
            <a:tailEnd/>
          </a:ln>
        </p:spPr>
        <p:txBody>
          <a:bodyPr>
            <a:spAutoFit/>
          </a:bodyPr>
          <a:lstStyle/>
          <a:p>
            <a:pPr algn="ctr"/>
            <a:r>
              <a:rPr lang="it-IT" sz="2400">
                <a:solidFill>
                  <a:srgbClr val="FF0000"/>
                </a:solidFill>
                <a:latin typeface="Brush Script MT" pitchFamily="66" charset="0"/>
                <a:ea typeface="MS PGothic" pitchFamily="34" charset="-128"/>
              </a:rPr>
              <a:t>Argomenti che verranno trattati in questa lezione:</a:t>
            </a:r>
          </a:p>
        </p:txBody>
      </p:sp>
      <p:sp>
        <p:nvSpPr>
          <p:cNvPr id="9" name="Text Box 7"/>
          <p:cNvSpPr txBox="1">
            <a:spLocks noChangeArrowheads="1"/>
          </p:cNvSpPr>
          <p:nvPr/>
        </p:nvSpPr>
        <p:spPr bwMode="auto">
          <a:xfrm>
            <a:off x="4000496" y="928670"/>
            <a:ext cx="4786346" cy="3170099"/>
          </a:xfrm>
          <a:prstGeom prst="rect">
            <a:avLst/>
          </a:prstGeom>
          <a:blipFill dpi="0" rotWithShape="1">
            <a:blip r:embed="rId3" cstate="print"/>
            <a:srcRect/>
            <a:stretch>
              <a:fillRect/>
            </a:stretch>
          </a:blipFill>
          <a:ln w="9525">
            <a:noFill/>
            <a:miter lim="800000"/>
            <a:headEnd/>
            <a:tailEnd/>
          </a:ln>
        </p:spPr>
        <p:txBody>
          <a:bodyPr wrap="square">
            <a:spAutoFit/>
          </a:bodyPr>
          <a:lstStyle/>
          <a:p>
            <a:pPr>
              <a:buClr>
                <a:srgbClr val="7E2D00"/>
              </a:buClr>
              <a:buFont typeface="Arial" charset="0"/>
              <a:buChar char="►"/>
              <a:defRPr/>
            </a:pPr>
            <a:r>
              <a:rPr lang="it-IT" sz="2000" b="1" dirty="0" smtClean="0">
                <a:solidFill>
                  <a:srgbClr val="FF0000"/>
                </a:solidFill>
                <a:latin typeface="+mn-lt"/>
              </a:rPr>
              <a:t>La patologia dei sinistri stradali ed il suo rapporto con la condotta di guida:</a:t>
            </a:r>
          </a:p>
          <a:p>
            <a:pPr>
              <a:buClr>
                <a:srgbClr val="7E2D00"/>
              </a:buClr>
              <a:buFont typeface="Arial" charset="0"/>
              <a:buChar char="►"/>
              <a:defRPr/>
            </a:pPr>
            <a:r>
              <a:rPr lang="it-IT" sz="1600" dirty="0" smtClean="0">
                <a:latin typeface="+mn-lt"/>
              </a:rPr>
              <a:t>Definizione;</a:t>
            </a:r>
          </a:p>
          <a:p>
            <a:pPr>
              <a:buClr>
                <a:srgbClr val="7E2D00"/>
              </a:buClr>
              <a:buFont typeface="Arial" charset="0"/>
              <a:buChar char="►"/>
              <a:defRPr/>
            </a:pPr>
            <a:r>
              <a:rPr lang="it-IT" sz="1600" dirty="0" smtClean="0">
                <a:latin typeface="+mn-lt"/>
              </a:rPr>
              <a:t>Tipologie di sinistri stradali;</a:t>
            </a:r>
          </a:p>
          <a:p>
            <a:pPr>
              <a:buClr>
                <a:srgbClr val="7E2D00"/>
              </a:buClr>
              <a:buFont typeface="Arial" charset="0"/>
              <a:buChar char="►"/>
              <a:defRPr/>
            </a:pPr>
            <a:r>
              <a:rPr lang="it-IT" sz="1600" dirty="0" smtClean="0">
                <a:latin typeface="+mn-lt"/>
              </a:rPr>
              <a:t>Sinistri stradali in rettifilo;</a:t>
            </a:r>
          </a:p>
          <a:p>
            <a:pPr>
              <a:buClr>
                <a:srgbClr val="7E2D00"/>
              </a:buClr>
              <a:buFont typeface="Arial" charset="0"/>
              <a:buChar char="►"/>
              <a:defRPr/>
            </a:pPr>
            <a:r>
              <a:rPr lang="it-IT" sz="1600" dirty="0" smtClean="0">
                <a:latin typeface="+mn-lt"/>
              </a:rPr>
              <a:t>Sinistri stradali in curva;</a:t>
            </a:r>
          </a:p>
          <a:p>
            <a:pPr>
              <a:buClr>
                <a:srgbClr val="7E2D00"/>
              </a:buClr>
              <a:buFont typeface="Arial" charset="0"/>
              <a:buChar char="►"/>
              <a:defRPr/>
            </a:pPr>
            <a:r>
              <a:rPr lang="it-IT" sz="1600" dirty="0" smtClean="0">
                <a:latin typeface="+mn-lt"/>
              </a:rPr>
              <a:t>Sinistri stradali in corrispondenza degli incroci;</a:t>
            </a:r>
          </a:p>
          <a:p>
            <a:pPr>
              <a:buClr>
                <a:srgbClr val="7E2D00"/>
              </a:buClr>
              <a:buFont typeface="Arial" charset="0"/>
              <a:buChar char="►"/>
              <a:defRPr/>
            </a:pPr>
            <a:r>
              <a:rPr lang="it-IT" sz="1600" dirty="0" smtClean="0">
                <a:latin typeface="+mn-lt"/>
              </a:rPr>
              <a:t>Sinistri stradali in sorpasso;</a:t>
            </a:r>
          </a:p>
          <a:p>
            <a:pPr>
              <a:buClr>
                <a:srgbClr val="7E2D00"/>
              </a:buClr>
              <a:buFont typeface="Arial" charset="0"/>
              <a:buChar char="►"/>
              <a:defRPr/>
            </a:pPr>
            <a:r>
              <a:rPr lang="it-IT" sz="1600" dirty="0" smtClean="0">
                <a:latin typeface="+mn-lt"/>
              </a:rPr>
              <a:t>Tamponamento (semplice ed a catena);</a:t>
            </a:r>
          </a:p>
          <a:p>
            <a:pPr>
              <a:buClr>
                <a:srgbClr val="7E2D00"/>
              </a:buClr>
              <a:buFont typeface="Arial" charset="0"/>
              <a:buChar char="►"/>
              <a:defRPr/>
            </a:pPr>
            <a:r>
              <a:rPr lang="it-IT" sz="1600" dirty="0" smtClean="0">
                <a:latin typeface="+mn-lt"/>
              </a:rPr>
              <a:t>“Sgambetto” e “taglio della strada”;</a:t>
            </a:r>
          </a:p>
          <a:p>
            <a:pPr>
              <a:buClr>
                <a:srgbClr val="7E2D00"/>
              </a:buClr>
              <a:buFont typeface="Arial" charset="0"/>
              <a:buChar char="►"/>
              <a:defRPr/>
            </a:pPr>
            <a:r>
              <a:rPr lang="it-IT" sz="1600" dirty="0" smtClean="0">
                <a:latin typeface="+mn-lt"/>
              </a:rPr>
              <a:t>Sinistri stradali in retromarcia;</a:t>
            </a:r>
          </a:p>
          <a:p>
            <a:pPr>
              <a:buClr>
                <a:srgbClr val="7E2D00"/>
              </a:buClr>
              <a:buFont typeface="Arial" charset="0"/>
              <a:buChar char="►"/>
              <a:defRPr/>
            </a:pPr>
            <a:r>
              <a:rPr lang="it-IT" sz="1600" dirty="0" smtClean="0">
                <a:latin typeface="+mn-lt"/>
              </a:rPr>
              <a:t>Casi di responsabilità desunti dalla Giurisprudenza.</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142844" y="1142984"/>
            <a:ext cx="8786874" cy="2554545"/>
          </a:xfrm>
          <a:prstGeom prst="rect">
            <a:avLst/>
          </a:prstGeom>
          <a:noFill/>
          <a:ln w="9525">
            <a:noFill/>
            <a:miter lim="800000"/>
            <a:headEnd/>
            <a:tailEnd/>
          </a:ln>
        </p:spPr>
        <p:txBody>
          <a:bodyPr wrap="square">
            <a:spAutoFit/>
          </a:bodyPr>
          <a:lstStyle/>
          <a:p>
            <a:pPr algn="ctr"/>
            <a:r>
              <a:rPr lang="it-IT" sz="2000" u="sng" dirty="0" smtClean="0">
                <a:latin typeface="Arial Black" pitchFamily="34" charset="0"/>
              </a:rPr>
              <a:t>Gli incroci stradali sono caratterizzati dall’intersezione di due o più piani stradali e quindi di più correnti di traffico</a:t>
            </a:r>
            <a:r>
              <a:rPr lang="it-IT" sz="2000" dirty="0" smtClean="0">
                <a:latin typeface="Arial Black" pitchFamily="34" charset="0"/>
              </a:rPr>
              <a:t>, in corrispondenza di una zona comune ai piani stessi (poligonale d’incrocio); conseguentemente, dall’intersezione di più mezzerie stradali, le quali indicano le zone percorribili, con un movimento normale e logico per evitare di intralciare l’altrui movimento, nel rispetto delle precedenze stabilite dal </a:t>
            </a:r>
            <a:r>
              <a:rPr lang="it-IT" sz="2000" b="1" u="sng" dirty="0" smtClean="0">
                <a:solidFill>
                  <a:srgbClr val="FF0000"/>
                </a:solidFill>
                <a:latin typeface="Arial Black" pitchFamily="34" charset="0"/>
              </a:rPr>
              <a:t>Nuovo Codice della Strada</a:t>
            </a:r>
            <a:r>
              <a:rPr lang="it-IT" sz="2000" dirty="0" smtClean="0">
                <a:latin typeface="Arial Black" pitchFamily="34" charset="0"/>
              </a:rPr>
              <a:t>.</a:t>
            </a:r>
          </a:p>
        </p:txBody>
      </p:sp>
      <p:sp>
        <p:nvSpPr>
          <p:cNvPr id="22533" name="CasellaDiTesto 7"/>
          <p:cNvSpPr txBox="1">
            <a:spLocks noChangeArrowheads="1"/>
          </p:cNvSpPr>
          <p:nvPr/>
        </p:nvSpPr>
        <p:spPr bwMode="auto">
          <a:xfrm>
            <a:off x="0" y="549275"/>
            <a:ext cx="9144000" cy="584775"/>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Sinistri </a:t>
            </a:r>
            <a:r>
              <a:rPr lang="it-IT" sz="3200" dirty="0">
                <a:solidFill>
                  <a:schemeClr val="tx1">
                    <a:lumMod val="50000"/>
                    <a:lumOff val="50000"/>
                  </a:schemeClr>
                </a:solidFill>
                <a:latin typeface="Arial Black" pitchFamily="34" charset="0"/>
              </a:rPr>
              <a:t>in corrispondenza degli incroci</a:t>
            </a:r>
          </a:p>
        </p:txBody>
      </p:sp>
      <p:pic>
        <p:nvPicPr>
          <p:cNvPr id="22534" name="Picture 7" descr="http://4.bp.blogspot.com/_oglBrFvziC0/S-l8tomSHWI/AAAAAAAAAP4/2_jathCBKUc/s1600/incrocio.jpg"/>
          <p:cNvPicPr>
            <a:picLocks noChangeAspect="1" noChangeArrowheads="1"/>
          </p:cNvPicPr>
          <p:nvPr/>
        </p:nvPicPr>
        <p:blipFill>
          <a:blip r:embed="rId2"/>
          <a:srcRect/>
          <a:stretch>
            <a:fillRect/>
          </a:stretch>
        </p:blipFill>
        <p:spPr bwMode="auto">
          <a:xfrm>
            <a:off x="5003799" y="3857628"/>
            <a:ext cx="2905309" cy="2019297"/>
          </a:xfrm>
          <a:prstGeom prst="rect">
            <a:avLst/>
          </a:prstGeom>
          <a:noFill/>
          <a:ln w="9525">
            <a:noFill/>
            <a:miter lim="800000"/>
            <a:headEnd/>
            <a:tailEnd/>
          </a:ln>
        </p:spPr>
      </p:pic>
      <p:pic>
        <p:nvPicPr>
          <p:cNvPr id="22535" name="Picture 9" descr="http://www.piunotizie.it/binary/qui_magazine_new/news/incidravegn1.1286788165.jpg"/>
          <p:cNvPicPr>
            <a:picLocks noChangeAspect="1" noChangeArrowheads="1"/>
          </p:cNvPicPr>
          <p:nvPr/>
        </p:nvPicPr>
        <p:blipFill>
          <a:blip r:embed="rId3"/>
          <a:srcRect/>
          <a:stretch>
            <a:fillRect/>
          </a:stretch>
        </p:blipFill>
        <p:spPr bwMode="auto">
          <a:xfrm>
            <a:off x="1565347" y="3857628"/>
            <a:ext cx="2828854" cy="2019297"/>
          </a:xfrm>
          <a:prstGeom prst="rect">
            <a:avLst/>
          </a:prstGeom>
          <a:noFill/>
          <a:ln w="9525">
            <a:noFill/>
            <a:miter lim="800000"/>
            <a:headEnd/>
            <a:tailEnd/>
          </a:ln>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asellaDiTesto 3"/>
          <p:cNvSpPr txBox="1">
            <a:spLocks noChangeArrowheads="1"/>
          </p:cNvSpPr>
          <p:nvPr/>
        </p:nvSpPr>
        <p:spPr bwMode="auto">
          <a:xfrm>
            <a:off x="285720" y="1214422"/>
            <a:ext cx="8572559" cy="1323439"/>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Sono considerati incroci stradali i “luoghi comuni” a due o più strade, le quali si intersecano con qualsiasi angolo, e pertanto di essi fanno parte: i crocevia, le biforcazioni, i bivi, le rotatorie, ecc.</a:t>
            </a:r>
            <a:endParaRPr lang="it-IT" sz="2000" dirty="0">
              <a:latin typeface="Arial Black" pitchFamily="34" charset="0"/>
            </a:endParaRPr>
          </a:p>
        </p:txBody>
      </p:sp>
      <p:sp>
        <p:nvSpPr>
          <p:cNvPr id="23557" name="CasellaDiTesto 7"/>
          <p:cNvSpPr txBox="1">
            <a:spLocks noChangeArrowheads="1"/>
          </p:cNvSpPr>
          <p:nvPr/>
        </p:nvSpPr>
        <p:spPr bwMode="auto">
          <a:xfrm>
            <a:off x="0" y="476250"/>
            <a:ext cx="9144000" cy="584775"/>
          </a:xfrm>
          <a:prstGeom prst="rect">
            <a:avLst/>
          </a:prstGeom>
          <a:noFill/>
          <a:ln w="9525">
            <a:noFill/>
            <a:miter lim="800000"/>
            <a:headEnd/>
            <a:tailEnd/>
          </a:ln>
        </p:spPr>
        <p:txBody>
          <a:bodyPr wrap="square">
            <a:spAutoFit/>
          </a:bodyPr>
          <a:lstStyle/>
          <a:p>
            <a:pPr algn="ctr"/>
            <a:r>
              <a:rPr lang="it-IT" sz="3200" dirty="0" smtClean="0">
                <a:solidFill>
                  <a:schemeClr val="tx1">
                    <a:lumMod val="50000"/>
                    <a:lumOff val="50000"/>
                  </a:schemeClr>
                </a:solidFill>
                <a:latin typeface="Arial Black" pitchFamily="34" charset="0"/>
              </a:rPr>
              <a:t>Sinistri in corrispondenza degli incroci</a:t>
            </a:r>
            <a:endParaRPr lang="it-IT" sz="3200" dirty="0">
              <a:solidFill>
                <a:schemeClr val="tx1">
                  <a:lumMod val="50000"/>
                  <a:lumOff val="50000"/>
                </a:schemeClr>
              </a:solidFill>
              <a:latin typeface="Arial Black" pitchFamily="34" charset="0"/>
            </a:endParaRPr>
          </a:p>
        </p:txBody>
      </p:sp>
      <p:pic>
        <p:nvPicPr>
          <p:cNvPr id="23558" name="Picture 7" descr="http://www.comune.asti.it/servizi-online/lavori-ultimati/Report%20finale_file/image007.jpg"/>
          <p:cNvPicPr>
            <a:picLocks noChangeAspect="1" noChangeArrowheads="1"/>
          </p:cNvPicPr>
          <p:nvPr/>
        </p:nvPicPr>
        <p:blipFill>
          <a:blip r:embed="rId2"/>
          <a:srcRect/>
          <a:stretch>
            <a:fillRect/>
          </a:stretch>
        </p:blipFill>
        <p:spPr bwMode="auto">
          <a:xfrm>
            <a:off x="5003800" y="2786058"/>
            <a:ext cx="3262313" cy="2563817"/>
          </a:xfrm>
          <a:prstGeom prst="rect">
            <a:avLst/>
          </a:prstGeom>
          <a:noFill/>
          <a:ln w="9525">
            <a:noFill/>
            <a:miter lim="800000"/>
            <a:headEnd/>
            <a:tailEnd/>
          </a:ln>
        </p:spPr>
      </p:pic>
      <p:pic>
        <p:nvPicPr>
          <p:cNvPr id="23559" name="Picture 9" descr="http://www.altomilaneseinrete.it/archivio/siti/marleg/foto/Picture%201423.jpg"/>
          <p:cNvPicPr>
            <a:picLocks noChangeAspect="1" noChangeArrowheads="1"/>
          </p:cNvPicPr>
          <p:nvPr/>
        </p:nvPicPr>
        <p:blipFill>
          <a:blip r:embed="rId3"/>
          <a:srcRect/>
          <a:stretch>
            <a:fillRect/>
          </a:stretch>
        </p:blipFill>
        <p:spPr bwMode="auto">
          <a:xfrm>
            <a:off x="1116013" y="2786058"/>
            <a:ext cx="3527425" cy="2527305"/>
          </a:xfrm>
          <a:prstGeom prst="rect">
            <a:avLst/>
          </a:prstGeom>
          <a:noFill/>
          <a:ln w="9525">
            <a:noFill/>
            <a:miter lim="800000"/>
            <a:headEnd/>
            <a:tailEnd/>
          </a:ln>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0" y="1071546"/>
            <a:ext cx="9144000" cy="4370427"/>
          </a:xfrm>
          <a:prstGeom prst="rect">
            <a:avLst/>
          </a:prstGeom>
          <a:noFill/>
          <a:ln w="9525">
            <a:noFill/>
            <a:miter lim="800000"/>
            <a:headEnd/>
            <a:tailEnd/>
          </a:ln>
        </p:spPr>
        <p:txBody>
          <a:bodyPr wrap="square">
            <a:spAutoFit/>
          </a:bodyPr>
          <a:lstStyle/>
          <a:p>
            <a:pPr algn="ctr"/>
            <a:r>
              <a:rPr lang="it-IT" dirty="0" smtClean="0">
                <a:latin typeface="Arial Black" pitchFamily="34" charset="0"/>
              </a:rPr>
              <a:t>La turbativa del traffico negli incroci stradali, può derivare da:</a:t>
            </a:r>
          </a:p>
          <a:p>
            <a:pPr algn="ctr"/>
            <a:endParaRPr lang="it-IT" sz="800" dirty="0" smtClean="0">
              <a:latin typeface="Arial Black" pitchFamily="34" charset="0"/>
            </a:endParaRPr>
          </a:p>
          <a:p>
            <a:pPr algn="ctr"/>
            <a:r>
              <a:rPr lang="it-IT" dirty="0" smtClean="0">
                <a:latin typeface="Arial Black" pitchFamily="34" charset="0"/>
              </a:rPr>
              <a:t>● </a:t>
            </a:r>
            <a:r>
              <a:rPr lang="it-IT" dirty="0" smtClean="0">
                <a:solidFill>
                  <a:srgbClr val="0033CC"/>
                </a:solidFill>
                <a:latin typeface="Arial Black" pitchFamily="34" charset="0"/>
              </a:rPr>
              <a:t>mancata tenuta della </a:t>
            </a:r>
            <a:r>
              <a:rPr lang="it-IT" i="1" dirty="0" smtClean="0">
                <a:solidFill>
                  <a:srgbClr val="0033CC"/>
                </a:solidFill>
                <a:latin typeface="Arial Black" pitchFamily="34" charset="0"/>
              </a:rPr>
              <a:t>“propria mano”</a:t>
            </a:r>
            <a:r>
              <a:rPr lang="it-IT" dirty="0" smtClean="0">
                <a:solidFill>
                  <a:srgbClr val="0033CC"/>
                </a:solidFill>
                <a:latin typeface="Arial Black" pitchFamily="34" charset="0"/>
              </a:rPr>
              <a:t>, errato incanalamento </a:t>
            </a:r>
            <a:r>
              <a:rPr lang="it-IT" dirty="0" err="1" smtClean="0">
                <a:solidFill>
                  <a:srgbClr val="0033CC"/>
                </a:solidFill>
                <a:latin typeface="Arial Black" pitchFamily="34" charset="0"/>
              </a:rPr>
              <a:t>predirezionale</a:t>
            </a:r>
            <a:r>
              <a:rPr lang="it-IT" dirty="0" smtClean="0">
                <a:latin typeface="Arial Black" pitchFamily="34" charset="0"/>
              </a:rPr>
              <a:t> oppure </a:t>
            </a:r>
            <a:r>
              <a:rPr lang="it-IT" dirty="0" smtClean="0">
                <a:solidFill>
                  <a:srgbClr val="0033CC"/>
                </a:solidFill>
                <a:latin typeface="Arial Black" pitchFamily="34" charset="0"/>
              </a:rPr>
              <a:t>tentativo di sorpasso</a:t>
            </a:r>
            <a:r>
              <a:rPr lang="it-IT" dirty="0" smtClean="0">
                <a:latin typeface="Arial Black" pitchFamily="34" charset="0"/>
              </a:rPr>
              <a:t>;</a:t>
            </a:r>
          </a:p>
          <a:p>
            <a:pPr algn="ctr"/>
            <a:r>
              <a:rPr lang="it-IT" dirty="0" smtClean="0">
                <a:latin typeface="Arial Black" pitchFamily="34" charset="0"/>
              </a:rPr>
              <a:t>● </a:t>
            </a:r>
            <a:r>
              <a:rPr lang="it-IT" dirty="0" smtClean="0">
                <a:solidFill>
                  <a:srgbClr val="0033CC"/>
                </a:solidFill>
                <a:latin typeface="Arial Black" pitchFamily="34" charset="0"/>
              </a:rPr>
              <a:t>eccesso di velocità</a:t>
            </a:r>
            <a:r>
              <a:rPr lang="it-IT" dirty="0" smtClean="0">
                <a:latin typeface="Arial Black" pitchFamily="34" charset="0"/>
              </a:rPr>
              <a:t> in rapporto alla possibilità esistente dall’interferenza simultanea e reciproca fra le traiettorie di movimento normale o logico di due o più veicoli (è bene ricordare che nei pressi degli incroci la velocità deve essere sempre moderata);</a:t>
            </a:r>
          </a:p>
          <a:p>
            <a:pPr algn="ctr"/>
            <a:r>
              <a:rPr lang="it-IT" dirty="0" smtClean="0">
                <a:latin typeface="Arial Black" pitchFamily="34" charset="0"/>
              </a:rPr>
              <a:t>● </a:t>
            </a:r>
            <a:r>
              <a:rPr lang="it-IT" dirty="0" smtClean="0">
                <a:solidFill>
                  <a:srgbClr val="0033CC"/>
                </a:solidFill>
                <a:latin typeface="Arial Black" pitchFamily="34" charset="0"/>
              </a:rPr>
              <a:t>mancate segnalazioni acustiche</a:t>
            </a:r>
            <a:r>
              <a:rPr lang="it-IT" dirty="0" smtClean="0">
                <a:latin typeface="Arial Black" pitchFamily="34" charset="0"/>
              </a:rPr>
              <a:t> (fuori dai centri abitati) </a:t>
            </a:r>
            <a:r>
              <a:rPr lang="it-IT" dirty="0" smtClean="0">
                <a:solidFill>
                  <a:srgbClr val="0033CC"/>
                </a:solidFill>
                <a:latin typeface="Arial Black" pitchFamily="34" charset="0"/>
              </a:rPr>
              <a:t>o luminose</a:t>
            </a:r>
            <a:r>
              <a:rPr lang="it-IT" dirty="0" smtClean="0">
                <a:latin typeface="Arial Black" pitchFamily="34" charset="0"/>
              </a:rPr>
              <a:t>, quando si debba richiamare l’attenzione di qualcuno;</a:t>
            </a:r>
          </a:p>
          <a:p>
            <a:pPr algn="ctr"/>
            <a:r>
              <a:rPr lang="it-IT" dirty="0" smtClean="0">
                <a:latin typeface="Arial Black" pitchFamily="34" charset="0"/>
              </a:rPr>
              <a:t>● </a:t>
            </a:r>
            <a:r>
              <a:rPr lang="it-IT" dirty="0" smtClean="0">
                <a:solidFill>
                  <a:srgbClr val="0033CC"/>
                </a:solidFill>
                <a:latin typeface="Arial Black" pitchFamily="34" charset="0"/>
              </a:rPr>
              <a:t>mancato rispetto delle norme di precedenza stabilite dal C.d.S. </a:t>
            </a:r>
            <a:r>
              <a:rPr lang="it-IT" dirty="0" smtClean="0">
                <a:latin typeface="Arial Black" pitchFamily="34" charset="0"/>
              </a:rPr>
              <a:t>(precedenza di diritto);</a:t>
            </a:r>
          </a:p>
          <a:p>
            <a:pPr algn="ctr"/>
            <a:r>
              <a:rPr lang="it-IT" dirty="0" smtClean="0">
                <a:latin typeface="Arial Black" pitchFamily="34" charset="0"/>
              </a:rPr>
              <a:t>● </a:t>
            </a:r>
            <a:r>
              <a:rPr lang="it-IT" dirty="0" smtClean="0">
                <a:solidFill>
                  <a:srgbClr val="0033CC"/>
                </a:solidFill>
                <a:latin typeface="Arial Black" pitchFamily="34" charset="0"/>
              </a:rPr>
              <a:t>mancato rispetto della precedenza di fatto</a:t>
            </a:r>
            <a:r>
              <a:rPr lang="it-IT" dirty="0" smtClean="0">
                <a:latin typeface="Arial Black" pitchFamily="34" charset="0"/>
              </a:rPr>
              <a:t> fuori dei centri abitati e negli incroci regolari, acquisita dall’altro per avere iniziato l’attraversamento dell’incrocio prima che sia stato visibile a distanza ravvicinata il veicolo cui spetterebbe la precedenza di diritto.</a:t>
            </a:r>
            <a:endParaRPr lang="it-IT" dirty="0">
              <a:latin typeface="Arial Black" pitchFamily="34" charset="0"/>
            </a:endParaRPr>
          </a:p>
        </p:txBody>
      </p:sp>
      <p:sp>
        <p:nvSpPr>
          <p:cNvPr id="9221" name="CasellaDiTesto 7"/>
          <p:cNvSpPr txBox="1">
            <a:spLocks noChangeArrowheads="1"/>
          </p:cNvSpPr>
          <p:nvPr/>
        </p:nvSpPr>
        <p:spPr bwMode="auto">
          <a:xfrm>
            <a:off x="0" y="500042"/>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Circostanze di </a:t>
            </a:r>
            <a:r>
              <a:rPr lang="it-IT" sz="3600" dirty="0">
                <a:solidFill>
                  <a:schemeClr val="tx1">
                    <a:lumMod val="50000"/>
                    <a:lumOff val="50000"/>
                  </a:schemeClr>
                </a:solidFill>
                <a:latin typeface="Arial Black" pitchFamily="34" charset="0"/>
              </a:rPr>
              <a:t>turbativa del </a:t>
            </a:r>
            <a:r>
              <a:rPr lang="it-IT" sz="3600" dirty="0" smtClean="0">
                <a:solidFill>
                  <a:schemeClr val="tx1">
                    <a:lumMod val="50000"/>
                    <a:lumOff val="50000"/>
                  </a:schemeClr>
                </a:solidFill>
                <a:latin typeface="Arial Black" pitchFamily="34" charset="0"/>
              </a:rPr>
              <a:t>traffico</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142844" y="1139028"/>
            <a:ext cx="8858312" cy="4647426"/>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sinistro negli incroci è caratterizzato da:</a:t>
            </a:r>
          </a:p>
          <a:p>
            <a:pPr algn="ctr"/>
            <a:endParaRPr lang="it-IT" sz="1000" dirty="0" smtClean="0">
              <a:latin typeface="Arial Black" pitchFamily="34" charset="0"/>
            </a:endParaRPr>
          </a:p>
          <a:p>
            <a:pPr algn="ctr">
              <a:buFontTx/>
              <a:buChar char="-"/>
            </a:pPr>
            <a:r>
              <a:rPr lang="it-IT" sz="2000" dirty="0" smtClean="0">
                <a:latin typeface="Arial Black" pitchFamily="34" charset="0"/>
              </a:rPr>
              <a:t> </a:t>
            </a:r>
            <a:r>
              <a:rPr lang="it-IT" sz="2000" dirty="0" smtClean="0">
                <a:solidFill>
                  <a:srgbClr val="FF0000"/>
                </a:solidFill>
                <a:latin typeface="Arial Black" pitchFamily="34" charset="0"/>
              </a:rPr>
              <a:t>urto a T o quasi</a:t>
            </a:r>
            <a:r>
              <a:rPr lang="it-IT" sz="2000" dirty="0" smtClean="0">
                <a:latin typeface="Arial Black" pitchFamily="34" charset="0"/>
              </a:rPr>
              <a:t>;</a:t>
            </a:r>
          </a:p>
          <a:p>
            <a:pPr algn="ctr">
              <a:buFontTx/>
              <a:buChar char="-"/>
            </a:pPr>
            <a:endParaRPr lang="it-IT" sz="800" dirty="0" smtClean="0">
              <a:latin typeface="Arial Black" pitchFamily="34" charset="0"/>
            </a:endParaRPr>
          </a:p>
          <a:p>
            <a:pPr algn="ctr">
              <a:buFontTx/>
              <a:buChar char="-"/>
            </a:pPr>
            <a:r>
              <a:rPr lang="it-IT" sz="2000" dirty="0" smtClean="0">
                <a:latin typeface="Arial Black" pitchFamily="34" charset="0"/>
              </a:rPr>
              <a:t> </a:t>
            </a:r>
            <a:r>
              <a:rPr lang="it-IT" sz="2000" dirty="0" smtClean="0">
                <a:solidFill>
                  <a:srgbClr val="FF0000"/>
                </a:solidFill>
                <a:latin typeface="Arial Black" pitchFamily="34" charset="0"/>
              </a:rPr>
              <a:t>tracce di frenatura, in genere commisurate a quelle di sbandamento per la simultanea azione sui freni e sullo sterzo nel tentativo di salvataggio</a:t>
            </a:r>
            <a:r>
              <a:rPr lang="it-IT" sz="2000" dirty="0" smtClean="0">
                <a:latin typeface="Arial Black" pitchFamily="34" charset="0"/>
              </a:rPr>
              <a:t>;</a:t>
            </a:r>
          </a:p>
          <a:p>
            <a:pPr algn="ctr">
              <a:buFontTx/>
              <a:buChar char="-"/>
            </a:pPr>
            <a:endParaRPr lang="it-IT" sz="800" dirty="0" smtClean="0">
              <a:latin typeface="Arial Black" pitchFamily="34" charset="0"/>
            </a:endParaRPr>
          </a:p>
          <a:p>
            <a:pPr algn="ctr">
              <a:buFontTx/>
              <a:buChar char="-"/>
            </a:pPr>
            <a:r>
              <a:rPr lang="it-IT" sz="2000" dirty="0" smtClean="0">
                <a:latin typeface="Arial Black" pitchFamily="34" charset="0"/>
              </a:rPr>
              <a:t> di massima si tratta di </a:t>
            </a:r>
            <a:r>
              <a:rPr lang="it-IT" sz="2000" dirty="0" smtClean="0">
                <a:solidFill>
                  <a:srgbClr val="FF0000"/>
                </a:solidFill>
                <a:latin typeface="Arial Black" pitchFamily="34" charset="0"/>
              </a:rPr>
              <a:t>urti violenti a causa dell’eccesso di velocità</a:t>
            </a:r>
            <a:r>
              <a:rPr lang="it-IT" sz="2000" dirty="0" smtClean="0">
                <a:latin typeface="Arial Black" pitchFamily="34" charset="0"/>
              </a:rPr>
              <a:t> (infatti, se la velocità non è eccessiva il sinistro è quasi sempre evitabile).</a:t>
            </a:r>
          </a:p>
          <a:p>
            <a:pPr algn="ctr">
              <a:buFontTx/>
              <a:buChar char="-"/>
            </a:pPr>
            <a:endParaRPr lang="it-IT" sz="1000" dirty="0" smtClean="0">
              <a:latin typeface="Arial Black" pitchFamily="34" charset="0"/>
            </a:endParaRPr>
          </a:p>
          <a:p>
            <a:pPr algn="ctr"/>
            <a:r>
              <a:rPr lang="it-IT" sz="2000" dirty="0" smtClean="0">
                <a:latin typeface="Arial Black" pitchFamily="34" charset="0"/>
              </a:rPr>
              <a:t>E’ assai frequente il caso in cui chi abbia la precedenza di diritto non si tenga rigorosamente alla </a:t>
            </a:r>
            <a:r>
              <a:rPr lang="it-IT" sz="2000" i="1" dirty="0" smtClean="0">
                <a:latin typeface="Arial Black" pitchFamily="34" charset="0"/>
              </a:rPr>
              <a:t>“propria mano”</a:t>
            </a:r>
            <a:r>
              <a:rPr lang="it-IT" sz="2000" dirty="0" smtClean="0">
                <a:latin typeface="Arial Black" pitchFamily="34" charset="0"/>
              </a:rPr>
              <a:t> o imbocchi male la zona di incrocio, costituendo così sorpresa per l’altro; in questo caso il sinistro avviene per </a:t>
            </a:r>
            <a:r>
              <a:rPr lang="it-IT" sz="2000" u="sng" dirty="0" smtClean="0">
                <a:solidFill>
                  <a:srgbClr val="FF0000"/>
                </a:solidFill>
                <a:latin typeface="Arial Black" pitchFamily="34" charset="0"/>
              </a:rPr>
              <a:t>l’incauta fiducia nel buon comportamento altrui</a:t>
            </a:r>
            <a:r>
              <a:rPr lang="it-IT" sz="2000" dirty="0" smtClean="0">
                <a:latin typeface="Arial Black" pitchFamily="34" charset="0"/>
              </a:rPr>
              <a:t>.</a:t>
            </a:r>
            <a:endParaRPr lang="it-IT" sz="2000" dirty="0">
              <a:latin typeface="Arial Black" pitchFamily="34" charset="0"/>
            </a:endParaRPr>
          </a:p>
        </p:txBody>
      </p:sp>
      <p:sp>
        <p:nvSpPr>
          <p:cNvPr id="11269" name="CasellaDiTesto 7"/>
          <p:cNvSpPr txBox="1">
            <a:spLocks noChangeArrowheads="1"/>
          </p:cNvSpPr>
          <p:nvPr/>
        </p:nvSpPr>
        <p:spPr bwMode="auto">
          <a:xfrm>
            <a:off x="0" y="500042"/>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Caratteristiche dei sinistri</a:t>
            </a:r>
            <a:endParaRPr lang="it-IT" sz="3600" dirty="0">
              <a:solidFill>
                <a:schemeClr val="tx1">
                  <a:lumMod val="50000"/>
                  <a:lumOff val="50000"/>
                </a:schemeClr>
              </a:solidFill>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0" y="1142984"/>
            <a:ext cx="9144000" cy="2492990"/>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 </a:t>
            </a:r>
            <a:r>
              <a:rPr lang="it-IT" sz="2000" b="1" dirty="0" smtClean="0">
                <a:solidFill>
                  <a:srgbClr val="FF0000"/>
                </a:solidFill>
                <a:latin typeface="Arial Black" pitchFamily="34" charset="0"/>
              </a:rPr>
              <a:t>responsabilità dei sinistri negli incroci stradali</a:t>
            </a:r>
            <a:r>
              <a:rPr lang="it-IT" sz="2000" dirty="0" smtClean="0">
                <a:latin typeface="Arial Black" pitchFamily="34" charset="0"/>
              </a:rPr>
              <a:t> va ricercata nelle turbative di cui sopra, a cui si aggiunge:</a:t>
            </a:r>
          </a:p>
          <a:p>
            <a:pPr algn="ctr"/>
            <a:endParaRPr lang="it-IT" sz="800" dirty="0" smtClean="0">
              <a:latin typeface="Arial Black" pitchFamily="34" charset="0"/>
            </a:endParaRPr>
          </a:p>
          <a:p>
            <a:pPr algn="ctr"/>
            <a:r>
              <a:rPr lang="it-IT" sz="2000" dirty="0" smtClean="0">
                <a:latin typeface="Arial Black" pitchFamily="34" charset="0"/>
              </a:rPr>
              <a:t>- l’</a:t>
            </a:r>
            <a:r>
              <a:rPr lang="it-IT" sz="2000" dirty="0" smtClean="0">
                <a:solidFill>
                  <a:srgbClr val="0033CC"/>
                </a:solidFill>
                <a:latin typeface="Arial Black" pitchFamily="34" charset="0"/>
              </a:rPr>
              <a:t>abbagliamento nelle ore notturne</a:t>
            </a:r>
            <a:r>
              <a:rPr lang="it-IT" sz="2000" dirty="0" smtClean="0">
                <a:latin typeface="Arial Black" pitchFamily="34" charset="0"/>
              </a:rPr>
              <a:t>;</a:t>
            </a:r>
          </a:p>
          <a:p>
            <a:pPr algn="ctr">
              <a:buFontTx/>
              <a:buChar char="-"/>
            </a:pPr>
            <a:endParaRPr lang="it-IT" sz="400" dirty="0" smtClean="0">
              <a:latin typeface="Arial Black" pitchFamily="34" charset="0"/>
            </a:endParaRPr>
          </a:p>
          <a:p>
            <a:pPr algn="ctr">
              <a:buFontTx/>
              <a:buChar char="-"/>
            </a:pPr>
            <a:r>
              <a:rPr lang="it-IT" sz="2000" dirty="0" smtClean="0">
                <a:latin typeface="Arial Black" pitchFamily="34" charset="0"/>
              </a:rPr>
              <a:t> l’</a:t>
            </a:r>
            <a:r>
              <a:rPr lang="it-IT" sz="2000" dirty="0" smtClean="0">
                <a:solidFill>
                  <a:srgbClr val="0033CC"/>
                </a:solidFill>
                <a:latin typeface="Arial Black" pitchFamily="34" charset="0"/>
              </a:rPr>
              <a:t>attuazione del sorpasso</a:t>
            </a:r>
            <a:r>
              <a:rPr lang="it-IT" sz="2000" dirty="0" smtClean="0">
                <a:latin typeface="Arial Black" pitchFamily="34" charset="0"/>
              </a:rPr>
              <a:t> (vietato in corrispondenza degli incroci, per legge e per esigenze tecniche della circolazione);</a:t>
            </a:r>
          </a:p>
          <a:p>
            <a:pPr algn="ctr">
              <a:buFontTx/>
              <a:buChar char="-"/>
            </a:pPr>
            <a:endParaRPr lang="it-IT" sz="400" dirty="0" smtClean="0">
              <a:latin typeface="Arial Black" pitchFamily="34" charset="0"/>
            </a:endParaRPr>
          </a:p>
          <a:p>
            <a:pPr algn="ctr"/>
            <a:r>
              <a:rPr lang="it-IT" sz="2000" dirty="0" smtClean="0">
                <a:latin typeface="Arial Black" pitchFamily="34" charset="0"/>
              </a:rPr>
              <a:t>- la </a:t>
            </a:r>
            <a:r>
              <a:rPr lang="it-IT" sz="2000" dirty="0" smtClean="0">
                <a:solidFill>
                  <a:srgbClr val="0033CC"/>
                </a:solidFill>
                <a:latin typeface="Arial Black" pitchFamily="34" charset="0"/>
              </a:rPr>
              <a:t>sosta sul poligono d’incrocio o nei pressi degli accessi</a:t>
            </a:r>
            <a:r>
              <a:rPr lang="it-IT" sz="2000" dirty="0" smtClean="0">
                <a:latin typeface="Arial Black" pitchFamily="34" charset="0"/>
              </a:rPr>
              <a:t>, che intralcia la visibilità ed il traffico.</a:t>
            </a:r>
            <a:endParaRPr lang="it-IT" sz="3200" b="1" dirty="0">
              <a:solidFill>
                <a:srgbClr val="FF0000"/>
              </a:solidFill>
              <a:latin typeface="Arial Black" pitchFamily="34" charset="0"/>
            </a:endParaRPr>
          </a:p>
        </p:txBody>
      </p:sp>
      <p:sp>
        <p:nvSpPr>
          <p:cNvPr id="26629"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Responsabilità dei sinistri</a:t>
            </a:r>
            <a:endParaRPr lang="it-IT" sz="3600" dirty="0">
              <a:solidFill>
                <a:schemeClr val="tx1">
                  <a:lumMod val="50000"/>
                  <a:lumOff val="50000"/>
                </a:schemeClr>
              </a:solidFill>
              <a:latin typeface="Arial Black" pitchFamily="34" charset="0"/>
            </a:endParaRPr>
          </a:p>
        </p:txBody>
      </p:sp>
      <p:pic>
        <p:nvPicPr>
          <p:cNvPr id="26630" name="Picture 9" descr="http://www.sanremonews.it/typo3temp/pics/I_971227b019.jpg"/>
          <p:cNvPicPr>
            <a:picLocks noChangeAspect="1" noChangeArrowheads="1"/>
          </p:cNvPicPr>
          <p:nvPr/>
        </p:nvPicPr>
        <p:blipFill>
          <a:blip r:embed="rId2"/>
          <a:srcRect/>
          <a:stretch>
            <a:fillRect/>
          </a:stretch>
        </p:blipFill>
        <p:spPr bwMode="auto">
          <a:xfrm>
            <a:off x="2714612" y="3643314"/>
            <a:ext cx="3975413" cy="2212991"/>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214282" y="1142984"/>
            <a:ext cx="8715436" cy="1631216"/>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Si ha il </a:t>
            </a:r>
            <a:r>
              <a:rPr lang="it-IT" sz="2000" dirty="0" smtClean="0">
                <a:solidFill>
                  <a:srgbClr val="FF0000"/>
                </a:solidFill>
                <a:latin typeface="Arial Black" pitchFamily="34" charset="0"/>
              </a:rPr>
              <a:t>sorpasso</a:t>
            </a:r>
            <a:r>
              <a:rPr lang="it-IT" sz="2000" dirty="0" smtClean="0">
                <a:latin typeface="Arial Black" pitchFamily="34" charset="0"/>
              </a:rPr>
              <a:t> quando un veicolo, trovando innanzi a sé sulla stessa direttrice di marcia un altro veicolo meno veloce o fermo, si porta davanti ad esso.</a:t>
            </a:r>
          </a:p>
          <a:p>
            <a:pPr algn="ctr"/>
            <a:r>
              <a:rPr lang="it-IT" sz="2000" dirty="0" smtClean="0">
                <a:latin typeface="Arial Black" pitchFamily="34" charset="0"/>
              </a:rPr>
              <a:t>Le norme giuridiche che disciplinano il sorpasso riguardano divieti ed obblighi.</a:t>
            </a:r>
            <a:endParaRPr lang="it-IT" sz="2000" b="1" dirty="0">
              <a:solidFill>
                <a:srgbClr val="FF0000"/>
              </a:solidFill>
              <a:latin typeface="Arial Black" pitchFamily="34" charset="0"/>
            </a:endParaRPr>
          </a:p>
        </p:txBody>
      </p:sp>
      <p:sp>
        <p:nvSpPr>
          <p:cNvPr id="27653"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Sinistri stradali in sorpasso</a:t>
            </a:r>
            <a:endParaRPr lang="it-IT" sz="3600" dirty="0">
              <a:solidFill>
                <a:schemeClr val="tx1">
                  <a:lumMod val="50000"/>
                  <a:lumOff val="50000"/>
                </a:schemeClr>
              </a:solidFill>
              <a:latin typeface="Arial Black" pitchFamily="34" charset="0"/>
            </a:endParaRPr>
          </a:p>
        </p:txBody>
      </p:sp>
      <p:pic>
        <p:nvPicPr>
          <p:cNvPr id="27654" name="Picture 7" descr="http://lh3.ggpht.com/_jujGqEHn5yg/TLoDWk3ipvI/AAAAAAAAE9o/XJtMQjhyGgM/image_thumb%5B3%5D.png?imgmax=800"/>
          <p:cNvPicPr>
            <a:picLocks noChangeAspect="1" noChangeArrowheads="1"/>
          </p:cNvPicPr>
          <p:nvPr/>
        </p:nvPicPr>
        <p:blipFill>
          <a:blip r:embed="rId2"/>
          <a:srcRect/>
          <a:stretch>
            <a:fillRect/>
          </a:stretch>
        </p:blipFill>
        <p:spPr bwMode="auto">
          <a:xfrm>
            <a:off x="2714612" y="2857496"/>
            <a:ext cx="3857652" cy="2893239"/>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214282" y="1142984"/>
            <a:ext cx="8929718" cy="3416320"/>
          </a:xfrm>
          <a:prstGeom prst="rect">
            <a:avLst/>
          </a:prstGeom>
          <a:noFill/>
          <a:ln w="9525">
            <a:noFill/>
            <a:miter lim="800000"/>
            <a:headEnd/>
            <a:tailEnd/>
          </a:ln>
        </p:spPr>
        <p:txBody>
          <a:bodyPr wrap="square">
            <a:spAutoFit/>
          </a:bodyPr>
          <a:lstStyle/>
          <a:p>
            <a:pPr algn="ctr"/>
            <a:r>
              <a:rPr lang="it-IT" dirty="0" smtClean="0">
                <a:solidFill>
                  <a:srgbClr val="FF0000"/>
                </a:solidFill>
                <a:latin typeface="Arial Black" pitchFamily="34" charset="0"/>
              </a:rPr>
              <a:t>Non è permesso il sorpasso in curva, sui dossi, negli incroci</a:t>
            </a:r>
            <a:r>
              <a:rPr lang="it-IT" dirty="0" smtClean="0">
                <a:latin typeface="Arial Black" pitchFamily="34" charset="0"/>
              </a:rPr>
              <a:t> ed in ogni caso quando: </a:t>
            </a:r>
          </a:p>
          <a:p>
            <a:pPr algn="ctr"/>
            <a:endParaRPr lang="it-IT" sz="400" dirty="0" smtClean="0">
              <a:latin typeface="Arial Black" pitchFamily="34" charset="0"/>
            </a:endParaRPr>
          </a:p>
          <a:p>
            <a:pPr algn="ctr"/>
            <a:r>
              <a:rPr lang="it-IT" dirty="0" smtClean="0">
                <a:solidFill>
                  <a:srgbClr val="FF0000"/>
                </a:solidFill>
                <a:latin typeface="Arial Black" pitchFamily="34" charset="0"/>
              </a:rPr>
              <a:t>a)</a:t>
            </a:r>
            <a:r>
              <a:rPr lang="it-IT" dirty="0" smtClean="0">
                <a:latin typeface="Arial Black" pitchFamily="34" charset="0"/>
              </a:rPr>
              <a:t> il campo di visuale libera non è sufficientemente profondo; </a:t>
            </a:r>
          </a:p>
          <a:p>
            <a:pPr algn="ctr"/>
            <a:r>
              <a:rPr lang="it-IT" dirty="0" smtClean="0">
                <a:solidFill>
                  <a:srgbClr val="FF0000"/>
                </a:solidFill>
                <a:latin typeface="Arial Black" pitchFamily="34" charset="0"/>
              </a:rPr>
              <a:t>b)</a:t>
            </a:r>
            <a:r>
              <a:rPr lang="it-IT" dirty="0" smtClean="0">
                <a:latin typeface="Arial Black" pitchFamily="34" charset="0"/>
              </a:rPr>
              <a:t> il veicolo da sorpassare si trova anch’esso in fase di sorpasso;</a:t>
            </a:r>
          </a:p>
          <a:p>
            <a:pPr algn="ctr"/>
            <a:r>
              <a:rPr lang="it-IT" dirty="0" smtClean="0">
                <a:solidFill>
                  <a:srgbClr val="FF0000"/>
                </a:solidFill>
                <a:latin typeface="Arial Black" pitchFamily="34" charset="0"/>
              </a:rPr>
              <a:t>c)</a:t>
            </a:r>
            <a:r>
              <a:rPr lang="it-IT" dirty="0" smtClean="0">
                <a:latin typeface="Arial Black" pitchFamily="34" charset="0"/>
              </a:rPr>
              <a:t> dalla direzione opposta sta giungendo altro veicolo oppure l’altro che segue ha segnalato l’intenzione di sorpassare;</a:t>
            </a:r>
          </a:p>
          <a:p>
            <a:pPr algn="ctr"/>
            <a:r>
              <a:rPr lang="it-IT" dirty="0" smtClean="0">
                <a:solidFill>
                  <a:srgbClr val="FF0000"/>
                </a:solidFill>
                <a:latin typeface="Arial Black" pitchFamily="34" charset="0"/>
              </a:rPr>
              <a:t>d)</a:t>
            </a:r>
            <a:r>
              <a:rPr lang="it-IT" dirty="0" smtClean="0">
                <a:latin typeface="Arial Black" pitchFamily="34" charset="0"/>
              </a:rPr>
              <a:t> non vi sia spazio sufficiente sulla sinistra;</a:t>
            </a:r>
          </a:p>
          <a:p>
            <a:pPr algn="ctr"/>
            <a:r>
              <a:rPr lang="it-IT" dirty="0" smtClean="0">
                <a:solidFill>
                  <a:srgbClr val="FF0000"/>
                </a:solidFill>
                <a:latin typeface="Arial Black" pitchFamily="34" charset="0"/>
              </a:rPr>
              <a:t>e)</a:t>
            </a:r>
            <a:r>
              <a:rPr lang="it-IT" dirty="0" smtClean="0">
                <a:latin typeface="Arial Black" pitchFamily="34" charset="0"/>
              </a:rPr>
              <a:t> si è presenti nella scia del veicolo che precede, a meno che esista, tra il proprio veicolo e quello che sta davanti, abbondante distanza di sicurezza ed ampio campo di visibilità. </a:t>
            </a:r>
          </a:p>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28677" name="CasellaDiTesto 7"/>
          <p:cNvSpPr txBox="1">
            <a:spLocks noChangeArrowheads="1"/>
          </p:cNvSpPr>
          <p:nvPr/>
        </p:nvSpPr>
        <p:spPr bwMode="auto">
          <a:xfrm>
            <a:off x="539750" y="500042"/>
            <a:ext cx="8135938"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Divieti</a:t>
            </a:r>
          </a:p>
        </p:txBody>
      </p:sp>
      <p:pic>
        <p:nvPicPr>
          <p:cNvPr id="28678" name="Picture 7" descr="http://www.trecimearchivio.altervista.org/codice%20strada/reg/fig%20II-48.jpg"/>
          <p:cNvPicPr>
            <a:picLocks noChangeAspect="1" noChangeArrowheads="1"/>
          </p:cNvPicPr>
          <p:nvPr/>
        </p:nvPicPr>
        <p:blipFill>
          <a:blip r:embed="rId2"/>
          <a:srcRect/>
          <a:stretch>
            <a:fillRect/>
          </a:stretch>
        </p:blipFill>
        <p:spPr bwMode="auto">
          <a:xfrm>
            <a:off x="6770854" y="4115686"/>
            <a:ext cx="1761586" cy="1761586"/>
          </a:xfrm>
          <a:prstGeom prst="rect">
            <a:avLst/>
          </a:prstGeom>
          <a:noFill/>
          <a:ln w="9525">
            <a:noFill/>
            <a:miter lim="800000"/>
            <a:headEnd/>
            <a:tailEnd/>
          </a:ln>
        </p:spPr>
      </p:pic>
      <p:pic>
        <p:nvPicPr>
          <p:cNvPr id="28679" name="Picture 9" descr="http://www.pino2011.it/wp-content/uploads/2010/07/zz-incrocio-via-stura.jpg"/>
          <p:cNvPicPr>
            <a:picLocks noChangeAspect="1" noChangeArrowheads="1"/>
          </p:cNvPicPr>
          <p:nvPr/>
        </p:nvPicPr>
        <p:blipFill>
          <a:blip r:embed="rId3" cstate="print"/>
          <a:srcRect/>
          <a:stretch>
            <a:fillRect/>
          </a:stretch>
        </p:blipFill>
        <p:spPr bwMode="auto">
          <a:xfrm>
            <a:off x="1714480" y="4143380"/>
            <a:ext cx="4786346" cy="1739900"/>
          </a:xfrm>
          <a:prstGeom prst="rect">
            <a:avLst/>
          </a:prstGeom>
          <a:noFill/>
          <a:ln w="9525">
            <a:noFill/>
            <a:miter lim="800000"/>
            <a:headEnd/>
            <a:tailEnd/>
          </a:ln>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214282" y="1205102"/>
            <a:ext cx="8715436" cy="3724096"/>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Gli </a:t>
            </a:r>
            <a:r>
              <a:rPr lang="it-IT" sz="2000" b="1" dirty="0" smtClean="0">
                <a:solidFill>
                  <a:srgbClr val="FF0000"/>
                </a:solidFill>
                <a:latin typeface="Arial Black" pitchFamily="34" charset="0"/>
              </a:rPr>
              <a:t>obblighi</a:t>
            </a:r>
            <a:r>
              <a:rPr lang="it-IT" sz="2000" dirty="0" smtClean="0">
                <a:latin typeface="Arial Black" pitchFamily="34" charset="0"/>
              </a:rPr>
              <a:t>, sempreché esiste lo spazio sufficiente all’esecuzione della manovra, sono i seguenti:</a:t>
            </a:r>
          </a:p>
          <a:p>
            <a:pPr algn="ctr"/>
            <a:endParaRPr lang="it-IT" sz="2000" dirty="0" smtClean="0">
              <a:latin typeface="Arial Black" pitchFamily="34" charset="0"/>
            </a:endParaRPr>
          </a:p>
          <a:p>
            <a:pPr marL="457200" indent="-457200" algn="ctr"/>
            <a:r>
              <a:rPr lang="it-IT" sz="2000" dirty="0" smtClean="0">
                <a:solidFill>
                  <a:srgbClr val="FF0000"/>
                </a:solidFill>
                <a:latin typeface="Arial Black" pitchFamily="34" charset="0"/>
              </a:rPr>
              <a:t>a)</a:t>
            </a:r>
            <a:r>
              <a:rPr lang="it-IT" sz="2000" dirty="0" smtClean="0">
                <a:latin typeface="Arial Black" pitchFamily="34" charset="0"/>
              </a:rPr>
              <a:t> prima di sorpassare si deve richiamare l’attenzione del conducente del veicolo che precede;</a:t>
            </a:r>
          </a:p>
          <a:p>
            <a:pPr marL="457200" indent="-457200" algn="ctr">
              <a:buAutoNum type="alphaLcParenR"/>
            </a:pPr>
            <a:endParaRPr lang="it-IT" sz="800" dirty="0" smtClean="0">
              <a:latin typeface="Arial Black" pitchFamily="34" charset="0"/>
            </a:endParaRPr>
          </a:p>
          <a:p>
            <a:pPr algn="ctr"/>
            <a:r>
              <a:rPr lang="it-IT" sz="2000" dirty="0" smtClean="0">
                <a:solidFill>
                  <a:srgbClr val="FF0000"/>
                </a:solidFill>
                <a:latin typeface="Arial Black" pitchFamily="34" charset="0"/>
              </a:rPr>
              <a:t>b)</a:t>
            </a:r>
            <a:r>
              <a:rPr lang="it-IT" sz="2000" dirty="0" smtClean="0">
                <a:latin typeface="Arial Black" pitchFamily="34" charset="0"/>
              </a:rPr>
              <a:t> per sorpassare ci si deve portare a sinistra e, dopo sorpassato, gradualmente bisogna portarsi di nuovo a destra;</a:t>
            </a:r>
          </a:p>
          <a:p>
            <a:pPr algn="ctr"/>
            <a:endParaRPr lang="it-IT" sz="800" dirty="0" smtClean="0">
              <a:latin typeface="Arial Black" pitchFamily="34" charset="0"/>
            </a:endParaRPr>
          </a:p>
          <a:p>
            <a:pPr algn="ctr"/>
            <a:r>
              <a:rPr lang="it-IT" sz="2000" dirty="0" smtClean="0">
                <a:solidFill>
                  <a:srgbClr val="FF0000"/>
                </a:solidFill>
                <a:latin typeface="Arial Black" pitchFamily="34" charset="0"/>
              </a:rPr>
              <a:t>c)</a:t>
            </a:r>
            <a:r>
              <a:rPr lang="it-IT" sz="2000" dirty="0" smtClean="0">
                <a:latin typeface="Arial Black" pitchFamily="34" charset="0"/>
              </a:rPr>
              <a:t> quando un veicolo sopraggiungente da tergo chiede via libera si deve agevolare comunque quest’ultima manovra portandosi del tutto a destra, senza accelerare.</a:t>
            </a:r>
            <a:endParaRPr lang="it-IT" sz="2000" dirty="0">
              <a:latin typeface="Arial Black" pitchFamily="34" charset="0"/>
            </a:endParaRPr>
          </a:p>
        </p:txBody>
      </p:sp>
      <p:sp>
        <p:nvSpPr>
          <p:cNvPr id="28677" name="CasellaDiTesto 7"/>
          <p:cNvSpPr txBox="1">
            <a:spLocks noChangeArrowheads="1"/>
          </p:cNvSpPr>
          <p:nvPr/>
        </p:nvSpPr>
        <p:spPr bwMode="auto">
          <a:xfrm>
            <a:off x="539750" y="500042"/>
            <a:ext cx="8135938"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Obblighi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285720" y="1142984"/>
            <a:ext cx="8643998" cy="2062103"/>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Le norme tecniche derivano dalle considerazioni che seguono, basate sul fatto che </a:t>
            </a:r>
            <a:r>
              <a:rPr lang="it-IT" sz="2000" u="sng" dirty="0" smtClean="0">
                <a:latin typeface="Arial Black" pitchFamily="34" charset="0"/>
              </a:rPr>
              <a:t>la manovra di sorpasso può essere distinta in </a:t>
            </a:r>
            <a:r>
              <a:rPr lang="it-IT" sz="2000" b="1" u="sng" dirty="0" smtClean="0">
                <a:solidFill>
                  <a:srgbClr val="FF0000"/>
                </a:solidFill>
                <a:latin typeface="Arial Black" pitchFamily="34" charset="0"/>
              </a:rPr>
              <a:t>tre tempi</a:t>
            </a:r>
            <a:r>
              <a:rPr lang="it-IT" sz="2000" dirty="0" smtClean="0">
                <a:latin typeface="Arial Black" pitchFamily="34" charset="0"/>
              </a:rPr>
              <a:t>:</a:t>
            </a:r>
          </a:p>
          <a:p>
            <a:pPr algn="ctr"/>
            <a:endParaRPr lang="it-IT" sz="800" dirty="0" smtClean="0">
              <a:latin typeface="Arial Black" pitchFamily="34" charset="0"/>
            </a:endParaRPr>
          </a:p>
          <a:p>
            <a:pPr algn="ctr"/>
            <a:r>
              <a:rPr lang="it-IT" sz="2000" dirty="0" smtClean="0">
                <a:latin typeface="Arial Black" pitchFamily="34" charset="0"/>
              </a:rPr>
              <a:t>- tempo di “</a:t>
            </a:r>
            <a:r>
              <a:rPr lang="it-IT" sz="2000" b="1" dirty="0" smtClean="0">
                <a:solidFill>
                  <a:srgbClr val="FF0000"/>
                </a:solidFill>
                <a:latin typeface="Arial Black" pitchFamily="34" charset="0"/>
              </a:rPr>
              <a:t>avvicinamento al veicolo che precede</a:t>
            </a:r>
            <a:r>
              <a:rPr lang="it-IT" sz="2000" dirty="0" smtClean="0">
                <a:latin typeface="Arial Black" pitchFamily="34" charset="0"/>
              </a:rPr>
              <a:t>”,</a:t>
            </a:r>
          </a:p>
          <a:p>
            <a:pPr algn="ctr"/>
            <a:r>
              <a:rPr lang="it-IT" sz="2000" dirty="0" smtClean="0">
                <a:latin typeface="Arial Black" pitchFamily="34" charset="0"/>
              </a:rPr>
              <a:t>- tempo di “</a:t>
            </a:r>
            <a:r>
              <a:rPr lang="it-IT" sz="2000" b="1" dirty="0" smtClean="0">
                <a:solidFill>
                  <a:srgbClr val="FF0000"/>
                </a:solidFill>
                <a:latin typeface="Arial Black" pitchFamily="34" charset="0"/>
              </a:rPr>
              <a:t>affiancamento con il veicolo</a:t>
            </a:r>
            <a:r>
              <a:rPr lang="it-IT" sz="2000" dirty="0" smtClean="0">
                <a:latin typeface="Arial Black" pitchFamily="34" charset="0"/>
              </a:rPr>
              <a:t>, sorpassando”,</a:t>
            </a:r>
          </a:p>
          <a:p>
            <a:pPr algn="ctr"/>
            <a:r>
              <a:rPr lang="it-IT" sz="2000" dirty="0" smtClean="0">
                <a:latin typeface="Arial Black" pitchFamily="34" charset="0"/>
              </a:rPr>
              <a:t>- tempo di “</a:t>
            </a:r>
            <a:r>
              <a:rPr lang="it-IT" sz="2000" b="1" dirty="0" err="1" smtClean="0">
                <a:solidFill>
                  <a:srgbClr val="FF0000"/>
                </a:solidFill>
                <a:latin typeface="Arial Black" pitchFamily="34" charset="0"/>
              </a:rPr>
              <a:t>sopravanzamento</a:t>
            </a:r>
            <a:r>
              <a:rPr lang="it-IT" sz="2000" b="1" dirty="0" smtClean="0">
                <a:solidFill>
                  <a:srgbClr val="FF0000"/>
                </a:solidFill>
                <a:latin typeface="Arial Black" pitchFamily="34" charset="0"/>
              </a:rPr>
              <a:t> e di rientro a destra</a:t>
            </a:r>
            <a:r>
              <a:rPr lang="it-IT" sz="2000" dirty="0" smtClean="0">
                <a:latin typeface="Arial Black" pitchFamily="34" charset="0"/>
              </a:rPr>
              <a:t>”.</a:t>
            </a:r>
            <a:endParaRPr lang="it-IT" sz="3200" b="1" dirty="0">
              <a:solidFill>
                <a:srgbClr val="FF0000"/>
              </a:solidFill>
              <a:latin typeface="Arial Black" pitchFamily="34" charset="0"/>
            </a:endParaRPr>
          </a:p>
        </p:txBody>
      </p:sp>
      <p:sp>
        <p:nvSpPr>
          <p:cNvPr id="29701" name="CasellaDiTesto 7"/>
          <p:cNvSpPr txBox="1">
            <a:spLocks noChangeArrowheads="1"/>
          </p:cNvSpPr>
          <p:nvPr/>
        </p:nvSpPr>
        <p:spPr bwMode="auto">
          <a:xfrm>
            <a:off x="971550" y="404813"/>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Tempi di sorpasso</a:t>
            </a:r>
            <a:endParaRPr lang="it-IT" sz="3600" dirty="0">
              <a:solidFill>
                <a:schemeClr val="tx1">
                  <a:lumMod val="50000"/>
                  <a:lumOff val="50000"/>
                </a:schemeClr>
              </a:solidFill>
              <a:latin typeface="Arial Black" pitchFamily="34" charset="0"/>
            </a:endParaRPr>
          </a:p>
        </p:txBody>
      </p:sp>
      <p:pic>
        <p:nvPicPr>
          <p:cNvPr id="29702" name="Picture 7" descr="http://quellidellafrica.myblog.it/media/01/02/815917309.JPG"/>
          <p:cNvPicPr>
            <a:picLocks noChangeAspect="1" noChangeArrowheads="1"/>
          </p:cNvPicPr>
          <p:nvPr/>
        </p:nvPicPr>
        <p:blipFill>
          <a:blip r:embed="rId2"/>
          <a:srcRect/>
          <a:stretch>
            <a:fillRect/>
          </a:stretch>
        </p:blipFill>
        <p:spPr bwMode="auto">
          <a:xfrm>
            <a:off x="2411412" y="3357563"/>
            <a:ext cx="4717033" cy="2428891"/>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0" y="1142984"/>
            <a:ext cx="9144000" cy="255454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E’ evidente che per l’attuazione di questi tre tempi occorre che esista:</a:t>
            </a:r>
          </a:p>
          <a:p>
            <a:pPr algn="ctr"/>
            <a:r>
              <a:rPr lang="it-IT" sz="2000" dirty="0" smtClean="0">
                <a:latin typeface="Arial Black" pitchFamily="34" charset="0"/>
              </a:rPr>
              <a:t>- </a:t>
            </a:r>
            <a:r>
              <a:rPr lang="it-IT" sz="2000" dirty="0" smtClean="0">
                <a:solidFill>
                  <a:srgbClr val="FF0000"/>
                </a:solidFill>
                <a:latin typeface="Arial Black" pitchFamily="34" charset="0"/>
              </a:rPr>
              <a:t>spazio laterale per il contemporaneo passaggio dei due veicoli</a:t>
            </a:r>
            <a:r>
              <a:rPr lang="it-IT" sz="2000" dirty="0" smtClean="0">
                <a:latin typeface="Arial Black" pitchFamily="34" charset="0"/>
              </a:rPr>
              <a:t>, tra i quali sia interposto adeguato intervallo di sicurezza;</a:t>
            </a:r>
          </a:p>
          <a:p>
            <a:pPr algn="ctr"/>
            <a:r>
              <a:rPr lang="it-IT" sz="2000" dirty="0" smtClean="0">
                <a:latin typeface="Arial Black" pitchFamily="34" charset="0"/>
              </a:rPr>
              <a:t>- </a:t>
            </a:r>
            <a:r>
              <a:rPr lang="it-IT" sz="2000" dirty="0" smtClean="0">
                <a:solidFill>
                  <a:srgbClr val="FF0000"/>
                </a:solidFill>
                <a:latin typeface="Arial Black" pitchFamily="34" charset="0"/>
              </a:rPr>
              <a:t>spazio in profondità sufficiente a consentire l’esecuzione del sorpasso</a:t>
            </a:r>
            <a:r>
              <a:rPr lang="it-IT" sz="2000" dirty="0" smtClean="0">
                <a:latin typeface="Arial Black" pitchFamily="34" charset="0"/>
              </a:rPr>
              <a:t>, senza dover ricorrere a manovre di ripiego pericolose (spazi limitati, aumento di velocità, contemporanea presenza di altri veicoli sulla strada).</a:t>
            </a:r>
            <a:endParaRPr lang="it-IT" sz="2000" dirty="0">
              <a:latin typeface="Arial Black" pitchFamily="34" charset="0"/>
            </a:endParaRPr>
          </a:p>
        </p:txBody>
      </p:sp>
      <p:sp>
        <p:nvSpPr>
          <p:cNvPr id="30725" name="CasellaDiTesto 7"/>
          <p:cNvSpPr txBox="1">
            <a:spLocks noChangeArrowheads="1"/>
          </p:cNvSpPr>
          <p:nvPr/>
        </p:nvSpPr>
        <p:spPr bwMode="auto">
          <a:xfrm>
            <a:off x="971550" y="500042"/>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Attuazione dei tre tempi</a:t>
            </a:r>
          </a:p>
        </p:txBody>
      </p:sp>
      <p:pic>
        <p:nvPicPr>
          <p:cNvPr id="30726" name="Picture 7" descr="http://www.merateonline.it/public/pub_immagini/2010/Settembre/lomagna_autoblu2.jpg"/>
          <p:cNvPicPr>
            <a:picLocks noChangeAspect="1" noChangeArrowheads="1"/>
          </p:cNvPicPr>
          <p:nvPr/>
        </p:nvPicPr>
        <p:blipFill>
          <a:blip r:embed="rId2"/>
          <a:srcRect/>
          <a:stretch>
            <a:fillRect/>
          </a:stretch>
        </p:blipFill>
        <p:spPr bwMode="auto">
          <a:xfrm>
            <a:off x="2246332" y="3645024"/>
            <a:ext cx="4540246" cy="2237693"/>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500034" y="1285860"/>
            <a:ext cx="8175654" cy="3785652"/>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Per </a:t>
            </a:r>
            <a:r>
              <a:rPr lang="it-IT" sz="2400" b="1" i="1" dirty="0" smtClean="0">
                <a:solidFill>
                  <a:srgbClr val="FF0000"/>
                </a:solidFill>
                <a:latin typeface="Arial Black" pitchFamily="34" charset="0"/>
              </a:rPr>
              <a:t>“patologia dei sinistri stradali”</a:t>
            </a:r>
            <a:r>
              <a:rPr lang="it-IT" sz="2400" dirty="0" smtClean="0">
                <a:latin typeface="Arial Black" pitchFamily="34" charset="0"/>
              </a:rPr>
              <a:t> si intende lo </a:t>
            </a:r>
            <a:r>
              <a:rPr lang="it-IT" sz="2400" u="sng" dirty="0" smtClean="0">
                <a:solidFill>
                  <a:srgbClr val="FF0000"/>
                </a:solidFill>
                <a:latin typeface="Arial Black" pitchFamily="34" charset="0"/>
              </a:rPr>
              <a:t>studio delle cause che determinano la nascita e l’evoluzione dell’evento “incidente stradale”</a:t>
            </a:r>
            <a:r>
              <a:rPr lang="it-IT" sz="2400" dirty="0" smtClean="0">
                <a:latin typeface="Arial Black" pitchFamily="34" charset="0"/>
              </a:rPr>
              <a:t>.</a:t>
            </a:r>
          </a:p>
          <a:p>
            <a:pPr algn="ctr"/>
            <a:endParaRPr lang="it-IT" sz="2400" dirty="0" smtClean="0">
              <a:latin typeface="Arial Black" pitchFamily="34" charset="0"/>
            </a:endParaRPr>
          </a:p>
          <a:p>
            <a:pPr algn="ctr"/>
            <a:r>
              <a:rPr lang="it-IT" sz="2400" dirty="0" smtClean="0">
                <a:latin typeface="Arial Black" pitchFamily="34" charset="0"/>
              </a:rPr>
              <a:t>Tale studio viene messo in rapporto alla </a:t>
            </a:r>
            <a:r>
              <a:rPr lang="it-IT" sz="2400" b="1" dirty="0" smtClean="0">
                <a:solidFill>
                  <a:srgbClr val="0033CC"/>
                </a:solidFill>
                <a:latin typeface="Arial Black" pitchFamily="34" charset="0"/>
              </a:rPr>
              <a:t>condotta di guida</a:t>
            </a:r>
            <a:r>
              <a:rPr lang="it-IT" sz="2400" dirty="0" smtClean="0">
                <a:latin typeface="Arial Black" pitchFamily="34" charset="0"/>
              </a:rPr>
              <a:t> del conducente o dei conducenti coinvolti nel sinistro, alle </a:t>
            </a:r>
            <a:r>
              <a:rPr lang="it-IT" sz="2400" b="1" dirty="0" smtClean="0">
                <a:solidFill>
                  <a:srgbClr val="0033CC"/>
                </a:solidFill>
                <a:latin typeface="Arial Black" pitchFamily="34" charset="0"/>
              </a:rPr>
              <a:t>caratteristiche dei principali tratti stradali</a:t>
            </a:r>
            <a:r>
              <a:rPr lang="it-IT" sz="2400" dirty="0" smtClean="0">
                <a:latin typeface="Arial Black" pitchFamily="34" charset="0"/>
              </a:rPr>
              <a:t> ed alle corrispondenti </a:t>
            </a:r>
            <a:r>
              <a:rPr lang="it-IT" sz="2400" b="1" dirty="0" smtClean="0">
                <a:solidFill>
                  <a:srgbClr val="0033CC"/>
                </a:solidFill>
                <a:latin typeface="Arial Black" pitchFamily="34" charset="0"/>
              </a:rPr>
              <a:t>turbative alla circolazione</a:t>
            </a:r>
            <a:r>
              <a:rPr lang="it-IT" sz="2400" dirty="0" smtClean="0">
                <a:latin typeface="Arial Black" pitchFamily="34" charset="0"/>
              </a:rPr>
              <a:t> che possono ivi originarsi.</a:t>
            </a:r>
            <a:endParaRPr lang="it-IT" sz="2400" dirty="0">
              <a:latin typeface="Arial Black" pitchFamily="34" charset="0"/>
            </a:endParaRPr>
          </a:p>
        </p:txBody>
      </p:sp>
      <p:sp>
        <p:nvSpPr>
          <p:cNvPr id="7173" name="CasellaDiTesto 7"/>
          <p:cNvSpPr txBox="1">
            <a:spLocks noChangeArrowheads="1"/>
          </p:cNvSpPr>
          <p:nvPr/>
        </p:nvSpPr>
        <p:spPr bwMode="auto">
          <a:xfrm>
            <a:off x="928662" y="500042"/>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Definizione</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asellaDiTesto 3"/>
          <p:cNvSpPr txBox="1">
            <a:spLocks noChangeArrowheads="1"/>
          </p:cNvSpPr>
          <p:nvPr/>
        </p:nvSpPr>
        <p:spPr bwMode="auto">
          <a:xfrm>
            <a:off x="285720" y="1429298"/>
            <a:ext cx="8643998" cy="3785652"/>
          </a:xfrm>
          <a:prstGeom prst="rect">
            <a:avLst/>
          </a:prstGeom>
          <a:noFill/>
          <a:ln w="9525">
            <a:noFill/>
            <a:miter lim="800000"/>
            <a:headEnd/>
            <a:tailEnd/>
          </a:ln>
        </p:spPr>
        <p:txBody>
          <a:bodyPr wrap="square">
            <a:spAutoFit/>
          </a:bodyPr>
          <a:lstStyle/>
          <a:p>
            <a:pPr algn="ctr"/>
            <a:r>
              <a:rPr lang="it-IT" sz="2400" dirty="0" smtClean="0">
                <a:solidFill>
                  <a:srgbClr val="FF0000"/>
                </a:solidFill>
                <a:latin typeface="Arial Black" pitchFamily="34" charset="0"/>
              </a:rPr>
              <a:t>Il “</a:t>
            </a:r>
            <a:r>
              <a:rPr lang="it-IT" sz="2400" u="sng" dirty="0" smtClean="0">
                <a:solidFill>
                  <a:srgbClr val="FF0000"/>
                </a:solidFill>
                <a:latin typeface="Arial Black" pitchFamily="34" charset="0"/>
              </a:rPr>
              <a:t>tempo di avvicinamento</a:t>
            </a:r>
            <a:r>
              <a:rPr lang="it-IT" sz="2400" dirty="0" smtClean="0">
                <a:solidFill>
                  <a:srgbClr val="FF0000"/>
                </a:solidFill>
                <a:latin typeface="Arial Black" pitchFamily="34" charset="0"/>
              </a:rPr>
              <a:t>” è quello occorrente al veicolo sorpassante per raggiungere e portarsi all’altezza del veicolo da sorpassare</a:t>
            </a:r>
            <a:r>
              <a:rPr lang="it-IT" sz="2400" dirty="0" smtClean="0">
                <a:latin typeface="Arial Black" pitchFamily="34" charset="0"/>
              </a:rPr>
              <a:t>.</a:t>
            </a:r>
          </a:p>
          <a:p>
            <a:pPr algn="ctr"/>
            <a:endParaRPr lang="it-IT" sz="2400" dirty="0" smtClean="0">
              <a:latin typeface="Arial Black" pitchFamily="34" charset="0"/>
            </a:endParaRPr>
          </a:p>
          <a:p>
            <a:pPr algn="ctr"/>
            <a:r>
              <a:rPr lang="it-IT" sz="2400" dirty="0" smtClean="0">
                <a:latin typeface="Arial Black" pitchFamily="34" charset="0"/>
              </a:rPr>
              <a:t>Durante l’avvicinamento, al concetto di </a:t>
            </a:r>
            <a:r>
              <a:rPr lang="it-IT" sz="2400" i="1" dirty="0" smtClean="0">
                <a:latin typeface="Arial Black" pitchFamily="34" charset="0"/>
              </a:rPr>
              <a:t>“distanza di sicurezza”</a:t>
            </a:r>
            <a:r>
              <a:rPr lang="it-IT" sz="2400" dirty="0" smtClean="0">
                <a:latin typeface="Arial Black" pitchFamily="34" charset="0"/>
              </a:rPr>
              <a:t> va sostituito quello </a:t>
            </a:r>
            <a:r>
              <a:rPr lang="it-IT" sz="2400" i="1" dirty="0" smtClean="0">
                <a:latin typeface="Arial Black" pitchFamily="34" charset="0"/>
              </a:rPr>
              <a:t>della </a:t>
            </a:r>
            <a:r>
              <a:rPr lang="it-IT" sz="2400" i="1" dirty="0" smtClean="0">
                <a:solidFill>
                  <a:srgbClr val="0033CC"/>
                </a:solidFill>
                <a:latin typeface="Arial Black" pitchFamily="34" charset="0"/>
              </a:rPr>
              <a:t>“sicurezza con la non coincidenza delle direzioni di spostamento”</a:t>
            </a:r>
            <a:r>
              <a:rPr lang="it-IT" sz="2400" dirty="0" smtClean="0">
                <a:latin typeface="Arial Black" pitchFamily="34" charset="0"/>
              </a:rPr>
              <a:t>, vale a dire che il veicolo sorpassante deve spostarsi sulla sinistra a partire dalla distanza di sicurezza.</a:t>
            </a:r>
            <a:endParaRPr lang="it-IT" sz="2400" b="1" dirty="0">
              <a:solidFill>
                <a:srgbClr val="FF0000"/>
              </a:solidFill>
              <a:latin typeface="Arial Black" pitchFamily="34" charset="0"/>
            </a:endParaRPr>
          </a:p>
        </p:txBody>
      </p:sp>
      <p:sp>
        <p:nvSpPr>
          <p:cNvPr id="31749" name="CasellaDiTesto 7"/>
          <p:cNvSpPr txBox="1">
            <a:spLocks noChangeArrowheads="1"/>
          </p:cNvSpPr>
          <p:nvPr/>
        </p:nvSpPr>
        <p:spPr bwMode="auto">
          <a:xfrm>
            <a:off x="97155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Tempo </a:t>
            </a:r>
            <a:r>
              <a:rPr lang="it-IT" sz="3600" dirty="0">
                <a:solidFill>
                  <a:schemeClr val="tx1">
                    <a:lumMod val="50000"/>
                    <a:lumOff val="50000"/>
                  </a:schemeClr>
                </a:solidFill>
                <a:latin typeface="Arial Black" pitchFamily="34" charset="0"/>
              </a:rPr>
              <a:t>di avvicinamento</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214282" y="1142984"/>
            <a:ext cx="8715435" cy="4339650"/>
          </a:xfrm>
          <a:prstGeom prst="rect">
            <a:avLst/>
          </a:prstGeom>
          <a:noFill/>
          <a:ln w="9525">
            <a:noFill/>
            <a:miter lim="800000"/>
            <a:headEnd/>
            <a:tailEnd/>
          </a:ln>
        </p:spPr>
        <p:txBody>
          <a:bodyPr wrap="square">
            <a:spAutoFit/>
          </a:bodyPr>
          <a:lstStyle/>
          <a:p>
            <a:pPr algn="ctr"/>
            <a:r>
              <a:rPr lang="it-IT" sz="2000" i="1" dirty="0" smtClean="0">
                <a:solidFill>
                  <a:srgbClr val="FF0000"/>
                </a:solidFill>
              </a:rPr>
              <a:t> </a:t>
            </a:r>
            <a:r>
              <a:rPr lang="it-IT" sz="2000" dirty="0" smtClean="0">
                <a:solidFill>
                  <a:srgbClr val="FF0000"/>
                </a:solidFill>
                <a:latin typeface="Arial Black" pitchFamily="34" charset="0"/>
              </a:rPr>
              <a:t>Il “</a:t>
            </a:r>
            <a:r>
              <a:rPr lang="it-IT" sz="2000" u="sng" dirty="0" smtClean="0">
                <a:solidFill>
                  <a:srgbClr val="FF0000"/>
                </a:solidFill>
                <a:latin typeface="Arial Black" pitchFamily="34" charset="0"/>
              </a:rPr>
              <a:t>tempo di affiancamento</a:t>
            </a:r>
            <a:r>
              <a:rPr lang="it-IT" sz="2000" dirty="0" smtClean="0">
                <a:solidFill>
                  <a:srgbClr val="FF0000"/>
                </a:solidFill>
                <a:latin typeface="Arial Black" pitchFamily="34" charset="0"/>
              </a:rPr>
              <a:t>” è in rapporto alla lunghezza dei due veicoli (sorpassante e sorpassando) ed alla differenza tra le loro velocità</a:t>
            </a:r>
            <a:r>
              <a:rPr lang="it-IT" sz="2000" dirty="0" smtClean="0">
                <a:latin typeface="Arial Black" pitchFamily="34" charset="0"/>
              </a:rPr>
              <a:t>.</a:t>
            </a:r>
          </a:p>
          <a:p>
            <a:pPr algn="ctr"/>
            <a:r>
              <a:rPr lang="it-IT" sz="800" dirty="0" smtClean="0">
                <a:latin typeface="Arial Black" pitchFamily="34" charset="0"/>
              </a:rPr>
              <a:t> </a:t>
            </a:r>
          </a:p>
          <a:p>
            <a:pPr algn="ctr"/>
            <a:r>
              <a:rPr lang="it-IT" sz="2000" dirty="0" smtClean="0">
                <a:latin typeface="Arial Black" pitchFamily="34" charset="0"/>
              </a:rPr>
              <a:t>L’affiancamento non deve essere iniziato fino a quando il veicolo che segue non abbia la certezza che il conducente del veicolo che precede abbia compreso le sue intenzioni, dando via libera (spostamento a destra).</a:t>
            </a:r>
          </a:p>
          <a:p>
            <a:pPr algn="ctr"/>
            <a:endParaRPr lang="it-IT" sz="800" dirty="0" smtClean="0">
              <a:latin typeface="Arial Black" pitchFamily="34" charset="0"/>
            </a:endParaRPr>
          </a:p>
          <a:p>
            <a:pPr algn="ctr"/>
            <a:r>
              <a:rPr lang="it-IT" sz="2000" u="sng" dirty="0" smtClean="0">
                <a:latin typeface="Arial Black" pitchFamily="34" charset="0"/>
              </a:rPr>
              <a:t>Il tempo di affiancamento aumenta con il crescere della somma delle lunghezze e diminuisce con il crescere della differenza delle rispettive velocità</a:t>
            </a:r>
            <a:r>
              <a:rPr lang="it-IT" sz="2000" dirty="0" smtClean="0">
                <a:latin typeface="Arial Black" pitchFamily="34" charset="0"/>
              </a:rPr>
              <a:t>; ciò significa che è più difficile il sorpasso di autotreni che di autovetture e che la difficoltà aumenta se si deve sorpassare non un solo veicolo, ma una colonna di veicoli, specie se autotreni.</a:t>
            </a:r>
            <a:endParaRPr lang="it-IT" sz="2000" b="1" dirty="0">
              <a:solidFill>
                <a:srgbClr val="FF0000"/>
              </a:solidFill>
              <a:latin typeface="Arial Black" pitchFamily="34" charset="0"/>
            </a:endParaRPr>
          </a:p>
        </p:txBody>
      </p:sp>
      <p:sp>
        <p:nvSpPr>
          <p:cNvPr id="32773" name="CasellaDiTesto 7"/>
          <p:cNvSpPr txBox="1">
            <a:spLocks noChangeArrowheads="1"/>
          </p:cNvSpPr>
          <p:nvPr/>
        </p:nvSpPr>
        <p:spPr bwMode="auto">
          <a:xfrm>
            <a:off x="97155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Tempo </a:t>
            </a:r>
            <a:r>
              <a:rPr lang="it-IT" sz="3600" dirty="0">
                <a:solidFill>
                  <a:schemeClr val="tx1">
                    <a:lumMod val="50000"/>
                    <a:lumOff val="50000"/>
                  </a:schemeClr>
                </a:solidFill>
                <a:latin typeface="Arial Black" pitchFamily="34" charset="0"/>
              </a:rPr>
              <a:t>di affiancamento</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571472" y="1357298"/>
            <a:ext cx="8001056" cy="3170099"/>
          </a:xfrm>
          <a:prstGeom prst="rect">
            <a:avLst/>
          </a:prstGeom>
          <a:noFill/>
          <a:ln w="9525">
            <a:noFill/>
            <a:miter lim="800000"/>
            <a:headEnd/>
            <a:tailEnd/>
          </a:ln>
        </p:spPr>
        <p:txBody>
          <a:bodyPr wrap="square">
            <a:spAutoFit/>
          </a:bodyPr>
          <a:lstStyle/>
          <a:p>
            <a:pPr algn="ctr"/>
            <a:r>
              <a:rPr lang="it-IT" sz="2000" dirty="0" smtClean="0">
                <a:solidFill>
                  <a:srgbClr val="FF0000"/>
                </a:solidFill>
                <a:latin typeface="Arial Black" pitchFamily="34" charset="0"/>
              </a:rPr>
              <a:t>Il “</a:t>
            </a:r>
            <a:r>
              <a:rPr lang="it-IT" sz="2000" u="sng" dirty="0" smtClean="0">
                <a:solidFill>
                  <a:srgbClr val="FF0000"/>
                </a:solidFill>
                <a:latin typeface="Arial Black" pitchFamily="34" charset="0"/>
              </a:rPr>
              <a:t>tempo di </a:t>
            </a:r>
            <a:r>
              <a:rPr lang="it-IT" sz="2000" u="sng" dirty="0" err="1" smtClean="0">
                <a:solidFill>
                  <a:srgbClr val="FF0000"/>
                </a:solidFill>
                <a:latin typeface="Arial Black" pitchFamily="34" charset="0"/>
              </a:rPr>
              <a:t>sopravanzamento</a:t>
            </a:r>
            <a:r>
              <a:rPr lang="it-IT" sz="2000" u="sng" dirty="0" smtClean="0">
                <a:solidFill>
                  <a:srgbClr val="FF0000"/>
                </a:solidFill>
                <a:latin typeface="Arial Black" pitchFamily="34" charset="0"/>
              </a:rPr>
              <a:t> (o di scavalcamento) e di rientro a destra</a:t>
            </a:r>
            <a:r>
              <a:rPr lang="it-IT" sz="2000" dirty="0" smtClean="0">
                <a:solidFill>
                  <a:srgbClr val="FF0000"/>
                </a:solidFill>
                <a:latin typeface="Arial Black" pitchFamily="34" charset="0"/>
              </a:rPr>
              <a:t>” corrisponde a quello necessario al veicolo sorpassante per portarsi avanti al sorpassato (per la maggiore velocità che ha), di tanti metri quanti ne occorrono per raggiungere da esso una distanza di sicurezza</a:t>
            </a:r>
            <a:r>
              <a:rPr lang="it-IT" sz="2000" dirty="0" smtClean="0">
                <a:latin typeface="Arial Black" pitchFamily="34" charset="0"/>
              </a:rPr>
              <a:t>. </a:t>
            </a:r>
          </a:p>
          <a:p>
            <a:pPr algn="ctr"/>
            <a:endParaRPr lang="it-IT" sz="2000" dirty="0" smtClean="0">
              <a:latin typeface="Arial Black" pitchFamily="34" charset="0"/>
            </a:endParaRPr>
          </a:p>
          <a:p>
            <a:pPr algn="ctr"/>
            <a:r>
              <a:rPr lang="it-IT" sz="2000" u="sng" dirty="0" smtClean="0">
                <a:latin typeface="Arial Black" pitchFamily="34" charset="0"/>
              </a:rPr>
              <a:t>Tale tempo aumenta con il crescere della distanza di sicurezza e diminuisce con il crescere della differenza tra le velocità dei due veicoli</a:t>
            </a:r>
            <a:r>
              <a:rPr lang="it-IT" sz="2000" dirty="0" smtClean="0">
                <a:latin typeface="Arial Black" pitchFamily="34" charset="0"/>
              </a:rPr>
              <a:t>. </a:t>
            </a:r>
            <a:endParaRPr lang="it-IT" sz="2000" dirty="0">
              <a:latin typeface="Arial Black" pitchFamily="34" charset="0"/>
            </a:endParaRPr>
          </a:p>
        </p:txBody>
      </p:sp>
      <p:sp>
        <p:nvSpPr>
          <p:cNvPr id="33797" name="CasellaDiTesto 7"/>
          <p:cNvSpPr txBox="1">
            <a:spLocks noChangeArrowheads="1"/>
          </p:cNvSpPr>
          <p:nvPr/>
        </p:nvSpPr>
        <p:spPr bwMode="auto">
          <a:xfrm>
            <a:off x="0" y="549275"/>
            <a:ext cx="9144000"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Narrow" pitchFamily="34" charset="0"/>
              </a:rPr>
              <a:t>Tempo </a:t>
            </a:r>
            <a:r>
              <a:rPr lang="it-IT" sz="3600" b="1" dirty="0">
                <a:solidFill>
                  <a:schemeClr val="tx1">
                    <a:lumMod val="50000"/>
                    <a:lumOff val="50000"/>
                  </a:schemeClr>
                </a:solidFill>
                <a:latin typeface="Arial Narrow" pitchFamily="34" charset="0"/>
              </a:rPr>
              <a:t>di </a:t>
            </a:r>
            <a:r>
              <a:rPr lang="it-IT" sz="3600" b="1" dirty="0" err="1" smtClean="0">
                <a:solidFill>
                  <a:schemeClr val="tx1">
                    <a:lumMod val="50000"/>
                    <a:lumOff val="50000"/>
                  </a:schemeClr>
                </a:solidFill>
                <a:latin typeface="Arial Narrow" pitchFamily="34" charset="0"/>
              </a:rPr>
              <a:t>sopravanzamento</a:t>
            </a:r>
            <a:r>
              <a:rPr lang="it-IT" sz="3600" b="1" dirty="0" smtClean="0">
                <a:solidFill>
                  <a:schemeClr val="tx1">
                    <a:lumMod val="50000"/>
                    <a:lumOff val="50000"/>
                  </a:schemeClr>
                </a:solidFill>
                <a:latin typeface="Arial Narrow" pitchFamily="34" charset="0"/>
              </a:rPr>
              <a:t> </a:t>
            </a:r>
            <a:r>
              <a:rPr lang="it-IT" sz="3600" b="1" dirty="0">
                <a:solidFill>
                  <a:schemeClr val="tx1">
                    <a:lumMod val="50000"/>
                    <a:lumOff val="50000"/>
                  </a:schemeClr>
                </a:solidFill>
                <a:latin typeface="Arial Narrow" pitchFamily="34" charset="0"/>
              </a:rPr>
              <a:t>e di </a:t>
            </a:r>
            <a:r>
              <a:rPr lang="it-IT" sz="3600" b="1" dirty="0" smtClean="0">
                <a:solidFill>
                  <a:schemeClr val="tx1">
                    <a:lumMod val="50000"/>
                    <a:lumOff val="50000"/>
                  </a:schemeClr>
                </a:solidFill>
                <a:latin typeface="Arial Narrow" pitchFamily="34" charset="0"/>
              </a:rPr>
              <a:t>rientro a destra</a:t>
            </a:r>
            <a:endParaRPr lang="it-IT" sz="36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CasellaDiTesto 3"/>
          <p:cNvSpPr txBox="1">
            <a:spLocks noChangeArrowheads="1"/>
          </p:cNvSpPr>
          <p:nvPr/>
        </p:nvSpPr>
        <p:spPr bwMode="auto">
          <a:xfrm>
            <a:off x="0" y="1071546"/>
            <a:ext cx="9144000" cy="4801314"/>
          </a:xfrm>
          <a:prstGeom prst="rect">
            <a:avLst/>
          </a:prstGeom>
          <a:noFill/>
          <a:ln w="9525">
            <a:noFill/>
            <a:miter lim="800000"/>
            <a:headEnd/>
            <a:tailEnd/>
          </a:ln>
        </p:spPr>
        <p:txBody>
          <a:bodyPr wrap="square">
            <a:spAutoFit/>
          </a:bodyPr>
          <a:lstStyle/>
          <a:p>
            <a:pPr algn="ctr"/>
            <a:r>
              <a:rPr lang="it-IT" dirty="0" smtClean="0">
                <a:latin typeface="Arial Black" pitchFamily="34" charset="0"/>
              </a:rPr>
              <a:t>In pratica, però, non essendo possibile fare tanti conteggi, il sorpasso viene effettuato secondo le seguenti norme:</a:t>
            </a:r>
          </a:p>
          <a:p>
            <a:pPr algn="ctr"/>
            <a:endParaRPr lang="it-IT" sz="800" dirty="0" smtClean="0">
              <a:latin typeface="Arial Black" pitchFamily="34" charset="0"/>
            </a:endParaRPr>
          </a:p>
          <a:p>
            <a:pPr algn="ctr"/>
            <a:r>
              <a:rPr lang="it-IT" dirty="0" smtClean="0">
                <a:latin typeface="Arial Black" pitchFamily="34" charset="0"/>
              </a:rPr>
              <a:t>- </a:t>
            </a:r>
            <a:r>
              <a:rPr lang="it-IT" dirty="0" smtClean="0">
                <a:solidFill>
                  <a:srgbClr val="FF0000"/>
                </a:solidFill>
                <a:latin typeface="Arial Black" pitchFamily="34" charset="0"/>
              </a:rPr>
              <a:t>avvicinamento di sicurezza</a:t>
            </a:r>
            <a:r>
              <a:rPr lang="it-IT" dirty="0" smtClean="0">
                <a:latin typeface="Arial Black" pitchFamily="34" charset="0"/>
              </a:rPr>
              <a:t>, spostandosi a sinistra e facendo in anticipo le prescritte segnalazioni luminose e, se è il caso, acustiche;</a:t>
            </a:r>
          </a:p>
          <a:p>
            <a:pPr algn="ctr"/>
            <a:r>
              <a:rPr lang="it-IT" dirty="0" smtClean="0">
                <a:latin typeface="Arial Black" pitchFamily="34" charset="0"/>
              </a:rPr>
              <a:t>- </a:t>
            </a:r>
            <a:r>
              <a:rPr lang="it-IT" dirty="0" smtClean="0">
                <a:solidFill>
                  <a:srgbClr val="FF0000"/>
                </a:solidFill>
                <a:latin typeface="Arial Black" pitchFamily="34" charset="0"/>
              </a:rPr>
              <a:t>prima di iniziare l’affiancamento si osserva se esiste spazio sufficientemente libero</a:t>
            </a:r>
            <a:r>
              <a:rPr lang="it-IT" dirty="0" smtClean="0">
                <a:latin typeface="Arial Black" pitchFamily="34" charset="0"/>
              </a:rPr>
              <a:t>, in rapporto alla velocità tenuta dai due veicoli, assicurandosi che non esistono bivi, curve oppure altri veicoli o ostacoli che potrebbero essere sorpassati dal veicolo che precede, o che potrebbero causare uno spostamento di questo a sinistra;</a:t>
            </a:r>
          </a:p>
          <a:p>
            <a:pPr algn="ctr"/>
            <a:r>
              <a:rPr lang="it-IT" b="1" dirty="0" smtClean="0">
                <a:latin typeface="Arial Black" pitchFamily="34" charset="0"/>
              </a:rPr>
              <a:t>- </a:t>
            </a:r>
            <a:r>
              <a:rPr lang="it-IT" dirty="0" smtClean="0">
                <a:solidFill>
                  <a:srgbClr val="FF0000"/>
                </a:solidFill>
                <a:latin typeface="Arial Black" pitchFamily="34" charset="0"/>
              </a:rPr>
              <a:t>iniziato l’affiancamento, si cerca di ridurre il tempo e lo spazio di crisi</a:t>
            </a:r>
            <a:r>
              <a:rPr lang="it-IT" dirty="0" smtClean="0">
                <a:latin typeface="Arial Black" pitchFamily="34" charset="0"/>
              </a:rPr>
              <a:t>, continuando nei segnali luminosi (ed eventualmente acustici), </a:t>
            </a:r>
            <a:r>
              <a:rPr lang="it-IT" dirty="0" err="1" smtClean="0">
                <a:latin typeface="Arial Black" pitchFamily="34" charset="0"/>
              </a:rPr>
              <a:t>affinchè</a:t>
            </a:r>
            <a:r>
              <a:rPr lang="it-IT" dirty="0" smtClean="0">
                <a:latin typeface="Arial Black" pitchFamily="34" charset="0"/>
              </a:rPr>
              <a:t> il conducente che precede ne abbia coscienza;</a:t>
            </a:r>
          </a:p>
          <a:p>
            <a:pPr algn="ctr"/>
            <a:r>
              <a:rPr lang="it-IT" dirty="0" smtClean="0">
                <a:latin typeface="Arial Black" pitchFamily="34" charset="0"/>
              </a:rPr>
              <a:t>- </a:t>
            </a:r>
            <a:r>
              <a:rPr lang="it-IT" dirty="0" smtClean="0">
                <a:solidFill>
                  <a:srgbClr val="FF0000"/>
                </a:solidFill>
                <a:latin typeface="Arial Black" pitchFamily="34" charset="0"/>
              </a:rPr>
              <a:t>ultimato l’affiancamento si continua ancora per alcuni istanti sulla sinistra, in velocità, poi ci si sposta gradualmente a destra</a:t>
            </a:r>
            <a:r>
              <a:rPr lang="it-IT" dirty="0" smtClean="0">
                <a:latin typeface="Arial Black" pitchFamily="34" charset="0"/>
              </a:rPr>
              <a:t>, evitando assolutamente di collidere con il veicolo sorpassato, il quale deve però comunque agevolare la manovra.</a:t>
            </a:r>
            <a:endParaRPr lang="it-IT" dirty="0">
              <a:latin typeface="Arial Black" pitchFamily="34" charset="0"/>
            </a:endParaRPr>
          </a:p>
        </p:txBody>
      </p:sp>
      <p:sp>
        <p:nvSpPr>
          <p:cNvPr id="32773" name="CasellaDiTesto 7"/>
          <p:cNvSpPr txBox="1">
            <a:spLocks noChangeArrowheads="1"/>
          </p:cNvSpPr>
          <p:nvPr/>
        </p:nvSpPr>
        <p:spPr bwMode="auto">
          <a:xfrm>
            <a:off x="97155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Norme di sorpasso</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0" y="1142984"/>
            <a:ext cx="9144000" cy="4339650"/>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 </a:t>
            </a:r>
            <a:r>
              <a:rPr lang="it-IT" sz="2000" b="1" dirty="0" smtClean="0">
                <a:solidFill>
                  <a:srgbClr val="FF0000"/>
                </a:solidFill>
                <a:latin typeface="Arial Black" pitchFamily="34" charset="0"/>
              </a:rPr>
              <a:t>responsabilità dei sinistri stradali nei sorpassi</a:t>
            </a:r>
            <a:r>
              <a:rPr lang="it-IT" sz="2000" dirty="0" smtClean="0">
                <a:latin typeface="Arial Black" pitchFamily="34" charset="0"/>
              </a:rPr>
              <a:t> va ricercata nella violazione delle norme giuridiche, tecniche e di prudenza.</a:t>
            </a:r>
          </a:p>
          <a:p>
            <a:pPr algn="ctr"/>
            <a:endParaRPr lang="it-IT" sz="800" dirty="0" smtClean="0">
              <a:latin typeface="Arial Black" pitchFamily="34" charset="0"/>
            </a:endParaRPr>
          </a:p>
          <a:p>
            <a:pPr algn="ctr"/>
            <a:r>
              <a:rPr lang="it-IT" sz="2000" dirty="0" smtClean="0">
                <a:latin typeface="Arial Black" pitchFamily="34" charset="0"/>
              </a:rPr>
              <a:t>Poniamo in evidenza che:</a:t>
            </a:r>
          </a:p>
          <a:p>
            <a:pPr algn="ctr"/>
            <a:endParaRPr lang="it-IT" sz="800" dirty="0" smtClean="0">
              <a:latin typeface="Arial Black" pitchFamily="34" charset="0"/>
            </a:endParaRPr>
          </a:p>
          <a:p>
            <a:pPr algn="ctr"/>
            <a:r>
              <a:rPr lang="it-IT" sz="2000" dirty="0" smtClean="0">
                <a:latin typeface="Arial Black" pitchFamily="34" charset="0"/>
              </a:rPr>
              <a:t>- durante il sorpasso si sta </a:t>
            </a:r>
            <a:r>
              <a:rPr lang="it-IT" sz="2000" i="1" dirty="0" smtClean="0">
                <a:latin typeface="Arial Black" pitchFamily="34" charset="0"/>
              </a:rPr>
              <a:t>“fuori mano”</a:t>
            </a:r>
            <a:r>
              <a:rPr lang="it-IT" sz="2000" dirty="0" smtClean="0">
                <a:latin typeface="Arial Black" pitchFamily="34" charset="0"/>
              </a:rPr>
              <a:t>, occupando la mezza strada appartenente ai veicoli che provengono dalla direzione opposta (questi ultimi hanno l’obbligo di rallentare o anche fermarsi dove l’incrocio si presenti non agevole, art. 141 C.d.S.);</a:t>
            </a:r>
          </a:p>
          <a:p>
            <a:pPr algn="ctr"/>
            <a:r>
              <a:rPr lang="it-IT" sz="2000" dirty="0" smtClean="0">
                <a:latin typeface="Arial Black" pitchFamily="34" charset="0"/>
              </a:rPr>
              <a:t>- per compiere il sorpasso si deve tener conto delle necessità di una normale condotta di marcia di chi precede, non potendosi esigere manovre di emergenza eccezionali;</a:t>
            </a:r>
          </a:p>
          <a:p>
            <a:pPr algn="ctr"/>
            <a:r>
              <a:rPr lang="it-IT" sz="2000" dirty="0" smtClean="0">
                <a:latin typeface="Arial Black" pitchFamily="34" charset="0"/>
              </a:rPr>
              <a:t>- chi sorpassa deve valutare il pro ed il contro di tale manovra, che egli compie a proprio rischio, nei riguardi dello spazio disponibile e del tempo necessario;</a:t>
            </a:r>
            <a:endParaRPr lang="it-IT" sz="3200" b="1" dirty="0">
              <a:solidFill>
                <a:srgbClr val="FF0000"/>
              </a:solidFill>
              <a:latin typeface="Arial Black" pitchFamily="34" charset="0"/>
            </a:endParaRPr>
          </a:p>
        </p:txBody>
      </p:sp>
      <p:sp>
        <p:nvSpPr>
          <p:cNvPr id="26629"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Responsabilità dei sinistri</a:t>
            </a:r>
            <a:endParaRPr lang="it-IT" sz="3600" dirty="0">
              <a:solidFill>
                <a:schemeClr val="tx1">
                  <a:lumMod val="50000"/>
                  <a:lumOff val="50000"/>
                </a:schemeClr>
              </a:solidFill>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0" y="1142984"/>
            <a:ext cx="9144000" cy="4339650"/>
          </a:xfrm>
          <a:prstGeom prst="rect">
            <a:avLst/>
          </a:prstGeom>
          <a:noFill/>
          <a:ln w="9525">
            <a:noFill/>
            <a:miter lim="800000"/>
            <a:headEnd/>
            <a:tailEnd/>
          </a:ln>
        </p:spPr>
        <p:txBody>
          <a:bodyPr wrap="square">
            <a:spAutoFit/>
          </a:bodyPr>
          <a:lstStyle/>
          <a:p>
            <a:pPr algn="ctr">
              <a:buFontTx/>
              <a:buChar char="-"/>
            </a:pPr>
            <a:r>
              <a:rPr lang="it-IT" sz="2000" dirty="0" smtClean="0">
                <a:latin typeface="Arial Black" pitchFamily="34" charset="0"/>
              </a:rPr>
              <a:t> è frequente il caso di veicoli </a:t>
            </a:r>
            <a:r>
              <a:rPr lang="it-IT" sz="2000" dirty="0" err="1" smtClean="0">
                <a:latin typeface="Arial Black" pitchFamily="34" charset="0"/>
              </a:rPr>
              <a:t>sorpassandi</a:t>
            </a:r>
            <a:r>
              <a:rPr lang="it-IT" sz="2000" dirty="0" smtClean="0">
                <a:latin typeface="Arial Black" pitchFamily="34" charset="0"/>
              </a:rPr>
              <a:t> i quali, pur avendo dato via libera ed avendo rallentato, nel corso della manovra di sorpasso, sono costretti a spostarsi a sinistra o ad arrestarsi per l’improvviso apparire di un ostacolo in movimento sulla rispettiva destra, o per evitare di urtare un pedone od un ciclista, oppure in conseguenza di una manovra compiuta da altro veicolo che precede;</a:t>
            </a:r>
          </a:p>
          <a:p>
            <a:pPr algn="ctr">
              <a:buFontTx/>
              <a:buChar char="-"/>
            </a:pPr>
            <a:endParaRPr lang="it-IT" sz="800" dirty="0" smtClean="0">
              <a:latin typeface="Arial Black" pitchFamily="34" charset="0"/>
            </a:endParaRPr>
          </a:p>
          <a:p>
            <a:pPr algn="ctr"/>
            <a:r>
              <a:rPr lang="it-IT" sz="2000" dirty="0" smtClean="0">
                <a:latin typeface="Arial Black" pitchFamily="34" charset="0"/>
              </a:rPr>
              <a:t>- chi segue il veicolo sorpassante deve tenersi a distanza di sicurezza, per non intralciare eventuali manovre di rientro e non subirne le conseguenze;</a:t>
            </a:r>
          </a:p>
          <a:p>
            <a:pPr algn="ctr"/>
            <a:endParaRPr lang="it-IT" sz="800" dirty="0" smtClean="0">
              <a:latin typeface="Arial Black" pitchFamily="34" charset="0"/>
            </a:endParaRPr>
          </a:p>
          <a:p>
            <a:pPr algn="ctr"/>
            <a:r>
              <a:rPr lang="it-IT" sz="2000" dirty="0" smtClean="0">
                <a:latin typeface="Arial Black" pitchFamily="34" charset="0"/>
              </a:rPr>
              <a:t>- il sorpasso a destra è ammesso quando il veicolo che precede abbia azionato il segnale di svolta a sinistra, esista sulla destra spazio sufficiente e vengano messe in atto tutte le cautele. </a:t>
            </a:r>
            <a:endParaRPr lang="it-IT" sz="2000" dirty="0">
              <a:latin typeface="Arial Black" pitchFamily="34" charset="0"/>
            </a:endParaRPr>
          </a:p>
        </p:txBody>
      </p:sp>
      <p:sp>
        <p:nvSpPr>
          <p:cNvPr id="26629"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Responsabilità dei sinistri</a:t>
            </a:r>
            <a:endParaRPr lang="it-IT" sz="3600" dirty="0">
              <a:solidFill>
                <a:schemeClr val="tx1">
                  <a:lumMod val="50000"/>
                  <a:lumOff val="50000"/>
                </a:schemeClr>
              </a:solidFill>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0" y="1142984"/>
            <a:ext cx="9144000" cy="4339650"/>
          </a:xfrm>
          <a:prstGeom prst="rect">
            <a:avLst/>
          </a:prstGeom>
          <a:noFill/>
          <a:ln w="9525">
            <a:noFill/>
            <a:miter lim="800000"/>
            <a:headEnd/>
            <a:tailEnd/>
          </a:ln>
        </p:spPr>
        <p:txBody>
          <a:bodyPr wrap="square">
            <a:spAutoFit/>
          </a:bodyPr>
          <a:lstStyle/>
          <a:p>
            <a:pPr algn="ctr"/>
            <a:r>
              <a:rPr lang="it-IT" dirty="0" smtClean="0">
                <a:latin typeface="Arial Black" pitchFamily="34" charset="0"/>
              </a:rPr>
              <a:t>Ne deriva che </a:t>
            </a:r>
            <a:r>
              <a:rPr lang="it-IT" b="1" dirty="0" smtClean="0">
                <a:solidFill>
                  <a:srgbClr val="FF0000"/>
                </a:solidFill>
                <a:latin typeface="Arial Black" pitchFamily="34" charset="0"/>
              </a:rPr>
              <a:t>possono essere responsabili, nel quadro della manovra del sorpasso, più persone</a:t>
            </a:r>
            <a:r>
              <a:rPr lang="it-IT" dirty="0" smtClean="0">
                <a:latin typeface="Arial Black" pitchFamily="34" charset="0"/>
              </a:rPr>
              <a:t>:</a:t>
            </a:r>
          </a:p>
          <a:p>
            <a:pPr algn="ctr"/>
            <a:endParaRPr lang="it-IT" sz="800" dirty="0" smtClean="0">
              <a:latin typeface="Arial Black" pitchFamily="34" charset="0"/>
            </a:endParaRPr>
          </a:p>
          <a:p>
            <a:pPr algn="ctr"/>
            <a:r>
              <a:rPr lang="it-IT" dirty="0" smtClean="0">
                <a:latin typeface="Arial Black" pitchFamily="34" charset="0"/>
              </a:rPr>
              <a:t>-</a:t>
            </a:r>
            <a:r>
              <a:rPr lang="it-IT" dirty="0" smtClean="0">
                <a:solidFill>
                  <a:srgbClr val="FF0000"/>
                </a:solidFill>
                <a:latin typeface="Arial Black" pitchFamily="34" charset="0"/>
              </a:rPr>
              <a:t> chi sorpassa senza adottare le norme giuridiche e tecniche</a:t>
            </a:r>
            <a:r>
              <a:rPr lang="it-IT" dirty="0" smtClean="0">
                <a:latin typeface="Arial Black" pitchFamily="34" charset="0"/>
              </a:rPr>
              <a:t>;</a:t>
            </a:r>
          </a:p>
          <a:p>
            <a:pPr algn="ctr">
              <a:buFontTx/>
              <a:buChar char="-"/>
            </a:pPr>
            <a:endParaRPr lang="it-IT" sz="400" dirty="0" smtClean="0">
              <a:latin typeface="Arial Black" pitchFamily="34" charset="0"/>
            </a:endParaRPr>
          </a:p>
          <a:p>
            <a:pPr algn="ctr"/>
            <a:r>
              <a:rPr lang="it-IT" dirty="0" smtClean="0">
                <a:latin typeface="Arial Black" pitchFamily="34" charset="0"/>
              </a:rPr>
              <a:t>- </a:t>
            </a:r>
            <a:r>
              <a:rPr lang="it-IT" dirty="0" smtClean="0">
                <a:solidFill>
                  <a:srgbClr val="FF0000"/>
                </a:solidFill>
                <a:latin typeface="Arial Black" pitchFamily="34" charset="0"/>
              </a:rPr>
              <a:t>chi viene sorpassato</a:t>
            </a:r>
            <a:r>
              <a:rPr lang="it-IT" dirty="0" smtClean="0">
                <a:latin typeface="Arial Black" pitchFamily="34" charset="0"/>
              </a:rPr>
              <a:t>, laddove compia manovre inopinate o non dia la precedenza a chi sia già in fase di sorpasso quando questo non sia proibito oppure non agevoli tale manovra spostandosi a destra e, all’occorrenza, rallentando;</a:t>
            </a:r>
          </a:p>
          <a:p>
            <a:pPr algn="ctr">
              <a:buFontTx/>
              <a:buChar char="-"/>
            </a:pPr>
            <a:endParaRPr lang="it-IT" sz="400" dirty="0" smtClean="0">
              <a:latin typeface="Arial Black" pitchFamily="34" charset="0"/>
            </a:endParaRPr>
          </a:p>
          <a:p>
            <a:pPr algn="ctr"/>
            <a:r>
              <a:rPr lang="it-IT" dirty="0" smtClean="0">
                <a:latin typeface="Arial Black" pitchFamily="34" charset="0"/>
              </a:rPr>
              <a:t>- </a:t>
            </a:r>
            <a:r>
              <a:rPr lang="it-IT" dirty="0" smtClean="0">
                <a:solidFill>
                  <a:srgbClr val="FF0000"/>
                </a:solidFill>
                <a:latin typeface="Arial Black" pitchFamily="34" charset="0"/>
              </a:rPr>
              <a:t>chi segue eventualmente la scia del sorpassante</a:t>
            </a:r>
            <a:r>
              <a:rPr lang="it-IT" dirty="0" smtClean="0">
                <a:latin typeface="Arial Black" pitchFamily="34" charset="0"/>
              </a:rPr>
              <a:t> imprudentemente, senza assicurarsi della reale possibilità di tale manovra;</a:t>
            </a:r>
          </a:p>
          <a:p>
            <a:pPr algn="ctr">
              <a:buFontTx/>
              <a:buChar char="-"/>
            </a:pPr>
            <a:endParaRPr lang="it-IT" sz="400" dirty="0" smtClean="0">
              <a:latin typeface="Arial Black" pitchFamily="34" charset="0"/>
            </a:endParaRPr>
          </a:p>
          <a:p>
            <a:pPr algn="ctr"/>
            <a:r>
              <a:rPr lang="it-IT" dirty="0" smtClean="0">
                <a:latin typeface="Arial Black" pitchFamily="34" charset="0"/>
              </a:rPr>
              <a:t>- </a:t>
            </a:r>
            <a:r>
              <a:rPr lang="it-IT" dirty="0" smtClean="0">
                <a:solidFill>
                  <a:srgbClr val="FF0000"/>
                </a:solidFill>
                <a:latin typeface="Arial Black" pitchFamily="34" charset="0"/>
              </a:rPr>
              <a:t>chi proviene dal senso opposto</a:t>
            </a:r>
            <a:r>
              <a:rPr lang="it-IT" dirty="0" smtClean="0">
                <a:latin typeface="Arial Black" pitchFamily="34" charset="0"/>
              </a:rPr>
              <a:t> e che, accortosi del sorpasso in atto, pur presentandosi l’incrocio non agevole, se non impossibile, non rallenta o non si arresta o non fa tutto il possibile per evitare il sinistro;</a:t>
            </a:r>
          </a:p>
          <a:p>
            <a:pPr algn="ctr">
              <a:buFontTx/>
              <a:buChar char="-"/>
            </a:pPr>
            <a:endParaRPr lang="it-IT" sz="400" dirty="0" smtClean="0">
              <a:latin typeface="Arial Black" pitchFamily="34" charset="0"/>
            </a:endParaRPr>
          </a:p>
          <a:p>
            <a:pPr algn="ctr"/>
            <a:r>
              <a:rPr lang="it-IT" dirty="0" smtClean="0">
                <a:latin typeface="Arial Black" pitchFamily="34" charset="0"/>
              </a:rPr>
              <a:t>- </a:t>
            </a:r>
            <a:r>
              <a:rPr lang="it-IT" dirty="0" smtClean="0">
                <a:solidFill>
                  <a:srgbClr val="FF0000"/>
                </a:solidFill>
                <a:latin typeface="Arial Black" pitchFamily="34" charset="0"/>
              </a:rPr>
              <a:t>chi, seguendo il veicolo rientrante dal sorpasso, non abbia tenuto da questo la distanza di sicurezza, per cui, al suo rientro, lo tamponi</a:t>
            </a:r>
            <a:r>
              <a:rPr lang="it-IT" dirty="0" smtClean="0">
                <a:latin typeface="Arial Black" pitchFamily="34" charset="0"/>
              </a:rPr>
              <a:t>.</a:t>
            </a:r>
            <a:endParaRPr lang="it-IT" dirty="0">
              <a:latin typeface="Arial Black" pitchFamily="34" charset="0"/>
            </a:endParaRPr>
          </a:p>
        </p:txBody>
      </p:sp>
      <p:sp>
        <p:nvSpPr>
          <p:cNvPr id="26629" name="CasellaDiTesto 7"/>
          <p:cNvSpPr txBox="1">
            <a:spLocks noChangeArrowheads="1"/>
          </p:cNvSpPr>
          <p:nvPr/>
        </p:nvSpPr>
        <p:spPr bwMode="auto">
          <a:xfrm>
            <a:off x="971550" y="476250"/>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Responsabilità dei sinistri</a:t>
            </a:r>
            <a:endParaRPr lang="it-IT" sz="3600" dirty="0">
              <a:solidFill>
                <a:schemeClr val="tx1">
                  <a:lumMod val="50000"/>
                  <a:lumOff val="50000"/>
                </a:schemeClr>
              </a:solidFill>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asellaDiTesto 3"/>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Tamponamento</a:t>
            </a:r>
            <a:endParaRPr lang="it-IT" sz="3200" b="1" dirty="0">
              <a:solidFill>
                <a:schemeClr val="tx1">
                  <a:lumMod val="50000"/>
                  <a:lumOff val="50000"/>
                </a:schemeClr>
              </a:solidFill>
              <a:latin typeface="Arial Black" pitchFamily="34" charset="0"/>
            </a:endParaRPr>
          </a:p>
        </p:txBody>
      </p:sp>
      <p:pic>
        <p:nvPicPr>
          <p:cNvPr id="35845" name="Picture 6" descr="http://www.telenord.it/images/stories/tamponamento-a-catena.jpg"/>
          <p:cNvPicPr>
            <a:picLocks noChangeAspect="1" noChangeArrowheads="1"/>
          </p:cNvPicPr>
          <p:nvPr/>
        </p:nvPicPr>
        <p:blipFill>
          <a:blip r:embed="rId2"/>
          <a:srcRect/>
          <a:stretch>
            <a:fillRect/>
          </a:stretch>
        </p:blipFill>
        <p:spPr bwMode="auto">
          <a:xfrm>
            <a:off x="2428861" y="3933825"/>
            <a:ext cx="4000528" cy="1871663"/>
          </a:xfrm>
          <a:prstGeom prst="rect">
            <a:avLst/>
          </a:prstGeom>
          <a:noFill/>
          <a:ln w="9525">
            <a:noFill/>
            <a:miter lim="800000"/>
            <a:headEnd/>
            <a:tailEnd/>
          </a:ln>
        </p:spPr>
      </p:pic>
      <p:sp>
        <p:nvSpPr>
          <p:cNvPr id="9217" name="Rectangle 1"/>
          <p:cNvSpPr>
            <a:spLocks noChangeArrowheads="1"/>
          </p:cNvSpPr>
          <p:nvPr/>
        </p:nvSpPr>
        <p:spPr bwMode="auto">
          <a:xfrm>
            <a:off x="0" y="1142984"/>
            <a:ext cx="9144000" cy="27392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it-IT" sz="2000" dirty="0" smtClean="0">
                <a:latin typeface="Arial Black" pitchFamily="34" charset="0"/>
                <a:ea typeface="Times New Roman" pitchFamily="18" charset="0"/>
                <a:cs typeface="Arial" pitchFamily="34" charset="0"/>
              </a:rPr>
              <a:t>In</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infortunistica stradale, il </a:t>
            </a:r>
            <a:r>
              <a:rPr kumimoji="0" lang="it-IT" sz="20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tamponamento</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 è l’urto del veicolo che segue sul posteriore del veicolo che lo precede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sz="16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Il tamponamento è, in genere, dovuto a </a:t>
            </a:r>
            <a:r>
              <a:rPr kumimoji="0" lang="it-IT" sz="2000" b="0" u="none" strike="noStrike" cap="none" normalizeH="0" baseline="0" dirty="0" smtClean="0">
                <a:ln>
                  <a:noFill/>
                </a:ln>
                <a:solidFill>
                  <a:srgbClr val="0033CC"/>
                </a:solidFill>
                <a:effectLst/>
                <a:latin typeface="Arial Black" pitchFamily="34" charset="0"/>
                <a:ea typeface="Times New Roman" pitchFamily="18" charset="0"/>
                <a:cs typeface="Arial" pitchFamily="34" charset="0"/>
              </a:rPr>
              <a:t>due fatti concomitanti</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it-IT" sz="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tabLst/>
            </a:pPr>
            <a:r>
              <a:rPr kumimoji="0" lang="it-IT" sz="2000" b="0" u="none" strike="noStrike" cap="none" normalizeH="0" baseline="0" dirty="0" smtClean="0">
                <a:ln>
                  <a:noFill/>
                </a:ln>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rgbClr val="0033CC"/>
                </a:solidFill>
                <a:effectLst/>
                <a:latin typeface="Arial Black" pitchFamily="34" charset="0"/>
                <a:ea typeface="Times New Roman" pitchFamily="18" charset="0"/>
                <a:cs typeface="Arial" pitchFamily="34" charset="0"/>
              </a:rPr>
              <a:t>l’improvviso rallentamento o l’arresto del veicolo che precede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p>
          <a:p>
            <a:pPr marL="0" marR="0" lvl="0" indent="0" algn="ctr" defTabSz="914400" rtl="0" eaLnBrk="0" fontAlgn="base" latinLnBrk="0" hangingPunct="0">
              <a:lnSpc>
                <a:spcPct val="100000"/>
              </a:lnSpc>
              <a:spcBef>
                <a:spcPct val="0"/>
              </a:spcBef>
              <a:spcAft>
                <a:spcPct val="0"/>
              </a:spcAft>
              <a:buClrTx/>
              <a:buSzTx/>
              <a:buFontTx/>
              <a:buChar char="-"/>
              <a:tabLst/>
            </a:pPr>
            <a:endParaRPr kumimoji="0" lang="it-IT" sz="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rgbClr val="0033CC"/>
                </a:solidFill>
                <a:effectLst/>
                <a:latin typeface="Arial Black" pitchFamily="34" charset="0"/>
                <a:ea typeface="Times New Roman" pitchFamily="18" charset="0"/>
                <a:cs typeface="Arial" pitchFamily="34" charset="0"/>
              </a:rPr>
              <a:t>l’intempestiva frenata del veicolo che segue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il quale per eccesso di velocità o per essersi tenuto troppo da presso, va ad urtare contro il veicolo che lo precede.</a:t>
            </a:r>
            <a:endParaRPr kumimoji="0" lang="it-IT" sz="20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6"/>
          <p:cNvSpPr txBox="1">
            <a:spLocks noChangeArrowheads="1"/>
          </p:cNvSpPr>
          <p:nvPr/>
        </p:nvSpPr>
        <p:spPr bwMode="auto">
          <a:xfrm>
            <a:off x="214282" y="1214422"/>
            <a:ext cx="8715436" cy="4339650"/>
          </a:xfrm>
          <a:prstGeom prst="rect">
            <a:avLst/>
          </a:prstGeom>
          <a:noFill/>
          <a:ln w="9525">
            <a:noFill/>
            <a:miter lim="800000"/>
            <a:headEnd/>
            <a:tailEnd/>
          </a:ln>
        </p:spPr>
        <p:txBody>
          <a:bodyPr wrap="square">
            <a:spAutoFit/>
          </a:bodyPr>
          <a:lstStyle/>
          <a:p>
            <a:pPr algn="ctr"/>
            <a:r>
              <a:rPr lang="it-IT" sz="2400" u="sng" dirty="0" smtClean="0">
                <a:solidFill>
                  <a:srgbClr val="0033CC"/>
                </a:solidFill>
                <a:latin typeface="Arial Black" pitchFamily="34" charset="0"/>
              </a:rPr>
              <a:t>Gli effetti dell’urto sono proporzionali alla differenza di velocità tenuta dai due veicoli al momento della collisione ed alle loro masse</a:t>
            </a:r>
            <a:r>
              <a:rPr lang="it-IT" sz="2400" dirty="0" smtClean="0">
                <a:latin typeface="Arial Black" pitchFamily="34" charset="0"/>
              </a:rPr>
              <a:t>.</a:t>
            </a:r>
          </a:p>
          <a:p>
            <a:pPr algn="ctr"/>
            <a:endParaRPr lang="it-IT" sz="1200" dirty="0" smtClean="0">
              <a:latin typeface="Arial Black" pitchFamily="34" charset="0"/>
            </a:endParaRPr>
          </a:p>
          <a:p>
            <a:pPr algn="ctr"/>
            <a:r>
              <a:rPr lang="it-IT" sz="2400" dirty="0" smtClean="0">
                <a:latin typeface="Arial Black" pitchFamily="34" charset="0"/>
              </a:rPr>
              <a:t>La </a:t>
            </a:r>
            <a:r>
              <a:rPr lang="it-IT" sz="2400" b="1" dirty="0" smtClean="0">
                <a:solidFill>
                  <a:srgbClr val="FF0000"/>
                </a:solidFill>
                <a:latin typeface="Arial Black" pitchFamily="34" charset="0"/>
              </a:rPr>
              <a:t>responsabilità</a:t>
            </a:r>
            <a:r>
              <a:rPr lang="it-IT" sz="2400" dirty="0" smtClean="0">
                <a:latin typeface="Arial Black" pitchFamily="34" charset="0"/>
              </a:rPr>
              <a:t>, invece, </a:t>
            </a:r>
            <a:r>
              <a:rPr lang="it-IT" sz="2400" u="sng" dirty="0" smtClean="0">
                <a:solidFill>
                  <a:srgbClr val="FF0000"/>
                </a:solidFill>
                <a:latin typeface="Arial Black" pitchFamily="34" charset="0"/>
              </a:rPr>
              <a:t>viene di massima attribuita al veicolo tamponante</a:t>
            </a:r>
            <a:r>
              <a:rPr lang="it-IT" sz="2400" dirty="0" smtClean="0">
                <a:latin typeface="Arial Black" pitchFamily="34" charset="0"/>
              </a:rPr>
              <a:t>, in quanto, l’attuale </a:t>
            </a:r>
            <a:r>
              <a:rPr lang="it-IT" sz="2400" b="1" dirty="0" smtClean="0">
                <a:solidFill>
                  <a:srgbClr val="FF0000"/>
                </a:solidFill>
                <a:latin typeface="Arial Black" pitchFamily="34" charset="0"/>
              </a:rPr>
              <a:t>C.d.S.</a:t>
            </a:r>
            <a:r>
              <a:rPr lang="it-IT" sz="2400" dirty="0" smtClean="0">
                <a:latin typeface="Arial Black" pitchFamily="34" charset="0"/>
              </a:rPr>
              <a:t> all’</a:t>
            </a:r>
            <a:r>
              <a:rPr lang="it-IT" sz="2400" dirty="0" smtClean="0">
                <a:solidFill>
                  <a:srgbClr val="FF0000"/>
                </a:solidFill>
                <a:latin typeface="Arial Black" pitchFamily="34" charset="0"/>
              </a:rPr>
              <a:t>art. 149</a:t>
            </a:r>
            <a:r>
              <a:rPr lang="it-IT" sz="2400" dirty="0" smtClean="0">
                <a:latin typeface="Arial Black" pitchFamily="34" charset="0"/>
              </a:rPr>
              <a:t> sancisce che </a:t>
            </a:r>
            <a:r>
              <a:rPr lang="it-IT" sz="2400" i="1" dirty="0" smtClean="0">
                <a:latin typeface="Arial Black" pitchFamily="34" charset="0"/>
              </a:rPr>
              <a:t>“durante la marcia i veicoli devono essere tenuti, rispetto al veicolo che precede, ad una distanza di sicurezza tale che sia garantito in ogni caso l’arresto tempestivo e siano evitate collisioni con i veicoli che precedono”</a:t>
            </a:r>
            <a:r>
              <a:rPr lang="it-IT" sz="2400" dirty="0" smtClean="0">
                <a:latin typeface="Arial Black" pitchFamily="34" charset="0"/>
              </a:rPr>
              <a:t>.</a:t>
            </a:r>
            <a:endParaRPr lang="it-IT" sz="2400" dirty="0">
              <a:latin typeface="Arial Black" pitchFamily="34" charset="0"/>
            </a:endParaRPr>
          </a:p>
        </p:txBody>
      </p:sp>
      <p:sp>
        <p:nvSpPr>
          <p:cNvPr id="36869" name="CasellaDiTesto 9"/>
          <p:cNvSpPr txBox="1">
            <a:spLocks noChangeArrowheads="1"/>
          </p:cNvSpPr>
          <p:nvPr/>
        </p:nvSpPr>
        <p:spPr bwMode="auto">
          <a:xfrm>
            <a:off x="468313" y="500042"/>
            <a:ext cx="835342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Effetti dell’urto e responsabilità</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6"/>
          <p:cNvSpPr txBox="1">
            <a:spLocks noChangeArrowheads="1"/>
          </p:cNvSpPr>
          <p:nvPr/>
        </p:nvSpPr>
        <p:spPr bwMode="auto">
          <a:xfrm>
            <a:off x="214282" y="1214422"/>
            <a:ext cx="8715436" cy="4093428"/>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Occorre, però, esaminare ogni singolo caso per conoscere se anche altri abbiano concorso alla produzione dell’evento, con comportamento non normale sotto il profilo giuridico e tecnico; vale a dire riscontrando </a:t>
            </a:r>
            <a:r>
              <a:rPr lang="it-IT" sz="2000" u="sng" dirty="0" smtClean="0">
                <a:latin typeface="Arial Black" pitchFamily="34" charset="0"/>
              </a:rPr>
              <a:t>se il veicolo che precede abbia avuto funzionanti i prescritti dispositivi di segnalazione e li abbia in effetti fatti funzionare per tempo e se la sua frenata si sia svolta per la durata e lo spazio normali</a:t>
            </a:r>
            <a:r>
              <a:rPr lang="it-IT" sz="2000" dirty="0" smtClean="0">
                <a:latin typeface="Arial Black" pitchFamily="34" charset="0"/>
              </a:rPr>
              <a:t>. </a:t>
            </a:r>
            <a:r>
              <a:rPr lang="it-IT" sz="2000" dirty="0" smtClean="0">
                <a:solidFill>
                  <a:srgbClr val="0033CC"/>
                </a:solidFill>
                <a:latin typeface="Arial Black" pitchFamily="34" charset="0"/>
              </a:rPr>
              <a:t>Ciò non avviene, ad esempio, quando il veicolo che precede si sia arrestato per aver colliso contro un altro ostacolo o un altro veicolo antistante, mentre è da ritenere che se egli avesse tenuto, a sua volta, distanza di sicurezza dal veicolo che lo precedeva, avrebbe potuto arrestarsi per tempo e non bruscamente o all’istante</a:t>
            </a:r>
            <a:r>
              <a:rPr lang="it-IT" sz="2000" dirty="0" smtClean="0">
                <a:latin typeface="Arial Black" pitchFamily="34" charset="0"/>
              </a:rPr>
              <a:t>. </a:t>
            </a:r>
            <a:endParaRPr lang="it-IT" sz="2000" dirty="0">
              <a:latin typeface="Arial Black" pitchFamily="34" charset="0"/>
            </a:endParaRPr>
          </a:p>
        </p:txBody>
      </p:sp>
      <p:sp>
        <p:nvSpPr>
          <p:cNvPr id="36869" name="CasellaDiTesto 9"/>
          <p:cNvSpPr txBox="1">
            <a:spLocks noChangeArrowheads="1"/>
          </p:cNvSpPr>
          <p:nvPr/>
        </p:nvSpPr>
        <p:spPr bwMode="auto">
          <a:xfrm>
            <a:off x="468313" y="500042"/>
            <a:ext cx="835342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Responsabilità</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0" y="1214423"/>
            <a:ext cx="9144000" cy="4031873"/>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Esaminiamo gli aspetti principali dei più comuni </a:t>
            </a:r>
            <a:r>
              <a:rPr lang="it-IT" sz="2400" dirty="0" smtClean="0">
                <a:solidFill>
                  <a:srgbClr val="FF0000"/>
                </a:solidFill>
                <a:latin typeface="Arial Black" pitchFamily="34" charset="0"/>
              </a:rPr>
              <a:t>sinistri stradali</a:t>
            </a:r>
            <a:r>
              <a:rPr lang="it-IT" sz="2400" dirty="0" smtClean="0">
                <a:latin typeface="Arial Black" pitchFamily="34" charset="0"/>
              </a:rPr>
              <a:t> e precisamente:</a:t>
            </a:r>
          </a:p>
          <a:p>
            <a:pPr algn="ctr"/>
            <a:endParaRPr lang="it-IT" sz="2400" dirty="0" smtClean="0">
              <a:latin typeface="Arial Black" pitchFamily="34" charset="0"/>
            </a:endParaRPr>
          </a:p>
          <a:p>
            <a:r>
              <a:rPr lang="it-IT" sz="2400" dirty="0" smtClean="0">
                <a:latin typeface="Arial Black" pitchFamily="34" charset="0"/>
              </a:rPr>
              <a:t>● </a:t>
            </a:r>
            <a:r>
              <a:rPr lang="it-IT" sz="2400" dirty="0" smtClean="0">
                <a:solidFill>
                  <a:srgbClr val="FF0000"/>
                </a:solidFill>
                <a:latin typeface="Arial Black" pitchFamily="34" charset="0"/>
              </a:rPr>
              <a:t>sinistri in rettifilo</a:t>
            </a:r>
            <a:r>
              <a:rPr lang="it-IT" sz="2400" dirty="0" smtClean="0">
                <a:latin typeface="Arial Black" pitchFamily="34" charset="0"/>
              </a:rPr>
              <a:t>;</a:t>
            </a:r>
          </a:p>
          <a:p>
            <a:endParaRPr lang="it-IT" sz="800" dirty="0" smtClean="0">
              <a:latin typeface="Arial Black" pitchFamily="34" charset="0"/>
            </a:endParaRPr>
          </a:p>
          <a:p>
            <a:r>
              <a:rPr lang="it-IT" sz="2400" dirty="0" smtClean="0">
                <a:latin typeface="Arial Black" pitchFamily="34" charset="0"/>
              </a:rPr>
              <a:t>● </a:t>
            </a:r>
            <a:r>
              <a:rPr lang="it-IT" sz="2400" dirty="0" smtClean="0">
                <a:solidFill>
                  <a:srgbClr val="FF0000"/>
                </a:solidFill>
                <a:latin typeface="Arial Black" pitchFamily="34" charset="0"/>
              </a:rPr>
              <a:t>sinistri in curva</a:t>
            </a:r>
            <a:r>
              <a:rPr lang="it-IT" sz="2400" dirty="0" smtClean="0">
                <a:latin typeface="Arial Black" pitchFamily="34" charset="0"/>
              </a:rPr>
              <a:t>;</a:t>
            </a:r>
          </a:p>
          <a:p>
            <a:endParaRPr lang="it-IT" sz="800" dirty="0" smtClean="0">
              <a:latin typeface="Arial Black" pitchFamily="34" charset="0"/>
            </a:endParaRPr>
          </a:p>
          <a:p>
            <a:r>
              <a:rPr lang="it-IT" sz="2400" dirty="0" smtClean="0">
                <a:latin typeface="Arial Black" pitchFamily="34" charset="0"/>
              </a:rPr>
              <a:t>● </a:t>
            </a:r>
            <a:r>
              <a:rPr lang="it-IT" sz="2400" dirty="0" smtClean="0">
                <a:solidFill>
                  <a:srgbClr val="FF0000"/>
                </a:solidFill>
                <a:latin typeface="Arial Black" pitchFamily="34" charset="0"/>
              </a:rPr>
              <a:t>sinistri in corrispondenza degli incroci stradali</a:t>
            </a:r>
            <a:r>
              <a:rPr lang="it-IT" sz="2400" dirty="0" smtClean="0">
                <a:latin typeface="Arial Black" pitchFamily="34" charset="0"/>
              </a:rPr>
              <a:t>;</a:t>
            </a:r>
          </a:p>
          <a:p>
            <a:endParaRPr lang="it-IT" sz="800" dirty="0" smtClean="0">
              <a:latin typeface="Arial Black" pitchFamily="34" charset="0"/>
            </a:endParaRPr>
          </a:p>
          <a:p>
            <a:r>
              <a:rPr lang="it-IT" sz="2400" dirty="0" smtClean="0">
                <a:latin typeface="Arial Black" pitchFamily="34" charset="0"/>
              </a:rPr>
              <a:t>● </a:t>
            </a:r>
            <a:r>
              <a:rPr lang="it-IT" sz="2400" dirty="0" smtClean="0">
                <a:solidFill>
                  <a:srgbClr val="FF0000"/>
                </a:solidFill>
                <a:latin typeface="Arial Black" pitchFamily="34" charset="0"/>
              </a:rPr>
              <a:t>sinistri in sorpasso</a:t>
            </a:r>
            <a:r>
              <a:rPr lang="it-IT" sz="2400" dirty="0" smtClean="0">
                <a:latin typeface="Arial Black" pitchFamily="34" charset="0"/>
              </a:rPr>
              <a:t>;</a:t>
            </a:r>
          </a:p>
          <a:p>
            <a:endParaRPr lang="it-IT" sz="800" dirty="0" smtClean="0">
              <a:latin typeface="Arial Black" pitchFamily="34" charset="0"/>
            </a:endParaRPr>
          </a:p>
          <a:p>
            <a:r>
              <a:rPr lang="it-IT" sz="2400" dirty="0" smtClean="0">
                <a:latin typeface="Arial Black" pitchFamily="34" charset="0"/>
              </a:rPr>
              <a:t>● </a:t>
            </a:r>
            <a:r>
              <a:rPr lang="it-IT" sz="2400" dirty="0" smtClean="0">
                <a:solidFill>
                  <a:srgbClr val="FF0000"/>
                </a:solidFill>
                <a:latin typeface="Arial Black" pitchFamily="34" charset="0"/>
              </a:rPr>
              <a:t>tamponamento</a:t>
            </a:r>
            <a:r>
              <a:rPr lang="it-IT" sz="2400" dirty="0" smtClean="0">
                <a:latin typeface="Arial Black" pitchFamily="34" charset="0"/>
              </a:rPr>
              <a:t>, </a:t>
            </a:r>
            <a:r>
              <a:rPr lang="it-IT" sz="2400" i="1" dirty="0" smtClean="0">
                <a:solidFill>
                  <a:srgbClr val="FF0000"/>
                </a:solidFill>
                <a:latin typeface="Arial Black" pitchFamily="34" charset="0"/>
              </a:rPr>
              <a:t>“sgambetto”</a:t>
            </a:r>
            <a:r>
              <a:rPr lang="it-IT" sz="2400" dirty="0" smtClean="0">
                <a:latin typeface="Arial Black" pitchFamily="34" charset="0"/>
              </a:rPr>
              <a:t> e </a:t>
            </a:r>
            <a:r>
              <a:rPr lang="it-IT" sz="2400" i="1" dirty="0" smtClean="0">
                <a:solidFill>
                  <a:srgbClr val="FF0000"/>
                </a:solidFill>
                <a:latin typeface="Arial Black" pitchFamily="34" charset="0"/>
              </a:rPr>
              <a:t>“taglio della strada”</a:t>
            </a:r>
            <a:r>
              <a:rPr lang="it-IT" sz="2400" dirty="0" smtClean="0">
                <a:latin typeface="Arial Black" pitchFamily="34" charset="0"/>
              </a:rPr>
              <a:t>;</a:t>
            </a:r>
          </a:p>
          <a:p>
            <a:endParaRPr lang="it-IT" sz="800" dirty="0" smtClean="0">
              <a:latin typeface="Arial Black" pitchFamily="34" charset="0"/>
            </a:endParaRPr>
          </a:p>
          <a:p>
            <a:r>
              <a:rPr lang="it-IT" sz="2400" dirty="0" smtClean="0">
                <a:latin typeface="Arial Black" pitchFamily="34" charset="0"/>
              </a:rPr>
              <a:t>● </a:t>
            </a:r>
            <a:r>
              <a:rPr lang="it-IT" sz="2400" dirty="0" smtClean="0">
                <a:solidFill>
                  <a:srgbClr val="FF0000"/>
                </a:solidFill>
                <a:latin typeface="Arial Black" pitchFamily="34" charset="0"/>
              </a:rPr>
              <a:t>sinistri in manovra di retromarcia</a:t>
            </a:r>
            <a:r>
              <a:rPr lang="it-IT" sz="2400" dirty="0" smtClean="0">
                <a:latin typeface="Arial Black" pitchFamily="34" charset="0"/>
              </a:rPr>
              <a:t>.</a:t>
            </a:r>
            <a:endParaRPr lang="it-IT" sz="2400" b="1" dirty="0">
              <a:solidFill>
                <a:srgbClr val="FF0000"/>
              </a:solidFill>
              <a:latin typeface="Arial Black" pitchFamily="34" charset="0"/>
            </a:endParaRPr>
          </a:p>
        </p:txBody>
      </p:sp>
      <p:sp>
        <p:nvSpPr>
          <p:cNvPr id="7173" name="CasellaDiTesto 7"/>
          <p:cNvSpPr txBox="1">
            <a:spLocks noChangeArrowheads="1"/>
          </p:cNvSpPr>
          <p:nvPr/>
        </p:nvSpPr>
        <p:spPr bwMode="auto">
          <a:xfrm>
            <a:off x="357158" y="500042"/>
            <a:ext cx="8501121"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Tipologie di sinistri stradali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asellaDiTesto 3"/>
          <p:cNvSpPr txBox="1">
            <a:spLocks noChangeArrowheads="1"/>
          </p:cNvSpPr>
          <p:nvPr/>
        </p:nvSpPr>
        <p:spPr bwMode="auto">
          <a:xfrm>
            <a:off x="285720" y="1214422"/>
            <a:ext cx="8643998" cy="3785652"/>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Per i </a:t>
            </a:r>
            <a:r>
              <a:rPr lang="it-IT" sz="2000" dirty="0" smtClean="0">
                <a:solidFill>
                  <a:srgbClr val="0033CC"/>
                </a:solidFill>
                <a:latin typeface="Arial Black" pitchFamily="34" charset="0"/>
              </a:rPr>
              <a:t>tamponamenti</a:t>
            </a:r>
            <a:r>
              <a:rPr lang="it-IT" sz="2000" dirty="0" smtClean="0">
                <a:latin typeface="Arial Black" pitchFamily="34" charset="0"/>
              </a:rPr>
              <a:t> che si susseguono </a:t>
            </a:r>
            <a:r>
              <a:rPr lang="it-IT" sz="2000" dirty="0" smtClean="0">
                <a:solidFill>
                  <a:srgbClr val="0033CC"/>
                </a:solidFill>
                <a:latin typeface="Arial Black" pitchFamily="34" charset="0"/>
              </a:rPr>
              <a:t>a catena dall’avanti all’indietro</a:t>
            </a:r>
            <a:r>
              <a:rPr lang="it-IT" sz="2000" dirty="0" smtClean="0">
                <a:latin typeface="Arial Black" pitchFamily="34" charset="0"/>
              </a:rPr>
              <a:t>, </a:t>
            </a:r>
            <a:r>
              <a:rPr lang="it-IT" sz="2000" u="sng" dirty="0" smtClean="0">
                <a:solidFill>
                  <a:srgbClr val="0033CC"/>
                </a:solidFill>
                <a:latin typeface="Arial Black" pitchFamily="34" charset="0"/>
              </a:rPr>
              <a:t>le responsabilità vanno esaminate anch’esse dall’avanti all’indietro</a:t>
            </a:r>
            <a:r>
              <a:rPr lang="it-IT" sz="2000" dirty="0" smtClean="0">
                <a:latin typeface="Arial Black" pitchFamily="34" charset="0"/>
              </a:rPr>
              <a:t>, cioè vedendo come si sia comportato il primo dei veicoli coinvolti, poi il secondo, poi il terzo, ecc. Mentre quando i </a:t>
            </a:r>
            <a:r>
              <a:rPr lang="it-IT" sz="2000" dirty="0" smtClean="0">
                <a:solidFill>
                  <a:srgbClr val="FF0000"/>
                </a:solidFill>
                <a:latin typeface="Arial Black" pitchFamily="34" charset="0"/>
              </a:rPr>
              <a:t>tamponamenti</a:t>
            </a:r>
            <a:r>
              <a:rPr lang="it-IT" sz="2000" dirty="0" smtClean="0">
                <a:latin typeface="Arial Black" pitchFamily="34" charset="0"/>
              </a:rPr>
              <a:t> si susseguono </a:t>
            </a:r>
            <a:r>
              <a:rPr lang="it-IT" sz="2000" dirty="0" smtClean="0">
                <a:solidFill>
                  <a:srgbClr val="FF0000"/>
                </a:solidFill>
                <a:latin typeface="Arial Black" pitchFamily="34" charset="0"/>
              </a:rPr>
              <a:t>dal dietro all’avanti</a:t>
            </a:r>
            <a:r>
              <a:rPr lang="it-IT" sz="2000" dirty="0" smtClean="0">
                <a:latin typeface="Arial Black" pitchFamily="34" charset="0"/>
              </a:rPr>
              <a:t> è </a:t>
            </a:r>
            <a:r>
              <a:rPr lang="it-IT" sz="2000" u="sng" dirty="0" smtClean="0">
                <a:solidFill>
                  <a:srgbClr val="FF0000"/>
                </a:solidFill>
                <a:latin typeface="Arial Black" pitchFamily="34" charset="0"/>
              </a:rPr>
              <a:t>il comportamento dell’ultimo che deve essere esaminato per primo e poi quello di tutti gli altri veicoli</a:t>
            </a:r>
            <a:r>
              <a:rPr lang="it-IT" sz="2000" dirty="0" smtClean="0">
                <a:latin typeface="Arial Black" pitchFamily="34" charset="0"/>
              </a:rPr>
              <a:t>.</a:t>
            </a:r>
          </a:p>
          <a:p>
            <a:pPr algn="ctr"/>
            <a:r>
              <a:rPr lang="it-IT" sz="2000" dirty="0" smtClean="0">
                <a:latin typeface="Arial Black" pitchFamily="34" charset="0"/>
              </a:rPr>
              <a:t> </a:t>
            </a:r>
          </a:p>
          <a:p>
            <a:pPr algn="ctr"/>
            <a:r>
              <a:rPr lang="it-IT" sz="2000" dirty="0" smtClean="0">
                <a:latin typeface="Arial Black" pitchFamily="34" charset="0"/>
              </a:rPr>
              <a:t>Si tenga presente, inoltre, la necessità di rilevare le </a:t>
            </a:r>
            <a:r>
              <a:rPr lang="it-IT" sz="2000" b="1" dirty="0" smtClean="0">
                <a:solidFill>
                  <a:srgbClr val="FF0000"/>
                </a:solidFill>
                <a:latin typeface="Arial Black" pitchFamily="34" charset="0"/>
              </a:rPr>
              <a:t>tracce di frenatura</a:t>
            </a:r>
            <a:r>
              <a:rPr lang="it-IT" sz="2000" dirty="0" smtClean="0">
                <a:latin typeface="Arial Black" pitchFamily="34" charset="0"/>
              </a:rPr>
              <a:t> (se esistono o meno), l’intensità, la lunghezza e le altre caratteristiche, nonché gli </a:t>
            </a:r>
            <a:r>
              <a:rPr lang="it-IT" sz="2000" b="1" dirty="0" smtClean="0">
                <a:solidFill>
                  <a:srgbClr val="FF0000"/>
                </a:solidFill>
                <a:latin typeface="Arial Black" pitchFamily="34" charset="0"/>
              </a:rPr>
              <a:t>effetti dell’urto</a:t>
            </a:r>
            <a:r>
              <a:rPr lang="it-IT" sz="2000" dirty="0" smtClean="0">
                <a:latin typeface="Arial Black" pitchFamily="34" charset="0"/>
              </a:rPr>
              <a:t>, da mettere poi in raffronto con </a:t>
            </a:r>
            <a:r>
              <a:rPr lang="it-IT" sz="2000" b="1" dirty="0" smtClean="0">
                <a:solidFill>
                  <a:srgbClr val="FF0000"/>
                </a:solidFill>
                <a:latin typeface="Arial Black" pitchFamily="34" charset="0"/>
              </a:rPr>
              <a:t>le masse dei veicoli coinvolti</a:t>
            </a:r>
            <a:r>
              <a:rPr lang="it-IT" sz="2000" dirty="0" smtClean="0">
                <a:latin typeface="Arial Black" pitchFamily="34" charset="0"/>
              </a:rPr>
              <a:t>.</a:t>
            </a:r>
            <a:endParaRPr lang="it-IT" sz="2000" b="1" dirty="0">
              <a:solidFill>
                <a:srgbClr val="FF0000"/>
              </a:solidFill>
              <a:latin typeface="Arial Black" pitchFamily="34" charset="0"/>
            </a:endParaRPr>
          </a:p>
        </p:txBody>
      </p:sp>
      <p:sp>
        <p:nvSpPr>
          <p:cNvPr id="37893" name="CasellaDiTesto 6"/>
          <p:cNvSpPr txBox="1">
            <a:spLocks noChangeArrowheads="1"/>
          </p:cNvSpPr>
          <p:nvPr/>
        </p:nvSpPr>
        <p:spPr bwMode="auto">
          <a:xfrm>
            <a:off x="395288" y="500042"/>
            <a:ext cx="8424862"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 tamponamenti a catena</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asellaDiTesto 3"/>
          <p:cNvSpPr txBox="1">
            <a:spLocks noChangeArrowheads="1"/>
          </p:cNvSpPr>
          <p:nvPr/>
        </p:nvSpPr>
        <p:spPr bwMode="auto">
          <a:xfrm>
            <a:off x="357158" y="1196975"/>
            <a:ext cx="8501122" cy="3785652"/>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Un </a:t>
            </a:r>
            <a:r>
              <a:rPr lang="it-IT" sz="2400" b="1" dirty="0" smtClean="0">
                <a:solidFill>
                  <a:srgbClr val="FF0000"/>
                </a:solidFill>
                <a:latin typeface="Arial Black" pitchFamily="34" charset="0"/>
              </a:rPr>
              <a:t>criterio equitativo</a:t>
            </a:r>
            <a:r>
              <a:rPr lang="it-IT" sz="2400" dirty="0" smtClean="0">
                <a:latin typeface="Arial Black" pitchFamily="34" charset="0"/>
              </a:rPr>
              <a:t> che può essere accettato ai fini del risarcimento del danno, nei casi di incertezza, è quello che </a:t>
            </a:r>
            <a:r>
              <a:rPr lang="it-IT" sz="2400" i="1" dirty="0" smtClean="0">
                <a:solidFill>
                  <a:srgbClr val="FF0000"/>
                </a:solidFill>
                <a:latin typeface="Arial Black" pitchFamily="34" charset="0"/>
              </a:rPr>
              <a:t>“ognuno risarcisce i danni prodotti alla parte posteriore del veicolo che precede e tiene a proprio carico i danni alla parte anteriore del proprio”</a:t>
            </a:r>
            <a:r>
              <a:rPr lang="it-IT" sz="2400" dirty="0" smtClean="0">
                <a:latin typeface="Arial Black" pitchFamily="34" charset="0"/>
              </a:rPr>
              <a:t>, sempreché si tratti di caso semplice, perché altrimenti occorre analizzare il comportamento nel dettaglio di tutti i veicoli, specie quando vi siano anche responsabilità penali. </a:t>
            </a:r>
            <a:endParaRPr lang="it-IT" sz="2400" dirty="0">
              <a:latin typeface="Arial Black" pitchFamily="34" charset="0"/>
            </a:endParaRPr>
          </a:p>
        </p:txBody>
      </p:sp>
      <p:sp>
        <p:nvSpPr>
          <p:cNvPr id="38917" name="CasellaDiTesto 6"/>
          <p:cNvSpPr txBox="1">
            <a:spLocks noChangeArrowheads="1"/>
          </p:cNvSpPr>
          <p:nvPr/>
        </p:nvSpPr>
        <p:spPr bwMode="auto">
          <a:xfrm>
            <a:off x="900113" y="476250"/>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Criterio </a:t>
            </a:r>
            <a:r>
              <a:rPr lang="it-IT" sz="3600" dirty="0">
                <a:solidFill>
                  <a:schemeClr val="tx1">
                    <a:lumMod val="50000"/>
                    <a:lumOff val="50000"/>
                  </a:schemeClr>
                </a:solidFill>
                <a:latin typeface="Arial Black" pitchFamily="34" charset="0"/>
              </a:rPr>
              <a:t>equitativo</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539750" y="1341438"/>
            <a:ext cx="8064500" cy="4093428"/>
          </a:xfrm>
          <a:prstGeom prst="rect">
            <a:avLst/>
          </a:prstGeom>
          <a:noFill/>
          <a:ln w="9525">
            <a:noFill/>
            <a:miter lim="800000"/>
            <a:headEnd/>
            <a:tailEnd/>
          </a:ln>
        </p:spPr>
        <p:txBody>
          <a:bodyPr>
            <a:spAutoFit/>
          </a:bodyPr>
          <a:lstStyle/>
          <a:p>
            <a:pPr algn="ctr"/>
            <a:r>
              <a:rPr lang="it-IT" sz="2000" dirty="0" smtClean="0">
                <a:latin typeface="Arial Black" pitchFamily="34" charset="0"/>
              </a:rPr>
              <a:t>Un caso di eccezione sulla responsabilità si ha quando il veicolo che precede si ferma all’improvviso, immediatamente dopo aver effettuato un sorpasso, perché in tal caso si determina un vero e proprio </a:t>
            </a:r>
            <a:r>
              <a:rPr lang="it-IT" sz="2000" i="1" dirty="0" smtClean="0">
                <a:solidFill>
                  <a:srgbClr val="002060"/>
                </a:solidFill>
                <a:latin typeface="Arial Black" pitchFamily="34" charset="0"/>
              </a:rPr>
              <a:t>“</a:t>
            </a:r>
            <a:r>
              <a:rPr lang="it-IT" sz="2000" i="1" u="sng" dirty="0" smtClean="0">
                <a:solidFill>
                  <a:srgbClr val="002060"/>
                </a:solidFill>
                <a:latin typeface="Arial Black" pitchFamily="34" charset="0"/>
              </a:rPr>
              <a:t>sgambetto</a:t>
            </a:r>
            <a:r>
              <a:rPr lang="it-IT" sz="2000" i="1" dirty="0" smtClean="0">
                <a:solidFill>
                  <a:srgbClr val="002060"/>
                </a:solidFill>
                <a:latin typeface="Arial Black" pitchFamily="34" charset="0"/>
              </a:rPr>
              <a:t>” </a:t>
            </a:r>
            <a:r>
              <a:rPr lang="it-IT" sz="2000" dirty="0" smtClean="0">
                <a:latin typeface="Arial Black" pitchFamily="34" charset="0"/>
              </a:rPr>
              <a:t>(chiamato anche </a:t>
            </a:r>
            <a:r>
              <a:rPr lang="it-IT" sz="2000" i="1" dirty="0" smtClean="0">
                <a:solidFill>
                  <a:srgbClr val="002060"/>
                </a:solidFill>
                <a:latin typeface="Arial Black" pitchFamily="34" charset="0"/>
              </a:rPr>
              <a:t>“arresto improvviso”</a:t>
            </a:r>
            <a:r>
              <a:rPr lang="it-IT" sz="2000" dirty="0" smtClean="0">
                <a:latin typeface="Arial Black" pitchFamily="34" charset="0"/>
              </a:rPr>
              <a:t>).</a:t>
            </a:r>
          </a:p>
          <a:p>
            <a:pPr algn="ctr"/>
            <a:r>
              <a:rPr lang="it-IT" sz="2000" dirty="0" smtClean="0">
                <a:latin typeface="Arial Black" pitchFamily="34" charset="0"/>
              </a:rPr>
              <a:t>  </a:t>
            </a:r>
          </a:p>
          <a:p>
            <a:pPr algn="ctr"/>
            <a:r>
              <a:rPr lang="it-IT" sz="2000" dirty="0" smtClean="0">
                <a:latin typeface="Arial Black" pitchFamily="34" charset="0"/>
              </a:rPr>
              <a:t>Si ha invece il </a:t>
            </a:r>
            <a:r>
              <a:rPr lang="it-IT" sz="2000" i="1" dirty="0" smtClean="0">
                <a:solidFill>
                  <a:srgbClr val="002060"/>
                </a:solidFill>
                <a:latin typeface="Arial Black" pitchFamily="34" charset="0"/>
              </a:rPr>
              <a:t>“</a:t>
            </a:r>
            <a:r>
              <a:rPr lang="it-IT" sz="2000" i="1" u="sng" dirty="0" smtClean="0">
                <a:solidFill>
                  <a:srgbClr val="002060"/>
                </a:solidFill>
                <a:latin typeface="Arial Black" pitchFamily="34" charset="0"/>
              </a:rPr>
              <a:t>taglio della strada</a:t>
            </a:r>
            <a:r>
              <a:rPr lang="it-IT" sz="2000" i="1" dirty="0" smtClean="0">
                <a:solidFill>
                  <a:srgbClr val="002060"/>
                </a:solidFill>
                <a:latin typeface="Arial Black" pitchFamily="34" charset="0"/>
              </a:rPr>
              <a:t>”</a:t>
            </a:r>
            <a:r>
              <a:rPr lang="it-IT" sz="2000" dirty="0" smtClean="0">
                <a:latin typeface="Arial Black" pitchFamily="34" charset="0"/>
              </a:rPr>
              <a:t> quando l’autoveicolo che ha effettuato il sorpasso si sposta diagonalmente a destra con rapidità, senza lasciare al veicolo sorpassato il necessario spazio, ponendosi innanzi ad esso con direzione obliqua, sia che poi riprenda la normale marcia, sia che attui una manovra di imbocco di una strada laterale sulla destra.</a:t>
            </a:r>
            <a:endParaRPr lang="it-IT" sz="2000" dirty="0"/>
          </a:p>
        </p:txBody>
      </p:sp>
      <p:sp>
        <p:nvSpPr>
          <p:cNvPr id="39941" name="CasellaDiTesto 6"/>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“Sgambetto” e “taglio della strada”</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357158" y="1341438"/>
            <a:ext cx="8501122" cy="387798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Si ha il </a:t>
            </a:r>
            <a:r>
              <a:rPr lang="it-IT" sz="2000" i="1" dirty="0" smtClean="0">
                <a:solidFill>
                  <a:srgbClr val="002060"/>
                </a:solidFill>
                <a:latin typeface="Arial Black" pitchFamily="34" charset="0"/>
              </a:rPr>
              <a:t>“</a:t>
            </a:r>
            <a:r>
              <a:rPr lang="it-IT" sz="2000" i="1" u="sng" dirty="0" smtClean="0">
                <a:solidFill>
                  <a:srgbClr val="002060"/>
                </a:solidFill>
                <a:latin typeface="Arial Black" pitchFamily="34" charset="0"/>
              </a:rPr>
              <a:t>taglio della strada</a:t>
            </a:r>
            <a:r>
              <a:rPr lang="it-IT" sz="2000" i="1" dirty="0" smtClean="0">
                <a:solidFill>
                  <a:srgbClr val="002060"/>
                </a:solidFill>
                <a:latin typeface="Arial Black" pitchFamily="34" charset="0"/>
              </a:rPr>
              <a:t>”</a:t>
            </a:r>
            <a:r>
              <a:rPr lang="it-IT" sz="2000" dirty="0" smtClean="0">
                <a:latin typeface="Arial Black" pitchFamily="34" charset="0"/>
              </a:rPr>
              <a:t> anche in altri tre casi:</a:t>
            </a:r>
          </a:p>
          <a:p>
            <a:pPr algn="ctr"/>
            <a:endParaRPr lang="it-IT" sz="1000" dirty="0" smtClean="0">
              <a:latin typeface="Arial Black" pitchFamily="34" charset="0"/>
            </a:endParaRPr>
          </a:p>
          <a:p>
            <a:pPr marL="457200" indent="-457200" algn="ctr"/>
            <a:r>
              <a:rPr lang="it-IT" sz="2000" dirty="0" smtClean="0">
                <a:solidFill>
                  <a:srgbClr val="002060"/>
                </a:solidFill>
                <a:latin typeface="Arial Black" pitchFamily="34" charset="0"/>
              </a:rPr>
              <a:t>1) </a:t>
            </a:r>
            <a:r>
              <a:rPr lang="it-IT" sz="2000" dirty="0" smtClean="0">
                <a:latin typeface="Arial Black" pitchFamily="34" charset="0"/>
              </a:rPr>
              <a:t>quando si effettua la svolta a sinistra senza fare (e per tempo) il prescritto segnale al veicolo che segue;</a:t>
            </a:r>
          </a:p>
          <a:p>
            <a:pPr marL="457200" indent="-457200" algn="ctr">
              <a:buAutoNum type="arabicParenR"/>
            </a:pPr>
            <a:endParaRPr lang="it-IT" sz="800" dirty="0" smtClean="0">
              <a:latin typeface="Arial Black" pitchFamily="34" charset="0"/>
            </a:endParaRPr>
          </a:p>
          <a:p>
            <a:pPr algn="ctr"/>
            <a:r>
              <a:rPr lang="it-IT" sz="2000" dirty="0" smtClean="0">
                <a:solidFill>
                  <a:srgbClr val="002060"/>
                </a:solidFill>
                <a:latin typeface="Arial Black" pitchFamily="34" charset="0"/>
              </a:rPr>
              <a:t>2)</a:t>
            </a:r>
            <a:r>
              <a:rPr lang="it-IT" sz="2000" dirty="0" smtClean="0">
                <a:latin typeface="Arial Black" pitchFamily="34" charset="0"/>
              </a:rPr>
              <a:t> quando in un incrocio non si dà la precedenza al veicolo che viene dalla destra;</a:t>
            </a:r>
          </a:p>
          <a:p>
            <a:pPr algn="ctr"/>
            <a:endParaRPr lang="it-IT" sz="800" dirty="0" smtClean="0">
              <a:latin typeface="Arial Black" pitchFamily="34" charset="0"/>
            </a:endParaRPr>
          </a:p>
          <a:p>
            <a:pPr algn="ctr"/>
            <a:r>
              <a:rPr lang="it-IT" sz="2000" dirty="0" smtClean="0">
                <a:solidFill>
                  <a:srgbClr val="002060"/>
                </a:solidFill>
                <a:latin typeface="Arial Black" pitchFamily="34" charset="0"/>
              </a:rPr>
              <a:t>3)</a:t>
            </a:r>
            <a:r>
              <a:rPr lang="it-IT" sz="2000" dirty="0" smtClean="0">
                <a:latin typeface="Arial Black" pitchFamily="34" charset="0"/>
              </a:rPr>
              <a:t> quando, nel voltare a sinistra, non si dà la precedenza al veicolo che viene dalla direzione opposta.</a:t>
            </a:r>
          </a:p>
          <a:p>
            <a:pPr algn="ctr"/>
            <a:endParaRPr lang="it-IT" sz="2000" dirty="0" smtClean="0">
              <a:latin typeface="Arial Black" pitchFamily="34" charset="0"/>
            </a:endParaRPr>
          </a:p>
          <a:p>
            <a:pPr algn="ctr"/>
            <a:r>
              <a:rPr lang="it-IT" sz="2000" dirty="0" smtClean="0">
                <a:latin typeface="Arial Black" pitchFamily="34" charset="0"/>
              </a:rPr>
              <a:t>E’ evidente che lo </a:t>
            </a:r>
            <a:r>
              <a:rPr lang="it-IT" sz="2000" i="1" dirty="0" smtClean="0">
                <a:solidFill>
                  <a:srgbClr val="002060"/>
                </a:solidFill>
                <a:latin typeface="Arial Black" pitchFamily="34" charset="0"/>
              </a:rPr>
              <a:t>“</a:t>
            </a:r>
            <a:r>
              <a:rPr lang="it-IT" sz="2000" i="1" u="sng" dirty="0" smtClean="0">
                <a:solidFill>
                  <a:srgbClr val="002060"/>
                </a:solidFill>
                <a:latin typeface="Arial Black" pitchFamily="34" charset="0"/>
              </a:rPr>
              <a:t>sgambetto</a:t>
            </a:r>
            <a:r>
              <a:rPr lang="it-IT" sz="2000" i="1" dirty="0" smtClean="0">
                <a:solidFill>
                  <a:srgbClr val="002060"/>
                </a:solidFill>
                <a:latin typeface="Arial Black" pitchFamily="34" charset="0"/>
              </a:rPr>
              <a:t>”</a:t>
            </a:r>
            <a:r>
              <a:rPr lang="it-IT" sz="2000" dirty="0" smtClean="0">
                <a:latin typeface="Arial Black" pitchFamily="34" charset="0"/>
              </a:rPr>
              <a:t> ed il </a:t>
            </a:r>
            <a:r>
              <a:rPr lang="it-IT" sz="2000" i="1" dirty="0" smtClean="0">
                <a:solidFill>
                  <a:srgbClr val="002060"/>
                </a:solidFill>
                <a:latin typeface="Arial Black" pitchFamily="34" charset="0"/>
              </a:rPr>
              <a:t>“</a:t>
            </a:r>
            <a:r>
              <a:rPr lang="it-IT" sz="2000" i="1" u="sng" dirty="0" smtClean="0">
                <a:solidFill>
                  <a:srgbClr val="002060"/>
                </a:solidFill>
                <a:latin typeface="Arial Black" pitchFamily="34" charset="0"/>
              </a:rPr>
              <a:t>taglio della strada</a:t>
            </a:r>
            <a:r>
              <a:rPr lang="it-IT" sz="2000" i="1" dirty="0" smtClean="0">
                <a:solidFill>
                  <a:srgbClr val="002060"/>
                </a:solidFill>
                <a:latin typeface="Arial Black" pitchFamily="34" charset="0"/>
              </a:rPr>
              <a:t>”</a:t>
            </a:r>
            <a:r>
              <a:rPr lang="it-IT" sz="2000" i="1" dirty="0" smtClean="0">
                <a:latin typeface="Arial Black" pitchFamily="34" charset="0"/>
              </a:rPr>
              <a:t> </a:t>
            </a:r>
            <a:r>
              <a:rPr lang="it-IT" sz="2000" dirty="0" smtClean="0">
                <a:latin typeface="Arial Black" pitchFamily="34" charset="0"/>
              </a:rPr>
              <a:t>costituiscono violazione agli articoli del </a:t>
            </a:r>
            <a:r>
              <a:rPr lang="it-IT" sz="2000" dirty="0" smtClean="0">
                <a:solidFill>
                  <a:srgbClr val="FF0000"/>
                </a:solidFill>
                <a:latin typeface="Arial Black" pitchFamily="34" charset="0"/>
              </a:rPr>
              <a:t>C.d.S.</a:t>
            </a:r>
            <a:r>
              <a:rPr lang="it-IT" sz="2000" dirty="0" smtClean="0">
                <a:latin typeface="Arial Black" pitchFamily="34" charset="0"/>
              </a:rPr>
              <a:t>, relativi alle regole di sorpasso (</a:t>
            </a:r>
            <a:r>
              <a:rPr lang="it-IT" sz="2000" dirty="0" smtClean="0">
                <a:solidFill>
                  <a:srgbClr val="FF0000"/>
                </a:solidFill>
                <a:latin typeface="Arial Black" pitchFamily="34" charset="0"/>
              </a:rPr>
              <a:t>148</a:t>
            </a:r>
            <a:r>
              <a:rPr lang="it-IT" sz="2000" dirty="0" smtClean="0">
                <a:latin typeface="Arial Black" pitchFamily="34" charset="0"/>
              </a:rPr>
              <a:t> e </a:t>
            </a:r>
            <a:r>
              <a:rPr lang="it-IT" sz="2000" dirty="0" smtClean="0">
                <a:solidFill>
                  <a:srgbClr val="FF0000"/>
                </a:solidFill>
                <a:latin typeface="Arial Black" pitchFamily="34" charset="0"/>
              </a:rPr>
              <a:t>149</a:t>
            </a:r>
            <a:r>
              <a:rPr lang="it-IT" sz="2000" dirty="0" smtClean="0">
                <a:latin typeface="Arial Black" pitchFamily="34" charset="0"/>
              </a:rPr>
              <a:t>) e di precedenza (</a:t>
            </a:r>
            <a:r>
              <a:rPr lang="it-IT" sz="2000" dirty="0" smtClean="0">
                <a:solidFill>
                  <a:srgbClr val="FF0000"/>
                </a:solidFill>
                <a:latin typeface="Arial Black" pitchFamily="34" charset="0"/>
              </a:rPr>
              <a:t>art. 145</a:t>
            </a:r>
            <a:r>
              <a:rPr lang="it-IT" sz="2000" dirty="0" smtClean="0">
                <a:latin typeface="Arial Black" pitchFamily="34" charset="0"/>
              </a:rPr>
              <a:t>).</a:t>
            </a:r>
            <a:endParaRPr lang="it-IT" sz="2000" dirty="0">
              <a:latin typeface="Arial Black" pitchFamily="34" charset="0"/>
            </a:endParaRPr>
          </a:p>
        </p:txBody>
      </p:sp>
      <p:sp>
        <p:nvSpPr>
          <p:cNvPr id="39941" name="CasellaDiTesto 6"/>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“Sgambetto” e “taglio della strada”</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142844" y="1142984"/>
            <a:ext cx="8858312" cy="4339650"/>
          </a:xfrm>
          <a:prstGeom prst="rect">
            <a:avLst/>
          </a:prstGeom>
          <a:noFill/>
          <a:ln w="9525">
            <a:noFill/>
            <a:miter lim="800000"/>
            <a:headEnd/>
            <a:tailEnd/>
          </a:ln>
        </p:spPr>
        <p:txBody>
          <a:bodyPr wrap="square">
            <a:spAutoFit/>
          </a:bodyPr>
          <a:lstStyle/>
          <a:p>
            <a:pPr algn="ctr"/>
            <a:r>
              <a:rPr lang="it-IT" sz="2000" u="sng" dirty="0" smtClean="0">
                <a:latin typeface="Arial Black" pitchFamily="34" charset="0"/>
              </a:rPr>
              <a:t>La retromarcia è una manovra di ripiego che può essere eseguita quando si è certi di compierla in sicurezza</a:t>
            </a:r>
            <a:r>
              <a:rPr lang="it-IT" sz="2000" dirty="0" smtClean="0">
                <a:latin typeface="Arial Black" pitchFamily="34" charset="0"/>
              </a:rPr>
              <a:t>, infatti:</a:t>
            </a:r>
          </a:p>
          <a:p>
            <a:pPr algn="ctr"/>
            <a:endParaRPr lang="it-IT" sz="800" dirty="0" smtClean="0">
              <a:latin typeface="Arial Black" pitchFamily="34" charset="0"/>
            </a:endParaRPr>
          </a:p>
          <a:p>
            <a:pPr algn="ctr"/>
            <a:r>
              <a:rPr lang="it-IT" sz="2000" dirty="0" smtClean="0">
                <a:latin typeface="Arial Black" pitchFamily="34" charset="0"/>
              </a:rPr>
              <a:t>- se eseguita stando alla </a:t>
            </a:r>
            <a:r>
              <a:rPr lang="it-IT" sz="2000" i="1" dirty="0" smtClean="0">
                <a:latin typeface="Arial Black" pitchFamily="34" charset="0"/>
              </a:rPr>
              <a:t>“propria mano”</a:t>
            </a:r>
            <a:r>
              <a:rPr lang="it-IT" sz="2000" dirty="0" smtClean="0">
                <a:latin typeface="Arial Black" pitchFamily="34" charset="0"/>
              </a:rPr>
              <a:t>, nel movimento si fa uno spostamento </a:t>
            </a:r>
            <a:r>
              <a:rPr lang="it-IT" sz="2000" i="1" dirty="0" smtClean="0">
                <a:latin typeface="Arial Black" pitchFamily="34" charset="0"/>
              </a:rPr>
              <a:t>“fuori mano”</a:t>
            </a:r>
            <a:r>
              <a:rPr lang="it-IT" sz="2000" dirty="0" smtClean="0">
                <a:latin typeface="Arial Black" pitchFamily="34" charset="0"/>
              </a:rPr>
              <a:t> essendo la marcia invertita;</a:t>
            </a:r>
          </a:p>
          <a:p>
            <a:pPr algn="ctr">
              <a:buFontTx/>
              <a:buChar char="-"/>
            </a:pPr>
            <a:r>
              <a:rPr lang="it-IT" sz="2000" dirty="0" smtClean="0">
                <a:latin typeface="Arial Black" pitchFamily="34" charset="0"/>
              </a:rPr>
              <a:t> se eseguita </a:t>
            </a:r>
            <a:r>
              <a:rPr lang="it-IT" sz="2000" i="1" dirty="0" smtClean="0">
                <a:latin typeface="Arial Black" pitchFamily="34" charset="0"/>
              </a:rPr>
              <a:t>“fuori mano”</a:t>
            </a:r>
            <a:r>
              <a:rPr lang="it-IT" sz="2000" dirty="0" smtClean="0">
                <a:latin typeface="Arial Black" pitchFamily="34" charset="0"/>
              </a:rPr>
              <a:t>, si ha il veicolo rovesciato invertendo i segnali visivi.</a:t>
            </a:r>
          </a:p>
          <a:p>
            <a:pPr algn="ctr">
              <a:buFontTx/>
              <a:buChar char="-"/>
            </a:pPr>
            <a:endParaRPr lang="it-IT" sz="800" dirty="0" smtClean="0">
              <a:latin typeface="Arial Black" pitchFamily="34" charset="0"/>
            </a:endParaRPr>
          </a:p>
          <a:p>
            <a:pPr algn="ctr"/>
            <a:r>
              <a:rPr lang="it-IT" sz="2000" dirty="0" smtClean="0">
                <a:solidFill>
                  <a:srgbClr val="0033CC"/>
                </a:solidFill>
                <a:latin typeface="Arial Black" pitchFamily="34" charset="0"/>
              </a:rPr>
              <a:t>E’ buona norma eseguire tale manovra con la collaborazione di un terzo dopo di essersi assicurati che dietro al veicolo non esistono persone, animali o cose. Facciamo però osservare, che i sinistri più gravi per retromarcia si verificano proprio quando si faccia affidamento sulla collaborazione di un segnalatore, in quanto in questo caso i movimenti si eseguono più speditamente ed una svista può essere fatale</a:t>
            </a:r>
            <a:r>
              <a:rPr lang="it-IT" sz="2000" dirty="0" smtClean="0">
                <a:latin typeface="Arial Black" pitchFamily="34" charset="0"/>
              </a:rPr>
              <a:t>.</a:t>
            </a:r>
            <a:endParaRPr lang="it-IT" sz="2000" dirty="0">
              <a:latin typeface="Arial Black" pitchFamily="34" charset="0"/>
            </a:endParaRPr>
          </a:p>
        </p:txBody>
      </p:sp>
      <p:sp>
        <p:nvSpPr>
          <p:cNvPr id="39941" name="CasellaDiTesto 6"/>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Sinistri stradali in retromarcia</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285720" y="1187595"/>
            <a:ext cx="8572560" cy="4093428"/>
          </a:xfrm>
          <a:prstGeom prst="rect">
            <a:avLst/>
          </a:prstGeom>
          <a:noFill/>
          <a:ln w="9525">
            <a:noFill/>
            <a:miter lim="800000"/>
            <a:headEnd/>
            <a:tailEnd/>
          </a:ln>
        </p:spPr>
        <p:txBody>
          <a:bodyPr wrap="square">
            <a:spAutoFit/>
          </a:bodyPr>
          <a:lstStyle/>
          <a:p>
            <a:pPr algn="ctr"/>
            <a:r>
              <a:rPr lang="it-IT" sz="2000" u="sng" dirty="0" smtClean="0">
                <a:latin typeface="Arial Black" pitchFamily="34" charset="0"/>
              </a:rPr>
              <a:t>Il sinistro in retromarcia è molto frequente</a:t>
            </a:r>
            <a:r>
              <a:rPr lang="it-IT" sz="2000" dirty="0" smtClean="0">
                <a:latin typeface="Arial Black" pitchFamily="34" charset="0"/>
              </a:rPr>
              <a:t>. Gli </a:t>
            </a:r>
            <a:r>
              <a:rPr lang="it-IT" sz="2000" dirty="0" smtClean="0">
                <a:solidFill>
                  <a:srgbClr val="0033CC"/>
                </a:solidFill>
                <a:latin typeface="Arial Black" pitchFamily="34" charset="0"/>
              </a:rPr>
              <a:t>effetti</a:t>
            </a:r>
            <a:r>
              <a:rPr lang="it-IT" sz="2000" dirty="0" smtClean="0">
                <a:latin typeface="Arial Black" pitchFamily="34" charset="0"/>
              </a:rPr>
              <a:t>, se non riguardano persone, </a:t>
            </a:r>
            <a:r>
              <a:rPr lang="it-IT" sz="2000" dirty="0" smtClean="0">
                <a:solidFill>
                  <a:srgbClr val="0033CC"/>
                </a:solidFill>
                <a:latin typeface="Arial Black" pitchFamily="34" charset="0"/>
              </a:rPr>
              <a:t>sono di massima modesti, perché modesta è la velocità</a:t>
            </a:r>
            <a:r>
              <a:rPr lang="it-IT" sz="2000" dirty="0" smtClean="0">
                <a:latin typeface="Arial Black" pitchFamily="34" charset="0"/>
              </a:rPr>
              <a:t>. </a:t>
            </a:r>
          </a:p>
          <a:p>
            <a:pPr algn="ctr"/>
            <a:endParaRPr lang="it-IT" sz="2000" dirty="0" smtClean="0">
              <a:latin typeface="Arial Black" pitchFamily="34" charset="0"/>
            </a:endParaRPr>
          </a:p>
          <a:p>
            <a:pPr algn="ctr"/>
            <a:r>
              <a:rPr lang="it-IT" sz="2000" dirty="0" smtClean="0">
                <a:latin typeface="Arial Black" pitchFamily="34" charset="0"/>
              </a:rPr>
              <a:t>La </a:t>
            </a:r>
            <a:r>
              <a:rPr lang="it-IT" sz="2000" b="1" dirty="0" smtClean="0">
                <a:solidFill>
                  <a:srgbClr val="FF0000"/>
                </a:solidFill>
                <a:latin typeface="Arial Black" pitchFamily="34" charset="0"/>
              </a:rPr>
              <a:t>responsabilità</a:t>
            </a:r>
            <a:r>
              <a:rPr lang="it-IT" sz="2000" dirty="0" smtClean="0">
                <a:latin typeface="Arial Black" pitchFamily="34" charset="0"/>
              </a:rPr>
              <a:t> </a:t>
            </a:r>
            <a:r>
              <a:rPr lang="it-IT" sz="2000" dirty="0" smtClean="0">
                <a:solidFill>
                  <a:srgbClr val="FF0000"/>
                </a:solidFill>
                <a:latin typeface="Arial Black" pitchFamily="34" charset="0"/>
              </a:rPr>
              <a:t>ricade su colui che compie la manovra, specie se non abbia fatto segnalazioni sufficienti a terzi e se essa è compiuta con imprudenza, oppure non dando la precedenza a chi è già presente nel flusso della circolazione</a:t>
            </a:r>
            <a:r>
              <a:rPr lang="it-IT" sz="2000" dirty="0" smtClean="0">
                <a:latin typeface="Arial Black" pitchFamily="34" charset="0"/>
              </a:rPr>
              <a:t> (</a:t>
            </a:r>
            <a:r>
              <a:rPr lang="it-IT" sz="2000" dirty="0" smtClean="0">
                <a:solidFill>
                  <a:srgbClr val="FF0000"/>
                </a:solidFill>
                <a:latin typeface="Arial Black" pitchFamily="34" charset="0"/>
              </a:rPr>
              <a:t>art. 154 C.d.S.</a:t>
            </a:r>
            <a:r>
              <a:rPr lang="it-IT" sz="2000" dirty="0" smtClean="0">
                <a:latin typeface="Arial Black" pitchFamily="34" charset="0"/>
              </a:rPr>
              <a:t>). Non si esclude, però, che nella determinazione dei sinistri da retromarcia partecipi l’imperizia, la negligenza, l’imprudenza o la prepotenza di terzi, quindi possono sorgere corrispondenti responsabilità a carico di essi.</a:t>
            </a:r>
            <a:endParaRPr lang="it-IT" sz="2000" dirty="0">
              <a:latin typeface="Arial Black" pitchFamily="34" charset="0"/>
            </a:endParaRPr>
          </a:p>
        </p:txBody>
      </p:sp>
      <p:sp>
        <p:nvSpPr>
          <p:cNvPr id="39941" name="CasellaDiTesto 6"/>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Effetti e responsabilità</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285720" y="1187595"/>
            <a:ext cx="8572560" cy="3785652"/>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Nelle </a:t>
            </a:r>
            <a:r>
              <a:rPr lang="it-IT" sz="2400" dirty="0" err="1" smtClean="0">
                <a:latin typeface="Arial Black" pitchFamily="34" charset="0"/>
              </a:rPr>
              <a:t>slides</a:t>
            </a:r>
            <a:r>
              <a:rPr lang="it-IT" sz="2400" dirty="0" smtClean="0">
                <a:latin typeface="Arial Black" pitchFamily="34" charset="0"/>
              </a:rPr>
              <a:t> che seguono si citano alcuni </a:t>
            </a:r>
            <a:r>
              <a:rPr lang="it-IT" sz="2400" u="sng" dirty="0" smtClean="0">
                <a:solidFill>
                  <a:srgbClr val="FF0000"/>
                </a:solidFill>
                <a:latin typeface="Arial Black" pitchFamily="34" charset="0"/>
              </a:rPr>
              <a:t>casi particolari di responsabilità nei sinistri stradali desunti dalla </a:t>
            </a:r>
            <a:r>
              <a:rPr lang="it-IT" sz="2400" u="sng" dirty="0" err="1" smtClean="0">
                <a:solidFill>
                  <a:srgbClr val="FF0000"/>
                </a:solidFill>
                <a:latin typeface="Arial Black" pitchFamily="34" charset="0"/>
              </a:rPr>
              <a:t>Giusrisprudenza</a:t>
            </a:r>
            <a:r>
              <a:rPr lang="it-IT" sz="2400" dirty="0" smtClean="0">
                <a:latin typeface="Arial Black" pitchFamily="34" charset="0"/>
              </a:rPr>
              <a:t>.</a:t>
            </a:r>
          </a:p>
          <a:p>
            <a:pPr algn="ctr"/>
            <a:endParaRPr lang="it-IT" sz="2400" dirty="0" smtClean="0">
              <a:latin typeface="Arial Black" pitchFamily="34" charset="0"/>
            </a:endParaRPr>
          </a:p>
          <a:p>
            <a:pPr algn="ctr"/>
            <a:r>
              <a:rPr lang="it-IT" sz="2400" dirty="0" smtClean="0">
                <a:latin typeface="Arial Black" pitchFamily="34" charset="0"/>
              </a:rPr>
              <a:t>Si riportano alcune sentenze della </a:t>
            </a:r>
            <a:r>
              <a:rPr lang="it-IT" sz="2400" b="1" dirty="0" smtClean="0">
                <a:solidFill>
                  <a:srgbClr val="0033CC"/>
                </a:solidFill>
                <a:latin typeface="Arial Black" pitchFamily="34" charset="0"/>
              </a:rPr>
              <a:t>Corte di Cassazione</a:t>
            </a:r>
            <a:r>
              <a:rPr lang="it-IT" sz="2400" dirty="0" smtClean="0">
                <a:latin typeface="Arial Black" pitchFamily="34" charset="0"/>
              </a:rPr>
              <a:t>, con l’obiettivo di fornire ulteriori elementi di conoscenza e valutazione al consulente di infortunistica stradale, senza la pretesa, però, di fornire un elenco completo dell’intera casistica.</a:t>
            </a:r>
            <a:endParaRPr lang="it-IT" sz="2400" dirty="0">
              <a:latin typeface="Arial Black" pitchFamily="34" charset="0"/>
            </a:endParaRPr>
          </a:p>
        </p:txBody>
      </p:sp>
      <p:sp>
        <p:nvSpPr>
          <p:cNvPr id="39941" name="CasellaDiTesto 6"/>
          <p:cNvSpPr txBox="1">
            <a:spLocks noChangeArrowheads="1"/>
          </p:cNvSpPr>
          <p:nvPr/>
        </p:nvSpPr>
        <p:spPr bwMode="auto">
          <a:xfrm>
            <a:off x="0" y="500042"/>
            <a:ext cx="9144000" cy="630942"/>
          </a:xfrm>
          <a:prstGeom prst="rect">
            <a:avLst/>
          </a:prstGeom>
          <a:noFill/>
          <a:ln w="9525">
            <a:noFill/>
            <a:miter lim="800000"/>
            <a:headEnd/>
            <a:tailEnd/>
          </a:ln>
        </p:spPr>
        <p:txBody>
          <a:bodyPr wrap="square">
            <a:spAutoFit/>
          </a:bodyPr>
          <a:lstStyle/>
          <a:p>
            <a:pPr algn="ctr"/>
            <a:r>
              <a:rPr lang="it-IT" sz="3500" b="1" dirty="0" smtClean="0">
                <a:solidFill>
                  <a:schemeClr val="tx1">
                    <a:lumMod val="50000"/>
                    <a:lumOff val="50000"/>
                  </a:schemeClr>
                </a:solidFill>
                <a:latin typeface="Arial Narrow" pitchFamily="34" charset="0"/>
              </a:rPr>
              <a:t>Casi di responsabilità desunti dalla Giurisprudenza</a:t>
            </a:r>
            <a:endParaRPr lang="it-IT" sz="35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285720" y="1187595"/>
            <a:ext cx="8572560" cy="4154984"/>
          </a:xfrm>
          <a:prstGeom prst="rect">
            <a:avLst/>
          </a:prstGeom>
          <a:noFill/>
          <a:ln w="9525">
            <a:noFill/>
            <a:miter lim="800000"/>
            <a:headEnd/>
            <a:tailEnd/>
          </a:ln>
        </p:spPr>
        <p:txBody>
          <a:bodyPr wrap="square">
            <a:spAutoFit/>
          </a:bodyPr>
          <a:lstStyle/>
          <a:p>
            <a:pPr algn="ctr"/>
            <a:r>
              <a:rPr lang="it-IT" sz="2400" u="sng" dirty="0" smtClean="0"/>
              <a:t>ABBAGLIAMENTO</a:t>
            </a:r>
            <a:r>
              <a:rPr lang="it-IT" sz="2400" i="1" dirty="0" smtClean="0"/>
              <a:t>.“L’abbagliamento può discriminare la condotta del conducente che, in conseguenza di quella circostanza, abbia causato un incidente, soltanto quando questi abbia proceduto con una condotta di guida che non costituisca pericolo per la sicurezza delle persone e delle cose, e </a:t>
            </a:r>
            <a:r>
              <a:rPr lang="it-IT" sz="2400" i="1" dirty="0" err="1" smtClean="0"/>
              <a:t>allorchè</a:t>
            </a:r>
            <a:r>
              <a:rPr lang="it-IT" sz="2400" i="1" dirty="0" smtClean="0"/>
              <a:t> l’abbagliamento si sia verificato in modo del tutto imprevisto ed imprevedibile. Il conducente di un veicolo proveniente in direzione inversa è tenuto pertanto a rallentare la velocità al massimo e, occorrendo anche fermarsi al fine di evitare l’insorgenza di una situazione di pericolo” </a:t>
            </a:r>
          </a:p>
          <a:p>
            <a:pPr algn="ctr"/>
            <a:r>
              <a:rPr lang="it-IT" sz="2400" dirty="0" smtClean="0">
                <a:solidFill>
                  <a:srgbClr val="0033CC"/>
                </a:solidFill>
              </a:rPr>
              <a:t>(Cass. 22 Marzo 1991, Cass. 15 Maggio 1992 n. 5647)</a:t>
            </a:r>
            <a:r>
              <a:rPr lang="it-IT" sz="2400" dirty="0" smtClean="0"/>
              <a:t>.</a:t>
            </a:r>
            <a:endParaRPr lang="it-IT" sz="2400" dirty="0">
              <a:solidFill>
                <a:srgbClr val="0033CC"/>
              </a:solidFill>
              <a:latin typeface="Arial Black" pitchFamily="34" charset="0"/>
            </a:endParaRPr>
          </a:p>
        </p:txBody>
      </p:sp>
      <p:sp>
        <p:nvSpPr>
          <p:cNvPr id="39941" name="CasellaDiTesto 6"/>
          <p:cNvSpPr txBox="1">
            <a:spLocks noChangeArrowheads="1"/>
          </p:cNvSpPr>
          <p:nvPr/>
        </p:nvSpPr>
        <p:spPr bwMode="auto">
          <a:xfrm>
            <a:off x="0" y="500042"/>
            <a:ext cx="9144000" cy="630942"/>
          </a:xfrm>
          <a:prstGeom prst="rect">
            <a:avLst/>
          </a:prstGeom>
          <a:noFill/>
          <a:ln w="9525">
            <a:noFill/>
            <a:miter lim="800000"/>
            <a:headEnd/>
            <a:tailEnd/>
          </a:ln>
        </p:spPr>
        <p:txBody>
          <a:bodyPr wrap="square">
            <a:spAutoFit/>
          </a:bodyPr>
          <a:lstStyle/>
          <a:p>
            <a:pPr algn="ctr"/>
            <a:r>
              <a:rPr lang="it-IT" sz="3500" b="1" dirty="0" smtClean="0">
                <a:solidFill>
                  <a:schemeClr val="tx1">
                    <a:lumMod val="50000"/>
                    <a:lumOff val="50000"/>
                  </a:schemeClr>
                </a:solidFill>
                <a:latin typeface="Arial Narrow" pitchFamily="34" charset="0"/>
              </a:rPr>
              <a:t>Casi di responsabilità desunti dalla Giurisprudenza</a:t>
            </a:r>
            <a:endParaRPr lang="it-IT" sz="35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285720" y="1187595"/>
            <a:ext cx="8572560" cy="4524315"/>
          </a:xfrm>
          <a:prstGeom prst="rect">
            <a:avLst/>
          </a:prstGeom>
          <a:noFill/>
          <a:ln w="9525">
            <a:noFill/>
            <a:miter lim="800000"/>
            <a:headEnd/>
            <a:tailEnd/>
          </a:ln>
        </p:spPr>
        <p:txBody>
          <a:bodyPr wrap="square">
            <a:spAutoFit/>
          </a:bodyPr>
          <a:lstStyle/>
          <a:p>
            <a:pPr algn="ctr"/>
            <a:r>
              <a:rPr lang="it-IT" sz="2400" u="sng" dirty="0" smtClean="0"/>
              <a:t>PEDONE “INCERTO”</a:t>
            </a:r>
            <a:r>
              <a:rPr lang="it-IT" sz="2400" dirty="0" smtClean="0"/>
              <a:t>.</a:t>
            </a:r>
            <a:r>
              <a:rPr lang="it-IT" sz="2400" i="1" dirty="0" smtClean="0"/>
              <a:t>“Il conducente del veicolo che incontri sulla sua strada un pedone che tardi a scansarsi è tenuto a rallentare la velocità ed all’occorrenza a fermarsi e ciò anche se tale comportamento può far sorgere il ragionevole convincimento che gli avrebbe concesso la precedenza. Il conducente del veicolo investitore che ha violato le citate disposizioni non può invocare a propria discolpa la semplice inosservanza, da parte del pedone, dell’obbligo di cedere la precedenza (se fuori delle strisce pedonali), che può essere valutata come concausa dell’evento, ma non come causa esclusiva interruttiva del rapporto causale” </a:t>
            </a:r>
          </a:p>
          <a:p>
            <a:pPr algn="ctr"/>
            <a:r>
              <a:rPr lang="it-IT" sz="2400" dirty="0" smtClean="0">
                <a:solidFill>
                  <a:srgbClr val="0033CC"/>
                </a:solidFill>
              </a:rPr>
              <a:t>(Cass. 24 Luglio 1987 n. 8515)</a:t>
            </a:r>
            <a:r>
              <a:rPr lang="it-IT" sz="2400" i="1" dirty="0" smtClean="0"/>
              <a:t>.</a:t>
            </a:r>
            <a:endParaRPr lang="it-IT" sz="2400" dirty="0"/>
          </a:p>
        </p:txBody>
      </p:sp>
      <p:sp>
        <p:nvSpPr>
          <p:cNvPr id="39941" name="CasellaDiTesto 6"/>
          <p:cNvSpPr txBox="1">
            <a:spLocks noChangeArrowheads="1"/>
          </p:cNvSpPr>
          <p:nvPr/>
        </p:nvSpPr>
        <p:spPr bwMode="auto">
          <a:xfrm>
            <a:off x="0" y="500042"/>
            <a:ext cx="9144000" cy="630942"/>
          </a:xfrm>
          <a:prstGeom prst="rect">
            <a:avLst/>
          </a:prstGeom>
          <a:noFill/>
          <a:ln w="9525">
            <a:noFill/>
            <a:miter lim="800000"/>
            <a:headEnd/>
            <a:tailEnd/>
          </a:ln>
        </p:spPr>
        <p:txBody>
          <a:bodyPr wrap="square">
            <a:spAutoFit/>
          </a:bodyPr>
          <a:lstStyle/>
          <a:p>
            <a:pPr algn="ctr"/>
            <a:r>
              <a:rPr lang="it-IT" sz="3500" b="1" dirty="0" smtClean="0">
                <a:solidFill>
                  <a:schemeClr val="tx1">
                    <a:lumMod val="50000"/>
                    <a:lumOff val="50000"/>
                  </a:schemeClr>
                </a:solidFill>
                <a:latin typeface="Arial Narrow" pitchFamily="34" charset="0"/>
              </a:rPr>
              <a:t>Casi di responsabilità desunti dalla Giurisprudenza</a:t>
            </a:r>
            <a:endParaRPr lang="it-IT" sz="35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142844" y="1071546"/>
            <a:ext cx="8858312" cy="4401205"/>
          </a:xfrm>
          <a:prstGeom prst="rect">
            <a:avLst/>
          </a:prstGeom>
          <a:noFill/>
          <a:ln w="9525">
            <a:noFill/>
            <a:miter lim="800000"/>
            <a:headEnd/>
            <a:tailEnd/>
          </a:ln>
        </p:spPr>
        <p:txBody>
          <a:bodyPr wrap="square">
            <a:spAutoFit/>
          </a:bodyPr>
          <a:lstStyle/>
          <a:p>
            <a:pPr algn="ctr"/>
            <a:r>
              <a:rPr lang="it-IT" sz="2000" u="sng" dirty="0" smtClean="0"/>
              <a:t>PRECEDENZA “</a:t>
            </a:r>
            <a:r>
              <a:rPr lang="it-IT" sz="2000" u="sng" dirty="0" err="1" smtClean="0"/>
              <a:t>DI</a:t>
            </a:r>
            <a:r>
              <a:rPr lang="it-IT" sz="2000" u="sng" dirty="0" smtClean="0"/>
              <a:t> FATTO”</a:t>
            </a:r>
            <a:r>
              <a:rPr lang="it-IT" sz="2000" dirty="0" smtClean="0"/>
              <a:t>.</a:t>
            </a:r>
            <a:r>
              <a:rPr lang="it-IT" sz="2000" i="1" dirty="0" smtClean="0"/>
              <a:t> “La precedenza cronologica, o di fatto, può ritenersi legittimamente fruibile solo quando il conducente sfavorito si presenti sull’area d’intersezione dell’altrui traiettoria di marcia (area d’incrocio o di svolta) con tale anticipo da consentirgli di effettuare l’attraversamento con assoluta sicurezza, senza alcun rischio per la circolazione e senza porre in essere alcun pericolo per il conducente del veicolo favorito, il quale non deve essere costretto a ricorrere a manovre di emergenza”</a:t>
            </a:r>
          </a:p>
          <a:p>
            <a:pPr algn="ctr"/>
            <a:r>
              <a:rPr lang="it-IT" sz="2000" i="1" dirty="0" smtClean="0"/>
              <a:t> </a:t>
            </a:r>
            <a:r>
              <a:rPr lang="it-IT" sz="2000" dirty="0" smtClean="0">
                <a:solidFill>
                  <a:srgbClr val="0033CC"/>
                </a:solidFill>
              </a:rPr>
              <a:t>(Cass. 28 Ottobre 1988 n. 10589)</a:t>
            </a:r>
            <a:r>
              <a:rPr lang="it-IT" sz="2000" i="1" dirty="0" smtClean="0"/>
              <a:t>. </a:t>
            </a:r>
          </a:p>
          <a:p>
            <a:pPr algn="ctr"/>
            <a:r>
              <a:rPr lang="it-IT" sz="2000" i="1" dirty="0" smtClean="0"/>
              <a:t>“Ciò comporta che la precedenza di fatto viene esercitata a rischio ed a pericolo di chi se ne avvale, con la conseguenza che lo stesso verificarsi dell’incidente lo costituisce in colpa. L’unico elemento che può alleggerire la situazione del soggetto obbligato alla precedenza è il fatto che l’andatura del veicolo antagonista non venga inopinatamente ed imprevedibilmente mutata dopo il reciproco avvistamento” </a:t>
            </a:r>
            <a:r>
              <a:rPr lang="it-IT" sz="2000" dirty="0" smtClean="0">
                <a:solidFill>
                  <a:srgbClr val="0033CC"/>
                </a:solidFill>
              </a:rPr>
              <a:t>(Cass. 13 Dicembre 1990 n. 16405)</a:t>
            </a:r>
            <a:r>
              <a:rPr lang="it-IT" sz="2000" i="1" dirty="0" smtClean="0"/>
              <a:t>.</a:t>
            </a:r>
            <a:endParaRPr lang="it-IT" sz="2400" dirty="0"/>
          </a:p>
        </p:txBody>
      </p:sp>
      <p:sp>
        <p:nvSpPr>
          <p:cNvPr id="39941" name="CasellaDiTesto 6"/>
          <p:cNvSpPr txBox="1">
            <a:spLocks noChangeArrowheads="1"/>
          </p:cNvSpPr>
          <p:nvPr/>
        </p:nvSpPr>
        <p:spPr bwMode="auto">
          <a:xfrm>
            <a:off x="0" y="500042"/>
            <a:ext cx="9144000" cy="630942"/>
          </a:xfrm>
          <a:prstGeom prst="rect">
            <a:avLst/>
          </a:prstGeom>
          <a:noFill/>
          <a:ln w="9525">
            <a:noFill/>
            <a:miter lim="800000"/>
            <a:headEnd/>
            <a:tailEnd/>
          </a:ln>
        </p:spPr>
        <p:txBody>
          <a:bodyPr wrap="square">
            <a:spAutoFit/>
          </a:bodyPr>
          <a:lstStyle/>
          <a:p>
            <a:pPr algn="ctr"/>
            <a:r>
              <a:rPr lang="it-IT" sz="3500" b="1" dirty="0" smtClean="0">
                <a:solidFill>
                  <a:schemeClr val="tx1">
                    <a:lumMod val="50000"/>
                    <a:lumOff val="50000"/>
                  </a:schemeClr>
                </a:solidFill>
                <a:latin typeface="Arial Narrow" pitchFamily="34" charset="0"/>
              </a:rPr>
              <a:t>Casi di responsabilità desunti dalla Giurisprudenza</a:t>
            </a:r>
            <a:endParaRPr lang="it-IT" sz="35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3214678" y="1196975"/>
            <a:ext cx="5786478" cy="4770537"/>
          </a:xfrm>
          <a:prstGeom prst="rect">
            <a:avLst/>
          </a:prstGeom>
          <a:noFill/>
          <a:ln w="9525">
            <a:noFill/>
            <a:miter lim="800000"/>
            <a:headEnd/>
            <a:tailEnd/>
          </a:ln>
        </p:spPr>
        <p:txBody>
          <a:bodyPr wrap="square">
            <a:spAutoFit/>
          </a:bodyPr>
          <a:lstStyle/>
          <a:p>
            <a:pPr algn="ctr"/>
            <a:r>
              <a:rPr lang="it-IT" sz="2200" dirty="0" smtClean="0">
                <a:latin typeface="Arial Black" pitchFamily="34" charset="0"/>
              </a:rPr>
              <a:t>Il rettifilo è caratterizzato:</a:t>
            </a:r>
          </a:p>
          <a:p>
            <a:pPr algn="ctr"/>
            <a:endParaRPr lang="it-IT" sz="1000" dirty="0" smtClean="0">
              <a:latin typeface="Arial Black" pitchFamily="34" charset="0"/>
            </a:endParaRPr>
          </a:p>
          <a:p>
            <a:r>
              <a:rPr lang="it-IT" sz="2200" dirty="0" smtClean="0">
                <a:latin typeface="Arial Black" pitchFamily="34" charset="0"/>
              </a:rPr>
              <a:t>► dal </a:t>
            </a:r>
            <a:r>
              <a:rPr lang="it-IT" sz="2200" dirty="0" smtClean="0">
                <a:solidFill>
                  <a:srgbClr val="FF0000"/>
                </a:solidFill>
                <a:latin typeface="Arial Black" pitchFamily="34" charset="0"/>
              </a:rPr>
              <a:t>campo di visuale profondo</a:t>
            </a:r>
            <a:r>
              <a:rPr lang="it-IT" sz="2200" dirty="0" smtClean="0">
                <a:latin typeface="Arial Black" pitchFamily="34" charset="0"/>
              </a:rPr>
              <a:t>, tanto da consentire l’avvistamento degli ostacoli e dei veicoli muoventi in direzione opposta a distanza sufficiente per trarne orientamento nella manovra di guida;</a:t>
            </a:r>
          </a:p>
          <a:p>
            <a:endParaRPr lang="it-IT" sz="800" dirty="0" smtClean="0">
              <a:latin typeface="Arial Black" pitchFamily="34" charset="0"/>
            </a:endParaRPr>
          </a:p>
          <a:p>
            <a:r>
              <a:rPr lang="it-IT" sz="2200" dirty="0" smtClean="0">
                <a:latin typeface="Arial Black" pitchFamily="34" charset="0"/>
              </a:rPr>
              <a:t>► dalla </a:t>
            </a:r>
            <a:r>
              <a:rPr lang="it-IT" sz="2200" dirty="0" smtClean="0">
                <a:solidFill>
                  <a:srgbClr val="FF0000"/>
                </a:solidFill>
                <a:latin typeface="Arial Black" pitchFamily="34" charset="0"/>
              </a:rPr>
              <a:t>possibilità di sviluppare la massima velocità</a:t>
            </a:r>
            <a:r>
              <a:rPr lang="it-IT" sz="2200" dirty="0" smtClean="0">
                <a:latin typeface="Arial Black" pitchFamily="34" charset="0"/>
              </a:rPr>
              <a:t> in rapporto alle condizioni del piano stradale, alla segnaletica che indica accessi laterali, restringimenti, presenza di centri abitati, di scuole, ecc.</a:t>
            </a:r>
            <a:endParaRPr lang="it-IT" sz="2200" dirty="0">
              <a:latin typeface="Arial Black" pitchFamily="34" charset="0"/>
            </a:endParaRPr>
          </a:p>
        </p:txBody>
      </p:sp>
      <p:sp>
        <p:nvSpPr>
          <p:cNvPr id="8197" name="CasellaDiTesto 13"/>
          <p:cNvSpPr txBox="1">
            <a:spLocks noChangeArrowheads="1"/>
          </p:cNvSpPr>
          <p:nvPr/>
        </p:nvSpPr>
        <p:spPr bwMode="auto">
          <a:xfrm>
            <a:off x="900113" y="500042"/>
            <a:ext cx="7343775"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Sinistri stradali </a:t>
            </a:r>
            <a:r>
              <a:rPr lang="it-IT" sz="3600" dirty="0">
                <a:solidFill>
                  <a:schemeClr val="tx1">
                    <a:lumMod val="50000"/>
                    <a:lumOff val="50000"/>
                  </a:schemeClr>
                </a:solidFill>
                <a:latin typeface="Arial Black" pitchFamily="34" charset="0"/>
              </a:rPr>
              <a:t>in rettifilo</a:t>
            </a:r>
          </a:p>
        </p:txBody>
      </p:sp>
      <p:pic>
        <p:nvPicPr>
          <p:cNvPr id="8198" name="Picture 7" descr="http://www.ilrestodelcarlino.it/ravenna/cronaca/2009/11/02/256090/images/305482-mortale.JPG"/>
          <p:cNvPicPr>
            <a:picLocks noChangeAspect="1" noChangeArrowheads="1"/>
          </p:cNvPicPr>
          <p:nvPr/>
        </p:nvPicPr>
        <p:blipFill>
          <a:blip r:embed="rId2"/>
          <a:srcRect/>
          <a:stretch>
            <a:fillRect/>
          </a:stretch>
        </p:blipFill>
        <p:spPr bwMode="auto">
          <a:xfrm>
            <a:off x="214282" y="1571612"/>
            <a:ext cx="2857520" cy="3643338"/>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214282" y="1242373"/>
            <a:ext cx="8715436" cy="4154984"/>
          </a:xfrm>
          <a:prstGeom prst="rect">
            <a:avLst/>
          </a:prstGeom>
          <a:noFill/>
          <a:ln w="9525">
            <a:noFill/>
            <a:miter lim="800000"/>
            <a:headEnd/>
            <a:tailEnd/>
          </a:ln>
        </p:spPr>
        <p:txBody>
          <a:bodyPr wrap="square">
            <a:spAutoFit/>
          </a:bodyPr>
          <a:lstStyle/>
          <a:p>
            <a:pPr algn="ctr"/>
            <a:r>
              <a:rPr lang="it-IT" sz="2400" u="sng" dirty="0" smtClean="0">
                <a:latin typeface="Arial" pitchFamily="34" charset="0"/>
                <a:cs typeface="Arial" pitchFamily="34" charset="0"/>
              </a:rPr>
              <a:t>CAMBIAMENTO </a:t>
            </a:r>
            <a:r>
              <a:rPr lang="it-IT" sz="2400" u="sng" dirty="0" err="1" smtClean="0">
                <a:latin typeface="Arial" pitchFamily="34" charset="0"/>
                <a:cs typeface="Arial" pitchFamily="34" charset="0"/>
              </a:rPr>
              <a:t>DI</a:t>
            </a:r>
            <a:r>
              <a:rPr lang="it-IT" sz="2400" u="sng" dirty="0" smtClean="0">
                <a:latin typeface="Arial" pitchFamily="34" charset="0"/>
                <a:cs typeface="Arial" pitchFamily="34" charset="0"/>
              </a:rPr>
              <a:t> DIREZIONE</a:t>
            </a:r>
            <a:r>
              <a:rPr lang="it-IT" sz="2400" i="1" dirty="0" smtClean="0">
                <a:latin typeface="Arial" pitchFamily="34" charset="0"/>
                <a:cs typeface="Arial" pitchFamily="34" charset="0"/>
              </a:rPr>
              <a:t>.“Il conducente di un veicolo che intende cambiare direzione di marcia non ha soltanto l’obbligo di segnalare il cambio di direzione, ma anche quello di accertarsi attraverso lo specchio retrovisore, prima di iniziare la manovra, se la stessa possa creare pericoli di collisione con il veicolo in precedenza affiancato” </a:t>
            </a:r>
          </a:p>
          <a:p>
            <a:pPr algn="ctr"/>
            <a:r>
              <a:rPr lang="it-IT" sz="2400" dirty="0" smtClean="0">
                <a:solidFill>
                  <a:srgbClr val="0033CC"/>
                </a:solidFill>
                <a:latin typeface="Arial" pitchFamily="34" charset="0"/>
                <a:cs typeface="Arial" pitchFamily="34" charset="0"/>
              </a:rPr>
              <a:t>(Cass. 29 Novembre 1991 n. 12148)</a:t>
            </a:r>
            <a:r>
              <a:rPr lang="it-IT" sz="2400" i="1" dirty="0" smtClean="0">
                <a:latin typeface="Arial" pitchFamily="34" charset="0"/>
                <a:cs typeface="Arial" pitchFamily="34" charset="0"/>
              </a:rPr>
              <a:t>. </a:t>
            </a:r>
          </a:p>
          <a:p>
            <a:pPr algn="ctr"/>
            <a:r>
              <a:rPr lang="it-IT" sz="2400" i="1" dirty="0" smtClean="0">
                <a:latin typeface="Arial" pitchFamily="34" charset="0"/>
                <a:cs typeface="Arial" pitchFamily="34" charset="0"/>
              </a:rPr>
              <a:t>“Nel caso di conflitto fra la manovra di svolta a sinistra ed il sorpasso di un veicolo sopraggiungente, la manovra di svolta deve lasciare la priorità al sorpasso” </a:t>
            </a:r>
          </a:p>
          <a:p>
            <a:pPr algn="ctr"/>
            <a:r>
              <a:rPr lang="it-IT" sz="2400" dirty="0" smtClean="0">
                <a:solidFill>
                  <a:srgbClr val="0033CC"/>
                </a:solidFill>
                <a:latin typeface="Arial" pitchFamily="34" charset="0"/>
                <a:cs typeface="Arial" pitchFamily="34" charset="0"/>
              </a:rPr>
              <a:t>(Trib. di Napoli 10/</a:t>
            </a:r>
            <a:r>
              <a:rPr lang="it-IT" sz="2400" dirty="0" err="1" smtClean="0">
                <a:solidFill>
                  <a:srgbClr val="0033CC"/>
                </a:solidFill>
                <a:latin typeface="Arial" pitchFamily="34" charset="0"/>
                <a:cs typeface="Arial" pitchFamily="34" charset="0"/>
              </a:rPr>
              <a:t>10</a:t>
            </a:r>
            <a:r>
              <a:rPr lang="it-IT" sz="2400" dirty="0" smtClean="0">
                <a:solidFill>
                  <a:srgbClr val="0033CC"/>
                </a:solidFill>
                <a:latin typeface="Arial" pitchFamily="34" charset="0"/>
                <a:cs typeface="Arial" pitchFamily="34" charset="0"/>
              </a:rPr>
              <a:t>/1987, Cass. 16 Gennaio 1989 n. 343)</a:t>
            </a:r>
            <a:r>
              <a:rPr lang="it-IT" sz="2400" i="1" dirty="0" smtClean="0">
                <a:latin typeface="Arial" pitchFamily="34" charset="0"/>
                <a:cs typeface="Arial" pitchFamily="34" charset="0"/>
              </a:rPr>
              <a:t>.</a:t>
            </a:r>
            <a:endParaRPr lang="it-IT" sz="2400" dirty="0">
              <a:latin typeface="Arial" pitchFamily="34" charset="0"/>
              <a:cs typeface="Arial" pitchFamily="34" charset="0"/>
            </a:endParaRPr>
          </a:p>
        </p:txBody>
      </p:sp>
      <p:sp>
        <p:nvSpPr>
          <p:cNvPr id="39941" name="CasellaDiTesto 6"/>
          <p:cNvSpPr txBox="1">
            <a:spLocks noChangeArrowheads="1"/>
          </p:cNvSpPr>
          <p:nvPr/>
        </p:nvSpPr>
        <p:spPr bwMode="auto">
          <a:xfrm>
            <a:off x="0" y="500042"/>
            <a:ext cx="9144000" cy="630942"/>
          </a:xfrm>
          <a:prstGeom prst="rect">
            <a:avLst/>
          </a:prstGeom>
          <a:noFill/>
          <a:ln w="9525">
            <a:noFill/>
            <a:miter lim="800000"/>
            <a:headEnd/>
            <a:tailEnd/>
          </a:ln>
        </p:spPr>
        <p:txBody>
          <a:bodyPr wrap="square">
            <a:spAutoFit/>
          </a:bodyPr>
          <a:lstStyle/>
          <a:p>
            <a:pPr algn="ctr"/>
            <a:r>
              <a:rPr lang="it-IT" sz="3500" b="1" dirty="0" smtClean="0">
                <a:solidFill>
                  <a:schemeClr val="tx1">
                    <a:lumMod val="50000"/>
                    <a:lumOff val="50000"/>
                  </a:schemeClr>
                </a:solidFill>
                <a:latin typeface="Arial Narrow" pitchFamily="34" charset="0"/>
              </a:rPr>
              <a:t>Casi di responsabilità desunti dalla Giurisprudenza</a:t>
            </a:r>
            <a:endParaRPr lang="it-IT" sz="35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214282" y="1170935"/>
            <a:ext cx="8715436" cy="4401205"/>
          </a:xfrm>
          <a:prstGeom prst="rect">
            <a:avLst/>
          </a:prstGeom>
          <a:noFill/>
          <a:ln w="9525">
            <a:noFill/>
            <a:miter lim="800000"/>
            <a:headEnd/>
            <a:tailEnd/>
          </a:ln>
        </p:spPr>
        <p:txBody>
          <a:bodyPr wrap="square">
            <a:spAutoFit/>
          </a:bodyPr>
          <a:lstStyle/>
          <a:p>
            <a:pPr algn="ctr"/>
            <a:r>
              <a:rPr lang="it-IT" sz="2000" u="sng" dirty="0" smtClean="0"/>
              <a:t>CASO FORTUITO</a:t>
            </a:r>
            <a:r>
              <a:rPr lang="it-IT" sz="2000" i="1" dirty="0" smtClean="0"/>
              <a:t>. “Ai fini dell’esonero dalla responsabilità il “caso fortuito” deve presentare i caratteri dell’evento imprevedibile ed inevitabile, un fattore improvviso ed esorbitante dalla regola. Tale non è l’abbagliamento solare, in tema di reati colposi, l’abbagliamento provocato dai raggi solari è una circostanza irrilevante agli effetti della configurabilità della colpa, trattandosi di un fenomeno naturale e prevedibile” </a:t>
            </a:r>
          </a:p>
          <a:p>
            <a:pPr algn="ctr"/>
            <a:r>
              <a:rPr lang="it-IT" sz="2000" dirty="0" smtClean="0">
                <a:solidFill>
                  <a:srgbClr val="0033CC"/>
                </a:solidFill>
              </a:rPr>
              <a:t>(Cass. 11 Agosto 1992 n. 8928)</a:t>
            </a:r>
            <a:r>
              <a:rPr lang="it-IT" sz="2000" i="1" dirty="0" smtClean="0"/>
              <a:t>. </a:t>
            </a:r>
          </a:p>
          <a:p>
            <a:pPr algn="ctr"/>
            <a:r>
              <a:rPr lang="it-IT" sz="2000" i="1" dirty="0" smtClean="0"/>
              <a:t>“Anche per il “malore improvviso”, in mancanza di elementi idonei per la valutazione delle asserite condizioni psico-fisiche deve ritenersi che la condotta del soggetto normalmente idoneo alla guida e capace di autodeterminarsi, sia riferibile ad un’azione cosciente e volontaria e, quindi liberamente determinabile. Così come non costituisce “caso fortuito” lo spirare del vento, salvo che il vento assume un carattere ciclonico e/o di vortice improvviso” </a:t>
            </a:r>
            <a:r>
              <a:rPr lang="it-IT" sz="2000" dirty="0" smtClean="0">
                <a:solidFill>
                  <a:srgbClr val="0033CC"/>
                </a:solidFill>
              </a:rPr>
              <a:t>(Cass. 20 Gennaio 1970)</a:t>
            </a:r>
            <a:r>
              <a:rPr lang="it-IT" sz="2000" dirty="0" smtClean="0"/>
              <a:t>.</a:t>
            </a:r>
            <a:endParaRPr lang="it-IT" sz="2000" dirty="0"/>
          </a:p>
        </p:txBody>
      </p:sp>
      <p:sp>
        <p:nvSpPr>
          <p:cNvPr id="39941" name="CasellaDiTesto 6"/>
          <p:cNvSpPr txBox="1">
            <a:spLocks noChangeArrowheads="1"/>
          </p:cNvSpPr>
          <p:nvPr/>
        </p:nvSpPr>
        <p:spPr bwMode="auto">
          <a:xfrm>
            <a:off x="0" y="500042"/>
            <a:ext cx="9144000" cy="630942"/>
          </a:xfrm>
          <a:prstGeom prst="rect">
            <a:avLst/>
          </a:prstGeom>
          <a:noFill/>
          <a:ln w="9525">
            <a:noFill/>
            <a:miter lim="800000"/>
            <a:headEnd/>
            <a:tailEnd/>
          </a:ln>
        </p:spPr>
        <p:txBody>
          <a:bodyPr wrap="square">
            <a:spAutoFit/>
          </a:bodyPr>
          <a:lstStyle/>
          <a:p>
            <a:pPr algn="ctr"/>
            <a:r>
              <a:rPr lang="it-IT" sz="3500" b="1" dirty="0" smtClean="0">
                <a:solidFill>
                  <a:schemeClr val="tx1">
                    <a:lumMod val="50000"/>
                    <a:lumOff val="50000"/>
                  </a:schemeClr>
                </a:solidFill>
                <a:latin typeface="Arial Narrow" pitchFamily="34" charset="0"/>
              </a:rPr>
              <a:t>Casi di responsabilità desunti dalla Giurisprudenza</a:t>
            </a:r>
            <a:endParaRPr lang="it-IT" sz="35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214282" y="1071546"/>
            <a:ext cx="8715436" cy="4708981"/>
          </a:xfrm>
          <a:prstGeom prst="rect">
            <a:avLst/>
          </a:prstGeom>
          <a:noFill/>
          <a:ln w="9525">
            <a:noFill/>
            <a:miter lim="800000"/>
            <a:headEnd/>
            <a:tailEnd/>
          </a:ln>
        </p:spPr>
        <p:txBody>
          <a:bodyPr wrap="square">
            <a:spAutoFit/>
          </a:bodyPr>
          <a:lstStyle/>
          <a:p>
            <a:pPr algn="ctr"/>
            <a:r>
              <a:rPr lang="it-IT" sz="2000" u="sng" dirty="0" smtClean="0"/>
              <a:t>SORPASSO</a:t>
            </a:r>
            <a:r>
              <a:rPr lang="it-IT" sz="2000" i="1" dirty="0" smtClean="0"/>
              <a:t>. “La manovra di sorpasso costituisce, di per sé stessa, un momento di turbamento della circolazione e pertanto deve essere eseguita in condizioni di assoluta sicurezza, il che si verifica solo quando il conducente del veicolo abbia una completa visibilità ed uno spazio libero sufficiente il quale deve comprendere lo spazio completo occorrente per portare a termine il superamento sia in rapporto alla velocità dei due veicoli e sia in rapporto all’ampiezza ed alla caratteristica della strada e delle condizioni di traffico. In caso di collisioni con un veicolo procedente in senso inverso occorre stabilire se la manovra di sorpasso sia iniziata quando il veicolo incrociante si trova a distanza tale da consentire il sorpasso stesso con assoluta sicurezza” </a:t>
            </a:r>
            <a:r>
              <a:rPr lang="it-IT" sz="2000" dirty="0" smtClean="0">
                <a:solidFill>
                  <a:srgbClr val="0033CC"/>
                </a:solidFill>
              </a:rPr>
              <a:t>(Cass. 08 Gennaio 1988 n. 38)</a:t>
            </a:r>
            <a:r>
              <a:rPr lang="it-IT" sz="2000" i="1" dirty="0" smtClean="0"/>
              <a:t>. </a:t>
            </a:r>
          </a:p>
          <a:p>
            <a:pPr algn="ctr"/>
            <a:r>
              <a:rPr lang="it-IT" sz="2000" i="1" dirty="0" smtClean="0"/>
              <a:t>“In caso di sorpasso del ciclista, occorre avere particolare attenzione per il limite laterale di sicurezza che dovrà risultare maggiore in ragione degli ondeggiamenti e delle oscillazioni proprie di questo tipo di veicoli” </a:t>
            </a:r>
          </a:p>
          <a:p>
            <a:pPr algn="ctr"/>
            <a:r>
              <a:rPr lang="it-IT" sz="2000" dirty="0" smtClean="0">
                <a:solidFill>
                  <a:srgbClr val="0033CC"/>
                </a:solidFill>
              </a:rPr>
              <a:t>(Cass. 14 Dicembre 1990 n. 16422)</a:t>
            </a:r>
            <a:r>
              <a:rPr lang="it-IT" sz="2000" i="1" dirty="0" smtClean="0"/>
              <a:t>.</a:t>
            </a:r>
            <a:endParaRPr lang="it-IT" sz="2000" dirty="0"/>
          </a:p>
        </p:txBody>
      </p:sp>
      <p:sp>
        <p:nvSpPr>
          <p:cNvPr id="39941" name="CasellaDiTesto 6"/>
          <p:cNvSpPr txBox="1">
            <a:spLocks noChangeArrowheads="1"/>
          </p:cNvSpPr>
          <p:nvPr/>
        </p:nvSpPr>
        <p:spPr bwMode="auto">
          <a:xfrm>
            <a:off x="0" y="500042"/>
            <a:ext cx="9144000" cy="630942"/>
          </a:xfrm>
          <a:prstGeom prst="rect">
            <a:avLst/>
          </a:prstGeom>
          <a:noFill/>
          <a:ln w="9525">
            <a:noFill/>
            <a:miter lim="800000"/>
            <a:headEnd/>
            <a:tailEnd/>
          </a:ln>
        </p:spPr>
        <p:txBody>
          <a:bodyPr wrap="square">
            <a:spAutoFit/>
          </a:bodyPr>
          <a:lstStyle/>
          <a:p>
            <a:pPr algn="ctr"/>
            <a:r>
              <a:rPr lang="it-IT" sz="3500" b="1" dirty="0" smtClean="0">
                <a:solidFill>
                  <a:schemeClr val="tx1">
                    <a:lumMod val="50000"/>
                    <a:lumOff val="50000"/>
                  </a:schemeClr>
                </a:solidFill>
                <a:latin typeface="Arial Narrow" pitchFamily="34" charset="0"/>
              </a:rPr>
              <a:t>Casi di responsabilità desunti dalla Giurisprudenza</a:t>
            </a:r>
            <a:endParaRPr lang="it-IT" sz="35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214282" y="1071546"/>
            <a:ext cx="8715436" cy="4708981"/>
          </a:xfrm>
          <a:prstGeom prst="rect">
            <a:avLst/>
          </a:prstGeom>
          <a:noFill/>
          <a:ln w="9525">
            <a:noFill/>
            <a:miter lim="800000"/>
            <a:headEnd/>
            <a:tailEnd/>
          </a:ln>
        </p:spPr>
        <p:txBody>
          <a:bodyPr wrap="square">
            <a:spAutoFit/>
          </a:bodyPr>
          <a:lstStyle/>
          <a:p>
            <a:pPr algn="ctr"/>
            <a:r>
              <a:rPr lang="it-IT" sz="2400" u="sng" dirty="0" smtClean="0"/>
              <a:t>INCROCIO A “T”</a:t>
            </a:r>
            <a:r>
              <a:rPr lang="it-IT" sz="2400" i="1" dirty="0" smtClean="0"/>
              <a:t>. “L’obbligo della precedenza non ricorre con riguardo ad un incrocio a T, quando le direttrici di marcia dei veicoli che sono venuti a collisione non siano destinate ad incontrarsi neppure nei loro ideali prolungamenti, con la conseguenza che in tal caso occorre accertare se il comportamento tenuto da entrambi i conducenti si sia uniformato alle prescrizioni di legge e di comune prudenza imposte dalla specifica e concreta situazione” </a:t>
            </a:r>
          </a:p>
          <a:p>
            <a:pPr algn="ctr"/>
            <a:r>
              <a:rPr lang="it-IT" sz="2400" dirty="0" smtClean="0">
                <a:solidFill>
                  <a:srgbClr val="0033CC"/>
                </a:solidFill>
              </a:rPr>
              <a:t>(Cass. 11 Luglio 1987 n. 6077)</a:t>
            </a:r>
            <a:r>
              <a:rPr lang="it-IT" sz="2400" i="1" dirty="0" smtClean="0"/>
              <a:t>. </a:t>
            </a:r>
          </a:p>
          <a:p>
            <a:pPr algn="ctr"/>
            <a:r>
              <a:rPr lang="it-IT" sz="2000" dirty="0" smtClean="0">
                <a:latin typeface="Arial Black" pitchFamily="34" charset="0"/>
              </a:rPr>
              <a:t>Caso in cui una vettura svoltando a destra in un incrocio a T, si era scontrata con altra che proveniva da quel lato, in senso opposto di marcia, superando contromano una fila di veicoli fermi</a:t>
            </a:r>
            <a:r>
              <a:rPr lang="it-IT" sz="2000" i="1" dirty="0" smtClean="0"/>
              <a:t>.</a:t>
            </a:r>
            <a:endParaRPr lang="it-IT" sz="2000" dirty="0"/>
          </a:p>
        </p:txBody>
      </p:sp>
      <p:sp>
        <p:nvSpPr>
          <p:cNvPr id="39941" name="CasellaDiTesto 6"/>
          <p:cNvSpPr txBox="1">
            <a:spLocks noChangeArrowheads="1"/>
          </p:cNvSpPr>
          <p:nvPr/>
        </p:nvSpPr>
        <p:spPr bwMode="auto">
          <a:xfrm>
            <a:off x="0" y="500042"/>
            <a:ext cx="9144000" cy="630942"/>
          </a:xfrm>
          <a:prstGeom prst="rect">
            <a:avLst/>
          </a:prstGeom>
          <a:noFill/>
          <a:ln w="9525">
            <a:noFill/>
            <a:miter lim="800000"/>
            <a:headEnd/>
            <a:tailEnd/>
          </a:ln>
        </p:spPr>
        <p:txBody>
          <a:bodyPr wrap="square">
            <a:spAutoFit/>
          </a:bodyPr>
          <a:lstStyle/>
          <a:p>
            <a:pPr algn="ctr"/>
            <a:r>
              <a:rPr lang="it-IT" sz="3500" b="1" dirty="0" smtClean="0">
                <a:solidFill>
                  <a:schemeClr val="tx1">
                    <a:lumMod val="50000"/>
                    <a:lumOff val="50000"/>
                  </a:schemeClr>
                </a:solidFill>
                <a:latin typeface="Arial Narrow" pitchFamily="34" charset="0"/>
              </a:rPr>
              <a:t>Casi di responsabilità desunti dalla Giurisprudenza</a:t>
            </a:r>
            <a:endParaRPr lang="it-IT" sz="35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214282" y="1071546"/>
            <a:ext cx="8715436" cy="4832092"/>
          </a:xfrm>
          <a:prstGeom prst="rect">
            <a:avLst/>
          </a:prstGeom>
          <a:noFill/>
          <a:ln w="9525">
            <a:noFill/>
            <a:miter lim="800000"/>
            <a:headEnd/>
            <a:tailEnd/>
          </a:ln>
        </p:spPr>
        <p:txBody>
          <a:bodyPr wrap="square">
            <a:spAutoFit/>
          </a:bodyPr>
          <a:lstStyle/>
          <a:p>
            <a:pPr algn="ctr"/>
            <a:r>
              <a:rPr lang="it-IT" sz="2200" u="sng" dirty="0" smtClean="0"/>
              <a:t>DISTANZA DALLA CARREGGIATA</a:t>
            </a:r>
            <a:r>
              <a:rPr lang="it-IT" sz="2200" i="1" dirty="0" smtClean="0"/>
              <a:t>. “L’obbligo imposto al conducente di autoveicolo di tenere la rigorosa destra non si spinge sino al punto da consentirgli di procedere lungo e rasentando la linea gialla di delimitazione della sede carrabile” </a:t>
            </a:r>
          </a:p>
          <a:p>
            <a:pPr algn="ctr"/>
            <a:r>
              <a:rPr lang="it-IT" sz="2200" dirty="0" smtClean="0">
                <a:solidFill>
                  <a:srgbClr val="0033CC"/>
                </a:solidFill>
              </a:rPr>
              <a:t>(Cass. 14 Febbraio 1989 n. 2094 – riconoscimento della responsabilità dell’automobilista per aver investito un ciclomotorista fermo sulla striscia gialla)</a:t>
            </a:r>
            <a:r>
              <a:rPr lang="it-IT" sz="2200" i="1" dirty="0" smtClean="0"/>
              <a:t>.</a:t>
            </a:r>
          </a:p>
          <a:p>
            <a:pPr algn="ctr"/>
            <a:endParaRPr lang="it-IT" sz="1400" dirty="0" smtClean="0"/>
          </a:p>
          <a:p>
            <a:pPr algn="ctr"/>
            <a:r>
              <a:rPr lang="it-IT" sz="2200" u="sng" dirty="0" smtClean="0"/>
              <a:t>SCONTRO SENZA COLLISIONE</a:t>
            </a:r>
            <a:r>
              <a:rPr lang="it-IT" sz="2200" i="1" dirty="0" smtClean="0"/>
              <a:t>. “Il conducente che percorrendo in senso vietato un tratto di strada, costringa l’automobilista procedente legittimamente in senso inverso sulla stessa strada ad una brusca manovra d’emergenza, risponde dei danni conseguenti a tale manovra, anche se fra i due veicoli non ci sia stata collisione” </a:t>
            </a:r>
          </a:p>
          <a:p>
            <a:pPr algn="ctr"/>
            <a:r>
              <a:rPr lang="it-IT" sz="2200" dirty="0" smtClean="0">
                <a:solidFill>
                  <a:srgbClr val="0033CC"/>
                </a:solidFill>
              </a:rPr>
              <a:t>(Trib. di Bari 21 Febbraio 1992)</a:t>
            </a:r>
            <a:r>
              <a:rPr lang="it-IT" sz="2200" i="1" dirty="0" smtClean="0"/>
              <a:t>.</a:t>
            </a:r>
            <a:endParaRPr lang="it-IT" sz="2200" dirty="0"/>
          </a:p>
        </p:txBody>
      </p:sp>
      <p:sp>
        <p:nvSpPr>
          <p:cNvPr id="39941" name="CasellaDiTesto 6"/>
          <p:cNvSpPr txBox="1">
            <a:spLocks noChangeArrowheads="1"/>
          </p:cNvSpPr>
          <p:nvPr/>
        </p:nvSpPr>
        <p:spPr bwMode="auto">
          <a:xfrm>
            <a:off x="0" y="500042"/>
            <a:ext cx="9144000" cy="630942"/>
          </a:xfrm>
          <a:prstGeom prst="rect">
            <a:avLst/>
          </a:prstGeom>
          <a:noFill/>
          <a:ln w="9525">
            <a:noFill/>
            <a:miter lim="800000"/>
            <a:headEnd/>
            <a:tailEnd/>
          </a:ln>
        </p:spPr>
        <p:txBody>
          <a:bodyPr wrap="square">
            <a:spAutoFit/>
          </a:bodyPr>
          <a:lstStyle/>
          <a:p>
            <a:pPr algn="ctr"/>
            <a:r>
              <a:rPr lang="it-IT" sz="3500" b="1" dirty="0" smtClean="0">
                <a:solidFill>
                  <a:schemeClr val="tx1">
                    <a:lumMod val="50000"/>
                    <a:lumOff val="50000"/>
                  </a:schemeClr>
                </a:solidFill>
                <a:latin typeface="Arial Narrow" pitchFamily="34" charset="0"/>
              </a:rPr>
              <a:t>Casi di responsabilità desunti dalla Giurisprudenza</a:t>
            </a:r>
            <a:endParaRPr lang="it-IT" sz="35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214282" y="1221478"/>
            <a:ext cx="8715436" cy="4493538"/>
          </a:xfrm>
          <a:prstGeom prst="rect">
            <a:avLst/>
          </a:prstGeom>
          <a:noFill/>
          <a:ln w="9525">
            <a:noFill/>
            <a:miter lim="800000"/>
            <a:headEnd/>
            <a:tailEnd/>
          </a:ln>
        </p:spPr>
        <p:txBody>
          <a:bodyPr wrap="square">
            <a:spAutoFit/>
          </a:bodyPr>
          <a:lstStyle/>
          <a:p>
            <a:pPr algn="ctr"/>
            <a:r>
              <a:rPr lang="it-IT" sz="2200" u="sng" dirty="0" smtClean="0"/>
              <a:t>IMMISSIONE IN AREE PRIVATE</a:t>
            </a:r>
            <a:r>
              <a:rPr lang="it-IT" sz="2200" i="1" dirty="0" smtClean="0"/>
              <a:t>. “La manovra di conversione a sinistra per accedere dalla strada pubblica in un luogo privato o più in generale in un luogo non destinato ad un pubblico transito è soggetta alla disciplina prevista per l’immissione nel flusso della circolazione, con preventivo arresto sul lato destro della strada e l’obbligo di precedenza nei confronti di tutti i veicoli provenienti da qualsiasi direzione” </a:t>
            </a:r>
            <a:r>
              <a:rPr lang="it-IT" sz="2200" dirty="0" smtClean="0">
                <a:solidFill>
                  <a:srgbClr val="0033CC"/>
                </a:solidFill>
              </a:rPr>
              <a:t>(Cass. 21 Dicembre 1978 n. 9525)</a:t>
            </a:r>
            <a:r>
              <a:rPr lang="it-IT" sz="2200" i="1" dirty="0" smtClean="0"/>
              <a:t>.</a:t>
            </a:r>
          </a:p>
          <a:p>
            <a:pPr algn="ctr"/>
            <a:endParaRPr lang="it-IT" sz="2200" i="1" dirty="0" smtClean="0"/>
          </a:p>
          <a:p>
            <a:pPr algn="ctr"/>
            <a:r>
              <a:rPr lang="it-IT" sz="2200" i="1" dirty="0" smtClean="0"/>
              <a:t>“Sono da considerarsi aree private le aree di distribuzione dei carburanti” </a:t>
            </a:r>
            <a:r>
              <a:rPr lang="it-IT" sz="2200" dirty="0" smtClean="0">
                <a:solidFill>
                  <a:srgbClr val="0033CC"/>
                </a:solidFill>
              </a:rPr>
              <a:t>(Cass. 01 Giugno 1990 n. 8058)</a:t>
            </a:r>
            <a:r>
              <a:rPr lang="it-IT" sz="2200" i="1" dirty="0" smtClean="0"/>
              <a:t>, “le strade non aperte ufficialmente al pubblico” </a:t>
            </a:r>
            <a:r>
              <a:rPr lang="it-IT" sz="2200" dirty="0" smtClean="0">
                <a:solidFill>
                  <a:srgbClr val="0033CC"/>
                </a:solidFill>
              </a:rPr>
              <a:t>(Cass. 25 Gennaio 1986 n. 870)</a:t>
            </a:r>
            <a:r>
              <a:rPr lang="it-IT" sz="2200" i="1" dirty="0" smtClean="0"/>
              <a:t>, “ma non le strade di proprietà privata aperte al pubblico transito” </a:t>
            </a:r>
          </a:p>
          <a:p>
            <a:pPr algn="ctr"/>
            <a:r>
              <a:rPr lang="it-IT" sz="2200" dirty="0" smtClean="0">
                <a:solidFill>
                  <a:srgbClr val="0033CC"/>
                </a:solidFill>
              </a:rPr>
              <a:t>(Cass. 21 Dicembre 1987 n. 9525)</a:t>
            </a:r>
            <a:r>
              <a:rPr lang="it-IT" sz="2200" i="1" dirty="0" smtClean="0"/>
              <a:t>.</a:t>
            </a:r>
            <a:endParaRPr lang="it-IT" sz="2200" dirty="0"/>
          </a:p>
        </p:txBody>
      </p:sp>
      <p:sp>
        <p:nvSpPr>
          <p:cNvPr id="39941" name="CasellaDiTesto 6"/>
          <p:cNvSpPr txBox="1">
            <a:spLocks noChangeArrowheads="1"/>
          </p:cNvSpPr>
          <p:nvPr/>
        </p:nvSpPr>
        <p:spPr bwMode="auto">
          <a:xfrm>
            <a:off x="0" y="500042"/>
            <a:ext cx="9144000" cy="630942"/>
          </a:xfrm>
          <a:prstGeom prst="rect">
            <a:avLst/>
          </a:prstGeom>
          <a:noFill/>
          <a:ln w="9525">
            <a:noFill/>
            <a:miter lim="800000"/>
            <a:headEnd/>
            <a:tailEnd/>
          </a:ln>
        </p:spPr>
        <p:txBody>
          <a:bodyPr wrap="square">
            <a:spAutoFit/>
          </a:bodyPr>
          <a:lstStyle/>
          <a:p>
            <a:pPr algn="ctr"/>
            <a:r>
              <a:rPr lang="it-IT" sz="3500" b="1" dirty="0" smtClean="0">
                <a:solidFill>
                  <a:schemeClr val="tx1">
                    <a:lumMod val="50000"/>
                    <a:lumOff val="50000"/>
                  </a:schemeClr>
                </a:solidFill>
                <a:latin typeface="Arial Narrow" pitchFamily="34" charset="0"/>
              </a:rPr>
              <a:t>Casi di responsabilità desunti dalla Giurisprudenza</a:t>
            </a:r>
            <a:endParaRPr lang="it-IT" sz="3500" b="1" dirty="0">
              <a:solidFill>
                <a:schemeClr val="tx1">
                  <a:lumMod val="50000"/>
                  <a:lumOff val="50000"/>
                </a:schemeClr>
              </a:solidFill>
              <a:latin typeface="Arial Narrow"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shutterstock_28522267.jpg"/>
          <p:cNvPicPr>
            <a:picLocks noChangeAspect="1"/>
          </p:cNvPicPr>
          <p:nvPr/>
        </p:nvPicPr>
        <p:blipFill>
          <a:blip r:embed="rId2" cstate="print"/>
          <a:srcRect/>
          <a:stretch>
            <a:fillRect/>
          </a:stretch>
        </p:blipFill>
        <p:spPr bwMode="auto">
          <a:xfrm>
            <a:off x="357158" y="428604"/>
            <a:ext cx="4000528" cy="3000392"/>
          </a:xfrm>
          <a:prstGeom prst="rect">
            <a:avLst/>
          </a:prstGeom>
          <a:noFill/>
          <a:ln w="9525">
            <a:noFill/>
            <a:miter lim="800000"/>
            <a:headEnd/>
            <a:tailEnd/>
          </a:ln>
          <a:effectLst>
            <a:outerShdw dist="139700" dir="2700000" algn="tl" rotWithShape="0">
              <a:srgbClr val="333333">
                <a:alpha val="64999"/>
              </a:srgbClr>
            </a:outerShdw>
          </a:effectLst>
        </p:spPr>
      </p:pic>
      <p:pic>
        <p:nvPicPr>
          <p:cNvPr id="10" name="WordArt 3"/>
          <p:cNvPicPr>
            <a:picLocks noChangeArrowheads="1"/>
          </p:cNvPicPr>
          <p:nvPr/>
        </p:nvPicPr>
        <p:blipFill>
          <a:blip r:embed="rId3" cstate="print"/>
          <a:srcRect/>
          <a:stretch>
            <a:fillRect/>
          </a:stretch>
        </p:blipFill>
        <p:spPr bwMode="auto">
          <a:xfrm>
            <a:off x="2214546" y="2857496"/>
            <a:ext cx="6735762" cy="326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55"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1000" fill="hold"/>
                                        <p:tgtEl>
                                          <p:spTgt spid="10"/>
                                        </p:tgtEl>
                                        <p:attrNameLst>
                                          <p:attrName>ppt_w</p:attrName>
                                        </p:attrNameLst>
                                      </p:cBhvr>
                                      <p:tavLst>
                                        <p:tav tm="0">
                                          <p:val>
                                            <p:strVal val="#ppt_w*0.70"/>
                                          </p:val>
                                        </p:tav>
                                        <p:tav tm="100000">
                                          <p:val>
                                            <p:strVal val="#ppt_w"/>
                                          </p:val>
                                        </p:tav>
                                      </p:tavLst>
                                    </p:anim>
                                    <p:anim calcmode="lin" valueType="num">
                                      <p:cBhvr>
                                        <p:cTn id="11" dur="1000" fill="hold"/>
                                        <p:tgtEl>
                                          <p:spTgt spid="10"/>
                                        </p:tgtEl>
                                        <p:attrNameLst>
                                          <p:attrName>ppt_h</p:attrName>
                                        </p:attrNameLst>
                                      </p:cBhvr>
                                      <p:tavLst>
                                        <p:tav tm="0">
                                          <p:val>
                                            <p:strVal val="#ppt_h"/>
                                          </p:val>
                                        </p:tav>
                                        <p:tav tm="100000">
                                          <p:val>
                                            <p:strVal val="#ppt_h"/>
                                          </p:val>
                                        </p:tav>
                                      </p:tavLst>
                                    </p:anim>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142844" y="1142984"/>
            <a:ext cx="8858312" cy="4339650"/>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La turbativa del traffico in rettilineo, può derivare, in genere, dalle seguenti </a:t>
            </a:r>
            <a:r>
              <a:rPr lang="it-IT" sz="2000" dirty="0" smtClean="0">
                <a:solidFill>
                  <a:srgbClr val="0033CC"/>
                </a:solidFill>
                <a:latin typeface="Arial Black" pitchFamily="34" charset="0"/>
              </a:rPr>
              <a:t>circostanze</a:t>
            </a:r>
            <a:r>
              <a:rPr lang="it-IT" sz="2000" dirty="0" smtClean="0">
                <a:latin typeface="Arial Black" pitchFamily="34" charset="0"/>
              </a:rPr>
              <a:t>:</a:t>
            </a:r>
          </a:p>
          <a:p>
            <a:pPr algn="ctr"/>
            <a:endParaRPr lang="it-IT" sz="8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immissione improvvisa di persone, animali o veicoli da accessi laterali</a:t>
            </a:r>
            <a:r>
              <a:rPr lang="it-IT" sz="2000" dirty="0" smtClean="0">
                <a:latin typeface="Arial Black" pitchFamily="34" charset="0"/>
              </a:rPr>
              <a:t>, specie se non abbiano diritto di precedenza;</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eccesso di velocità in rapporto alle condizioni di visibilità</a:t>
            </a:r>
            <a:r>
              <a:rPr lang="it-IT" sz="2000" dirty="0" smtClean="0">
                <a:latin typeface="Arial Black" pitchFamily="34" charset="0"/>
              </a:rPr>
              <a:t>, che non consentono il tempestivo avvistamento di un ostacolo, specialmente in sorpasso, negli incroci stradali in condizioni di scarsa visibilità (per es.: di notte, con nebbia);</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eccesso di velocità in rapporto alle condizioni di aderenza</a:t>
            </a:r>
            <a:r>
              <a:rPr lang="it-IT" sz="2000" dirty="0" smtClean="0">
                <a:latin typeface="Arial Black" pitchFamily="34" charset="0"/>
              </a:rPr>
              <a:t>, specialmente se in discesa, con strada sdrucciolevole, (per es. coperta di </a:t>
            </a:r>
            <a:r>
              <a:rPr lang="it-IT" sz="2000" dirty="0" err="1" smtClean="0">
                <a:latin typeface="Arial Black" pitchFamily="34" charset="0"/>
              </a:rPr>
              <a:t>ghiaietta</a:t>
            </a:r>
            <a:r>
              <a:rPr lang="it-IT" sz="2000" dirty="0" smtClean="0">
                <a:latin typeface="Arial Black" pitchFamily="34" charset="0"/>
              </a:rPr>
              <a:t> o ghiacciata), tanto da derivarne slittamento o sbandamento, per una frenata eccessivamente violenta o per un’improvvisa e repentina manovra;</a:t>
            </a:r>
            <a:endParaRPr lang="it-IT" sz="2000" dirty="0">
              <a:latin typeface="Arial Black" pitchFamily="34" charset="0"/>
            </a:endParaRPr>
          </a:p>
        </p:txBody>
      </p:sp>
      <p:sp>
        <p:nvSpPr>
          <p:cNvPr id="9221" name="CasellaDiTesto 7"/>
          <p:cNvSpPr txBox="1">
            <a:spLocks noChangeArrowheads="1"/>
          </p:cNvSpPr>
          <p:nvPr/>
        </p:nvSpPr>
        <p:spPr bwMode="auto">
          <a:xfrm>
            <a:off x="0" y="500042"/>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Circostanze di </a:t>
            </a:r>
            <a:r>
              <a:rPr lang="it-IT" sz="3600" dirty="0">
                <a:solidFill>
                  <a:schemeClr val="tx1">
                    <a:lumMod val="50000"/>
                    <a:lumOff val="50000"/>
                  </a:schemeClr>
                </a:solidFill>
                <a:latin typeface="Arial Black" pitchFamily="34" charset="0"/>
              </a:rPr>
              <a:t>turbativa del </a:t>
            </a:r>
            <a:r>
              <a:rPr lang="it-IT" sz="3600" dirty="0" smtClean="0">
                <a:solidFill>
                  <a:schemeClr val="tx1">
                    <a:lumMod val="50000"/>
                    <a:lumOff val="50000"/>
                  </a:schemeClr>
                </a:solidFill>
                <a:latin typeface="Arial Black" pitchFamily="34" charset="0"/>
              </a:rPr>
              <a:t>traffico</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0" y="1142984"/>
            <a:ext cx="9144000" cy="4647426"/>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 </a:t>
            </a:r>
            <a:r>
              <a:rPr lang="it-IT" sz="2000" dirty="0" smtClean="0">
                <a:solidFill>
                  <a:srgbClr val="0033CC"/>
                </a:solidFill>
                <a:latin typeface="Arial Black" pitchFamily="34" charset="0"/>
              </a:rPr>
              <a:t>sorpasso effettuato non in condizioni di sicurezza</a:t>
            </a:r>
            <a:r>
              <a:rPr lang="it-IT" sz="2000" dirty="0" smtClean="0">
                <a:latin typeface="Arial Black" pitchFamily="34" charset="0"/>
              </a:rPr>
              <a:t>;</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distrazione del conducente</a:t>
            </a:r>
            <a:r>
              <a:rPr lang="it-IT" sz="2000" dirty="0" smtClean="0">
                <a:latin typeface="Arial Black" pitchFamily="34" charset="0"/>
              </a:rPr>
              <a:t> che nei lunghi rettifili subisce una pseudo-ipnosi o per un colpo di sonno dovuto a stanchezza;</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abbagliamento da parte di veicoli provenienti in direzione opposta</a:t>
            </a:r>
            <a:r>
              <a:rPr lang="it-IT" sz="2000" dirty="0" smtClean="0">
                <a:latin typeface="Arial Black" pitchFamily="34" charset="0"/>
              </a:rPr>
              <a:t>, senza che si abbia cura di rallentare ed all’occorrenza fermarsi, venendo meno in tale circostanza la visibilità;</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guasti</a:t>
            </a:r>
            <a:r>
              <a:rPr lang="it-IT" sz="2000" dirty="0" smtClean="0">
                <a:latin typeface="Arial Black" pitchFamily="34" charset="0"/>
              </a:rPr>
              <a:t> agli organi di guida o di traslazione (ruote), alle sospensioni oppure altri guasti, (per es.: l’apertura improvvisa di uno sportello, lo scoppio di un pneumatico, lo spegnimento dei fari di notte);</a:t>
            </a:r>
          </a:p>
          <a:p>
            <a:pPr algn="ctr"/>
            <a:endParaRPr lang="it-IT" sz="400" dirty="0" smtClean="0">
              <a:latin typeface="Arial Black" pitchFamily="34" charset="0"/>
            </a:endParaRPr>
          </a:p>
          <a:p>
            <a:pPr algn="ctr"/>
            <a:r>
              <a:rPr lang="it-IT" sz="2000" dirty="0" smtClean="0">
                <a:latin typeface="Arial Black" pitchFamily="34" charset="0"/>
              </a:rPr>
              <a:t>● </a:t>
            </a:r>
            <a:r>
              <a:rPr lang="it-IT" sz="2000" dirty="0" smtClean="0">
                <a:solidFill>
                  <a:srgbClr val="0033CC"/>
                </a:solidFill>
                <a:latin typeface="Arial Black" pitchFamily="34" charset="0"/>
              </a:rPr>
              <a:t>passaggio da una corsia all’altra</a:t>
            </a:r>
            <a:r>
              <a:rPr lang="it-IT" sz="2000" dirty="0" smtClean="0">
                <a:latin typeface="Arial Black" pitchFamily="34" charset="0"/>
              </a:rPr>
              <a:t> senza azionare l’indicatore di direzione o quando la corsia in cui ci si immette è già impegnata da veicoli provenienti in direzione opposta o da tergo.</a:t>
            </a:r>
            <a:endParaRPr lang="it-IT" sz="2000" dirty="0">
              <a:latin typeface="Arial Black" pitchFamily="34" charset="0"/>
            </a:endParaRPr>
          </a:p>
        </p:txBody>
      </p:sp>
      <p:sp>
        <p:nvSpPr>
          <p:cNvPr id="9221" name="CasellaDiTesto 7"/>
          <p:cNvSpPr txBox="1">
            <a:spLocks noChangeArrowheads="1"/>
          </p:cNvSpPr>
          <p:nvPr/>
        </p:nvSpPr>
        <p:spPr bwMode="auto">
          <a:xfrm>
            <a:off x="0" y="500042"/>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Circostanze di </a:t>
            </a:r>
            <a:r>
              <a:rPr lang="it-IT" sz="3600" dirty="0">
                <a:solidFill>
                  <a:schemeClr val="tx1">
                    <a:lumMod val="50000"/>
                    <a:lumOff val="50000"/>
                  </a:schemeClr>
                </a:solidFill>
                <a:latin typeface="Arial Black" pitchFamily="34" charset="0"/>
              </a:rPr>
              <a:t>turbativa del </a:t>
            </a:r>
            <a:r>
              <a:rPr lang="it-IT" sz="3600" dirty="0" smtClean="0">
                <a:solidFill>
                  <a:schemeClr val="tx1">
                    <a:lumMod val="50000"/>
                    <a:lumOff val="50000"/>
                  </a:schemeClr>
                </a:solidFill>
                <a:latin typeface="Arial Black" pitchFamily="34" charset="0"/>
              </a:rPr>
              <a:t>traffico</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3000364" y="980728"/>
            <a:ext cx="6000792" cy="5016758"/>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sinistro stradale in rettifilo è, in genere, caratterizzato da:</a:t>
            </a:r>
          </a:p>
          <a:p>
            <a:pPr algn="ctr"/>
            <a:r>
              <a:rPr lang="it-IT" sz="2000" dirty="0" smtClean="0">
                <a:latin typeface="Arial Black" pitchFamily="34" charset="0"/>
              </a:rPr>
              <a:t>- </a:t>
            </a:r>
            <a:r>
              <a:rPr lang="it-IT" sz="2000" dirty="0" smtClean="0">
                <a:solidFill>
                  <a:srgbClr val="FF0000"/>
                </a:solidFill>
                <a:latin typeface="Arial Black" pitchFamily="34" charset="0"/>
              </a:rPr>
              <a:t>violenza d’urto</a:t>
            </a:r>
            <a:r>
              <a:rPr lang="it-IT" sz="2000" dirty="0" smtClean="0">
                <a:latin typeface="Arial Black" pitchFamily="34" charset="0"/>
              </a:rPr>
              <a:t>, specialmente quando lo scontro avviene tra veicoli muoventi in opposti sensi (l’energia cinetica è in rapporto diretto con il quadrato della velocità);</a:t>
            </a:r>
          </a:p>
          <a:p>
            <a:pPr algn="ctr"/>
            <a:r>
              <a:rPr lang="it-IT" sz="2000" dirty="0" smtClean="0">
                <a:latin typeface="Arial Black" pitchFamily="34" charset="0"/>
              </a:rPr>
              <a:t>- </a:t>
            </a:r>
            <a:r>
              <a:rPr lang="it-IT" sz="2000" dirty="0" smtClean="0">
                <a:solidFill>
                  <a:srgbClr val="FF0000"/>
                </a:solidFill>
                <a:latin typeface="Arial Black" pitchFamily="34" charset="0"/>
              </a:rPr>
              <a:t>gravità degli effetti</a:t>
            </a:r>
            <a:r>
              <a:rPr lang="it-IT" sz="2000" dirty="0" smtClean="0">
                <a:latin typeface="Arial Black" pitchFamily="34" charset="0"/>
              </a:rPr>
              <a:t> in rapporto alla violenza d’urto, sui veicoli, sulle persone e sui carichi;</a:t>
            </a:r>
          </a:p>
          <a:p>
            <a:pPr algn="ctr"/>
            <a:r>
              <a:rPr lang="it-IT" sz="2000" dirty="0" smtClean="0">
                <a:latin typeface="Arial Black" pitchFamily="34" charset="0"/>
              </a:rPr>
              <a:t>- </a:t>
            </a:r>
            <a:r>
              <a:rPr lang="it-IT" sz="2000" dirty="0" smtClean="0">
                <a:solidFill>
                  <a:srgbClr val="FF0000"/>
                </a:solidFill>
                <a:latin typeface="Arial Black" pitchFamily="34" charset="0"/>
              </a:rPr>
              <a:t>tracce di frenatura profonde e lunghe</a:t>
            </a:r>
            <a:r>
              <a:rPr lang="it-IT" sz="2000" dirty="0" smtClean="0">
                <a:latin typeface="Arial Black" pitchFamily="34" charset="0"/>
              </a:rPr>
              <a:t> in rapporto alla notevole velocità ed alla violenza delle reazioni di salvataggio;</a:t>
            </a:r>
          </a:p>
          <a:p>
            <a:pPr algn="ctr"/>
            <a:r>
              <a:rPr lang="it-IT" sz="2000" dirty="0" smtClean="0">
                <a:latin typeface="Arial Black" pitchFamily="34" charset="0"/>
              </a:rPr>
              <a:t>- </a:t>
            </a:r>
            <a:r>
              <a:rPr lang="it-IT" sz="2000" dirty="0" smtClean="0">
                <a:solidFill>
                  <a:srgbClr val="FF0000"/>
                </a:solidFill>
                <a:latin typeface="Arial Black" pitchFamily="34" charset="0"/>
              </a:rPr>
              <a:t>ubicazione dei corpi, dei veicoli e dei frammenti su un tratto di strada di una certa lunghezza</a:t>
            </a:r>
            <a:r>
              <a:rPr lang="it-IT" sz="2000" dirty="0" smtClean="0">
                <a:latin typeface="Arial Black" pitchFamily="34" charset="0"/>
              </a:rPr>
              <a:t>.</a:t>
            </a:r>
            <a:endParaRPr lang="it-IT" sz="2000" dirty="0">
              <a:latin typeface="Arial Black" pitchFamily="34" charset="0"/>
            </a:endParaRPr>
          </a:p>
        </p:txBody>
      </p:sp>
      <p:sp>
        <p:nvSpPr>
          <p:cNvPr id="11269" name="CasellaDiTesto 7"/>
          <p:cNvSpPr txBox="1">
            <a:spLocks noChangeArrowheads="1"/>
          </p:cNvSpPr>
          <p:nvPr/>
        </p:nvSpPr>
        <p:spPr bwMode="auto">
          <a:xfrm>
            <a:off x="0" y="332656"/>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Caratteristiche dei sinistri</a:t>
            </a:r>
            <a:endParaRPr lang="it-IT" sz="3600" dirty="0">
              <a:solidFill>
                <a:schemeClr val="tx1">
                  <a:lumMod val="50000"/>
                  <a:lumOff val="50000"/>
                </a:schemeClr>
              </a:solidFill>
              <a:latin typeface="Arial Black" pitchFamily="34" charset="0"/>
            </a:endParaRPr>
          </a:p>
        </p:txBody>
      </p:sp>
      <p:pic>
        <p:nvPicPr>
          <p:cNvPr id="11270" name="Picture 7" descr="http://www.misilmerinews.it/public/news/16620098755.jpg"/>
          <p:cNvPicPr>
            <a:picLocks noChangeAspect="1" noChangeArrowheads="1"/>
          </p:cNvPicPr>
          <p:nvPr/>
        </p:nvPicPr>
        <p:blipFill>
          <a:blip r:embed="rId2" cstate="print"/>
          <a:srcRect/>
          <a:stretch>
            <a:fillRect/>
          </a:stretch>
        </p:blipFill>
        <p:spPr bwMode="auto">
          <a:xfrm>
            <a:off x="214283" y="1500174"/>
            <a:ext cx="2643206" cy="3571900"/>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3"/>
          <p:cNvSpPr txBox="1">
            <a:spLocks noChangeArrowheads="1"/>
          </p:cNvSpPr>
          <p:nvPr/>
        </p:nvSpPr>
        <p:spPr bwMode="auto">
          <a:xfrm>
            <a:off x="214282" y="1142984"/>
            <a:ext cx="8715436" cy="4616648"/>
          </a:xfrm>
          <a:prstGeom prst="rect">
            <a:avLst/>
          </a:prstGeom>
          <a:noFill/>
          <a:ln w="9525">
            <a:noFill/>
            <a:miter lim="800000"/>
            <a:headEnd/>
            <a:tailEnd/>
          </a:ln>
        </p:spPr>
        <p:txBody>
          <a:bodyPr wrap="square">
            <a:spAutoFit/>
          </a:bodyPr>
          <a:lstStyle/>
          <a:p>
            <a:pPr algn="ctr"/>
            <a:r>
              <a:rPr lang="it-IT" dirty="0" smtClean="0">
                <a:latin typeface="Arial Black" pitchFamily="34" charset="0"/>
              </a:rPr>
              <a:t>La </a:t>
            </a:r>
            <a:r>
              <a:rPr lang="it-IT" b="1" dirty="0" smtClean="0">
                <a:solidFill>
                  <a:srgbClr val="FF0000"/>
                </a:solidFill>
                <a:latin typeface="Arial Black" pitchFamily="34" charset="0"/>
              </a:rPr>
              <a:t>responsabilità dei sinistri in rettifilo</a:t>
            </a:r>
            <a:r>
              <a:rPr lang="it-IT" dirty="0" smtClean="0">
                <a:latin typeface="Arial Black" pitchFamily="34" charset="0"/>
              </a:rPr>
              <a:t> va ricercata, oltre che nelle turbative di cui prima, anche nelle seguenti </a:t>
            </a:r>
            <a:r>
              <a:rPr lang="it-IT" dirty="0" smtClean="0">
                <a:solidFill>
                  <a:srgbClr val="0033CC"/>
                </a:solidFill>
                <a:latin typeface="Arial Black" pitchFamily="34" charset="0"/>
              </a:rPr>
              <a:t>infrazioni d’ordine tecnico-giuridico</a:t>
            </a:r>
            <a:r>
              <a:rPr lang="it-IT" dirty="0" smtClean="0">
                <a:latin typeface="Arial Black" pitchFamily="34" charset="0"/>
              </a:rPr>
              <a:t>:</a:t>
            </a:r>
          </a:p>
          <a:p>
            <a:pPr algn="ctr"/>
            <a:endParaRPr lang="it-IT" sz="800" dirty="0" smtClean="0">
              <a:latin typeface="Arial Black" pitchFamily="34" charset="0"/>
            </a:endParaRPr>
          </a:p>
          <a:p>
            <a:pPr algn="ctr"/>
            <a:r>
              <a:rPr lang="it-IT" dirty="0" smtClean="0">
                <a:latin typeface="Arial Black" pitchFamily="34" charset="0"/>
              </a:rPr>
              <a:t>- </a:t>
            </a:r>
            <a:r>
              <a:rPr lang="it-IT" dirty="0" smtClean="0">
                <a:solidFill>
                  <a:srgbClr val="0033CC"/>
                </a:solidFill>
                <a:latin typeface="Arial Black" pitchFamily="34" charset="0"/>
              </a:rPr>
              <a:t>mancato rispetto delle norme di circolazione sulla velocità</a:t>
            </a:r>
            <a:r>
              <a:rPr lang="it-IT" dirty="0" smtClean="0">
                <a:latin typeface="Arial Black" pitchFamily="34" charset="0"/>
              </a:rPr>
              <a:t>, specialmente in corrispondenza di centri abitati, scuole, strettoie, dossi, crocevia, biforcazioni, ecc.;</a:t>
            </a:r>
          </a:p>
          <a:p>
            <a:pPr algn="ctr">
              <a:buFontTx/>
              <a:buChar char="-"/>
            </a:pPr>
            <a:endParaRPr lang="it-IT" sz="400" dirty="0" smtClean="0">
              <a:latin typeface="Arial Black" pitchFamily="34" charset="0"/>
            </a:endParaRPr>
          </a:p>
          <a:p>
            <a:pPr algn="ctr"/>
            <a:r>
              <a:rPr lang="it-IT" dirty="0" smtClean="0">
                <a:latin typeface="Arial Black" pitchFamily="34" charset="0"/>
              </a:rPr>
              <a:t>-</a:t>
            </a:r>
            <a:r>
              <a:rPr lang="it-IT" dirty="0" smtClean="0">
                <a:solidFill>
                  <a:srgbClr val="0033CC"/>
                </a:solidFill>
                <a:latin typeface="Arial Black" pitchFamily="34" charset="0"/>
              </a:rPr>
              <a:t> mancato rispetto dei diritti di precedenza</a:t>
            </a:r>
            <a:r>
              <a:rPr lang="it-IT" dirty="0" smtClean="0">
                <a:latin typeface="Arial Black" pitchFamily="34" charset="0"/>
              </a:rPr>
              <a:t>; </a:t>
            </a:r>
          </a:p>
          <a:p>
            <a:pPr algn="ctr"/>
            <a:r>
              <a:rPr lang="it-IT" sz="400" dirty="0" smtClean="0">
                <a:latin typeface="Arial Black" pitchFamily="34" charset="0"/>
              </a:rPr>
              <a:t> </a:t>
            </a:r>
          </a:p>
          <a:p>
            <a:pPr algn="ctr"/>
            <a:r>
              <a:rPr lang="it-IT" dirty="0" smtClean="0">
                <a:latin typeface="Arial Black" pitchFamily="34" charset="0"/>
              </a:rPr>
              <a:t>-</a:t>
            </a:r>
            <a:r>
              <a:rPr lang="it-IT" dirty="0" smtClean="0">
                <a:solidFill>
                  <a:srgbClr val="0033CC"/>
                </a:solidFill>
                <a:latin typeface="Arial Black" pitchFamily="34" charset="0"/>
              </a:rPr>
              <a:t> mancato rispetto di tenuta della propria mano</a:t>
            </a:r>
            <a:r>
              <a:rPr lang="it-IT" dirty="0" smtClean="0">
                <a:latin typeface="Arial Black" pitchFamily="34" charset="0"/>
              </a:rPr>
              <a:t>;</a:t>
            </a:r>
          </a:p>
          <a:p>
            <a:pPr algn="ctr">
              <a:buFontTx/>
              <a:buChar char="-"/>
            </a:pPr>
            <a:endParaRPr lang="it-IT" sz="400" dirty="0" smtClean="0">
              <a:latin typeface="Arial Black" pitchFamily="34" charset="0"/>
            </a:endParaRPr>
          </a:p>
          <a:p>
            <a:pPr algn="ctr"/>
            <a:r>
              <a:rPr lang="it-IT" dirty="0" smtClean="0">
                <a:latin typeface="Arial Black" pitchFamily="34" charset="0"/>
              </a:rPr>
              <a:t>-</a:t>
            </a:r>
            <a:r>
              <a:rPr lang="it-IT" dirty="0" smtClean="0">
                <a:solidFill>
                  <a:srgbClr val="0033CC"/>
                </a:solidFill>
                <a:latin typeface="Arial Black" pitchFamily="34" charset="0"/>
              </a:rPr>
              <a:t> tentativo di sorpasso con spazio non sufficiente</a:t>
            </a:r>
            <a:r>
              <a:rPr lang="it-IT" dirty="0" smtClean="0">
                <a:latin typeface="Arial Black" pitchFamily="34" charset="0"/>
              </a:rPr>
              <a:t> in rapporto alla differenza di velocità tra il sorpassando ed il sorpassante ed in rapporto alla ristrettezza della carreggiata utile;</a:t>
            </a:r>
          </a:p>
          <a:p>
            <a:pPr algn="ctr">
              <a:buFontTx/>
              <a:buChar char="-"/>
            </a:pPr>
            <a:endParaRPr lang="it-IT" sz="400" dirty="0" smtClean="0">
              <a:latin typeface="Arial Black" pitchFamily="34" charset="0"/>
            </a:endParaRPr>
          </a:p>
          <a:p>
            <a:pPr algn="ctr"/>
            <a:r>
              <a:rPr lang="it-IT" dirty="0" smtClean="0">
                <a:latin typeface="Arial Black" pitchFamily="34" charset="0"/>
              </a:rPr>
              <a:t>- </a:t>
            </a:r>
            <a:r>
              <a:rPr lang="it-IT" dirty="0" smtClean="0">
                <a:solidFill>
                  <a:srgbClr val="0033CC"/>
                </a:solidFill>
                <a:latin typeface="Arial Black" pitchFamily="34" charset="0"/>
              </a:rPr>
              <a:t>mancanza di adeguata prudenza negli incroci con altri veicoli</a:t>
            </a:r>
            <a:r>
              <a:rPr lang="it-IT" dirty="0" smtClean="0">
                <a:latin typeface="Arial Black" pitchFamily="34" charset="0"/>
              </a:rPr>
              <a:t>, specie quando la strada non consente il sicuro doppio transito, essendo prescritto di rallentare ed eventualmente fermarsi quando l’incrocio si presenti non agevole.</a:t>
            </a:r>
            <a:endParaRPr lang="it-IT" dirty="0">
              <a:latin typeface="Arial Black" pitchFamily="34" charset="0"/>
            </a:endParaRPr>
          </a:p>
        </p:txBody>
      </p:sp>
      <p:sp>
        <p:nvSpPr>
          <p:cNvPr id="9221" name="CasellaDiTesto 7"/>
          <p:cNvSpPr txBox="1">
            <a:spLocks noChangeArrowheads="1"/>
          </p:cNvSpPr>
          <p:nvPr/>
        </p:nvSpPr>
        <p:spPr bwMode="auto">
          <a:xfrm>
            <a:off x="0" y="500042"/>
            <a:ext cx="9143999"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Responsabilità dei sinistri</a:t>
            </a:r>
            <a:endParaRPr lang="it-IT" sz="3600" dirty="0">
              <a:solidFill>
                <a:schemeClr val="tx1">
                  <a:lumMod val="50000"/>
                  <a:lumOff val="50000"/>
                </a:schemeClr>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195&quot;&gt;&lt;/object&gt;&lt;object type=&quot;2&quot; unique_id=&quot;10196&quot;&gt;&lt;object type=&quot;3&quot; unique_id=&quot;10197&quot;&gt;&lt;property id=&quot;20148&quot; value=&quot;5&quot;/&gt;&lt;property id=&quot;20300&quot; value=&quot;Slide 1&quot;/&gt;&lt;property id=&quot;20307&quot; value=&quot;346&quot;/&gt;&lt;/object&gt;&lt;object type=&quot;3&quot; unique_id=&quot;10198&quot;&gt;&lt;property id=&quot;20148&quot; value=&quot;5&quot;/&gt;&lt;property id=&quot;20300&quot; value=&quot;Slide 2&quot;/&gt;&lt;property id=&quot;20307&quot; value=&quot;314&quot;/&gt;&lt;/object&gt;&lt;object type=&quot;3&quot; unique_id=&quot;10199&quot;&gt;&lt;property id=&quot;20148&quot; value=&quot;5&quot;/&gt;&lt;property id=&quot;20300&quot; value=&quot;Slide 3&quot;/&gt;&lt;property id=&quot;20307&quot; value=&quot;257&quot;/&gt;&lt;/object&gt;&lt;object type=&quot;3&quot; unique_id=&quot;10200&quot;&gt;&lt;property id=&quot;20148&quot; value=&quot;5&quot;/&gt;&lt;property id=&quot;20300&quot; value=&quot;Slide 4&quot;/&gt;&lt;property id=&quot;20307&quot; value=&quot;316&quot;/&gt;&lt;/object&gt;&lt;object type=&quot;3&quot; unique_id=&quot;10201&quot;&gt;&lt;property id=&quot;20148&quot; value=&quot;5&quot;/&gt;&lt;property id=&quot;20300&quot; value=&quot;Slide 5&quot;/&gt;&lt;property id=&quot;20307&quot; value=&quot;259&quot;/&gt;&lt;/object&gt;&lt;object type=&quot;3&quot; unique_id=&quot;10202&quot;&gt;&lt;property id=&quot;20148&quot; value=&quot;5&quot;/&gt;&lt;property id=&quot;20300&quot; value=&quot;Slide 6&quot;/&gt;&lt;property id=&quot;20307&quot; value=&quot;258&quot;/&gt;&lt;/object&gt;&lt;object type=&quot;3&quot; unique_id=&quot;10203&quot;&gt;&lt;property id=&quot;20148&quot; value=&quot;5&quot;/&gt;&lt;property id=&quot;20300&quot; value=&quot;Slide 7&quot;/&gt;&lt;property id=&quot;20307&quot; value=&quot;317&quot;/&gt;&lt;/object&gt;&lt;object type=&quot;3&quot; unique_id=&quot;10204&quot;&gt;&lt;property id=&quot;20148&quot; value=&quot;5&quot;/&gt;&lt;property id=&quot;20300&quot; value=&quot;Slide 8&quot;/&gt;&lt;property id=&quot;20307&quot; value=&quot;261&quot;/&gt;&lt;/object&gt;&lt;object type=&quot;3&quot; unique_id=&quot;10205&quot;&gt;&lt;property id=&quot;20148&quot; value=&quot;5&quot;/&gt;&lt;property id=&quot;20300&quot; value=&quot;Slide 9&quot;/&gt;&lt;property id=&quot;20307&quot; value=&quot;318&quot;/&gt;&lt;/object&gt;&lt;object type=&quot;3&quot; unique_id=&quot;10206&quot;&gt;&lt;property id=&quot;20148&quot; value=&quot;5&quot;/&gt;&lt;property id=&quot;20300&quot; value=&quot;Slide 10&quot;/&gt;&lt;property id=&quot;20307&quot; value=&quot;263&quot;/&gt;&lt;/object&gt;&lt;object type=&quot;3&quot; unique_id=&quot;10207&quot;&gt;&lt;property id=&quot;20148&quot; value=&quot;5&quot;/&gt;&lt;property id=&quot;20300&quot; value=&quot;Slide 11&quot;/&gt;&lt;property id=&quot;20307&quot; value=&quot;319&quot;/&gt;&lt;/object&gt;&lt;object type=&quot;3&quot; unique_id=&quot;10208&quot;&gt;&lt;property id=&quot;20148&quot; value=&quot;5&quot;/&gt;&lt;property id=&quot;20300&quot; value=&quot;Slide 12&quot;/&gt;&lt;property id=&quot;20307&quot; value=&quot;320&quot;/&gt;&lt;/object&gt;&lt;object type=&quot;3&quot; unique_id=&quot;10209&quot;&gt;&lt;property id=&quot;20148&quot; value=&quot;5&quot;/&gt;&lt;property id=&quot;20300&quot; value=&quot;Slide 13&quot;/&gt;&lt;property id=&quot;20307&quot; value=&quot;321&quot;/&gt;&lt;/object&gt;&lt;object type=&quot;3&quot; unique_id=&quot;10210&quot;&gt;&lt;property id=&quot;20148&quot; value=&quot;5&quot;/&gt;&lt;property id=&quot;20300&quot; value=&quot;Slide 14&quot;/&gt;&lt;property id=&quot;20307&quot; value=&quot;322&quot;/&gt;&lt;/object&gt;&lt;object type=&quot;3&quot; unique_id=&quot;10211&quot;&gt;&lt;property id=&quot;20148&quot; value=&quot;5&quot;/&gt;&lt;property id=&quot;20300&quot; value=&quot;Slide 15&quot;/&gt;&lt;property id=&quot;20307&quot; value=&quot;323&quot;/&gt;&lt;/object&gt;&lt;object type=&quot;3&quot; unique_id=&quot;10212&quot;&gt;&lt;property id=&quot;20148&quot; value=&quot;5&quot;/&gt;&lt;property id=&quot;20300&quot; value=&quot;Slide 16&quot;/&gt;&lt;property id=&quot;20307&quot; value=&quot;272&quot;/&gt;&lt;/object&gt;&lt;object type=&quot;3&quot; unique_id=&quot;10213&quot;&gt;&lt;property id=&quot;20148&quot; value=&quot;5&quot;/&gt;&lt;property id=&quot;20300&quot; value=&quot;Slide 17&quot;/&gt;&lt;property id=&quot;20307&quot; value=&quot;276&quot;/&gt;&lt;/object&gt;&lt;object type=&quot;3&quot; unique_id=&quot;10214&quot;&gt;&lt;property id=&quot;20148&quot; value=&quot;5&quot;/&gt;&lt;property id=&quot;20300&quot; value=&quot;Slide 18&quot;/&gt;&lt;property id=&quot;20307&quot; value=&quot;278&quot;/&gt;&lt;/object&gt;&lt;object type=&quot;3&quot; unique_id=&quot;10215&quot;&gt;&lt;property id=&quot;20148&quot; value=&quot;5&quot;/&gt;&lt;property id=&quot;20300&quot; value=&quot;Slide 19&quot;/&gt;&lt;property id=&quot;20307&quot; value=&quot;324&quot;/&gt;&lt;/object&gt;&lt;object type=&quot;3&quot; unique_id=&quot;10216&quot;&gt;&lt;property id=&quot;20148&quot; value=&quot;5&quot;/&gt;&lt;property id=&quot;20300&quot; value=&quot;Slide 20&quot;/&gt;&lt;property id=&quot;20307&quot; value=&quot;282&quot;/&gt;&lt;/object&gt;&lt;object type=&quot;3&quot; unique_id=&quot;10217&quot;&gt;&lt;property id=&quot;20148&quot; value=&quot;5&quot;/&gt;&lt;property id=&quot;20300&quot; value=&quot;Slide 21&quot;/&gt;&lt;property id=&quot;20307&quot; value=&quot;279&quot;/&gt;&lt;/object&gt;&lt;object type=&quot;3&quot; unique_id=&quot;10218&quot;&gt;&lt;property id=&quot;20148&quot; value=&quot;5&quot;/&gt;&lt;property id=&quot;20300&quot; value=&quot;Slide 22&quot;/&gt;&lt;property id=&quot;20307&quot; value=&quot;325&quot;/&gt;&lt;/object&gt;&lt;object type=&quot;3&quot; unique_id=&quot;10219&quot;&gt;&lt;property id=&quot;20148&quot; value=&quot;5&quot;/&gt;&lt;property id=&quot;20300&quot; value=&quot;Slide 23&quot;/&gt;&lt;property id=&quot;20307&quot; value=&quot;326&quot;/&gt;&lt;/object&gt;&lt;object type=&quot;3&quot; unique_id=&quot;10220&quot;&gt;&lt;property id=&quot;20148&quot; value=&quot;5&quot;/&gt;&lt;property id=&quot;20300&quot; value=&quot;Slide 24&quot;/&gt;&lt;property id=&quot;20307&quot; value=&quot;287&quot;/&gt;&lt;/object&gt;&lt;object type=&quot;3&quot; unique_id=&quot;10221&quot;&gt;&lt;property id=&quot;20148&quot; value=&quot;5&quot;/&gt;&lt;property id=&quot;20300&quot; value=&quot;Slide 25&quot;/&gt;&lt;property id=&quot;20307&quot; value=&quot;289&quot;/&gt;&lt;/object&gt;&lt;object type=&quot;3&quot; unique_id=&quot;10222&quot;&gt;&lt;property id=&quot;20148&quot; value=&quot;5&quot;/&gt;&lt;property id=&quot;20300&quot; value=&quot;Slide 26&quot;/&gt;&lt;property id=&quot;20307&quot; value=&quot;291&quot;/&gt;&lt;/object&gt;&lt;object type=&quot;3&quot; unique_id=&quot;10223&quot;&gt;&lt;property id=&quot;20148&quot; value=&quot;5&quot;/&gt;&lt;property id=&quot;20300&quot; value=&quot;Slide 27&quot;/&gt;&lt;property id=&quot;20307&quot; value=&quot;327&quot;/&gt;&lt;/object&gt;&lt;object type=&quot;3&quot; unique_id=&quot;10224&quot;&gt;&lt;property id=&quot;20148&quot; value=&quot;5&quot;/&gt;&lt;property id=&quot;20300&quot; value=&quot;Slide 28&quot;/&gt;&lt;property id=&quot;20307&quot; value=&quot;293&quot;/&gt;&lt;/object&gt;&lt;object type=&quot;3&quot; unique_id=&quot;10225&quot;&gt;&lt;property id=&quot;20148&quot; value=&quot;5&quot;/&gt;&lt;property id=&quot;20300&quot; value=&quot;Slide 29&quot;/&gt;&lt;property id=&quot;20307&quot; value=&quot;295&quot;/&gt;&lt;/object&gt;&lt;object type=&quot;3&quot; unique_id=&quot;10226&quot;&gt;&lt;property id=&quot;20148&quot; value=&quot;5&quot;/&gt;&lt;property id=&quot;20300&quot; value=&quot;Slide 30&quot;/&gt;&lt;property id=&quot;20307&quot; value=&quot;298&quot;/&gt;&lt;/object&gt;&lt;object type=&quot;3&quot; unique_id=&quot;10227&quot;&gt;&lt;property id=&quot;20148&quot; value=&quot;5&quot;/&gt;&lt;property id=&quot;20300&quot; value=&quot;Slide 31&quot;/&gt;&lt;property id=&quot;20307&quot; value=&quot;299&quot;/&gt;&lt;/object&gt;&lt;object type=&quot;3&quot; unique_id=&quot;10228&quot;&gt;&lt;property id=&quot;20148&quot; value=&quot;5&quot;/&gt;&lt;property id=&quot;20300&quot; value=&quot;Slide 32&quot;/&gt;&lt;property id=&quot;20307&quot; value=&quot;301&quot;/&gt;&lt;/object&gt;&lt;object type=&quot;3&quot; unique_id=&quot;10229&quot;&gt;&lt;property id=&quot;20148&quot; value=&quot;5&quot;/&gt;&lt;property id=&quot;20300&quot; value=&quot;Slide 33&quot;/&gt;&lt;property id=&quot;20307&quot; value=&quot;328&quot;/&gt;&lt;/object&gt;&lt;object type=&quot;3&quot; unique_id=&quot;10230&quot;&gt;&lt;property id=&quot;20148&quot; value=&quot;5&quot;/&gt;&lt;property id=&quot;20300&quot; value=&quot;Slide 34&quot;/&gt;&lt;property id=&quot;20307&quot; value=&quot;329&quot;/&gt;&lt;/object&gt;&lt;object type=&quot;3&quot; unique_id=&quot;10231&quot;&gt;&lt;property id=&quot;20148&quot; value=&quot;5&quot;/&gt;&lt;property id=&quot;20300&quot; value=&quot;Slide 35&quot;/&gt;&lt;property id=&quot;20307&quot; value=&quot;330&quot;/&gt;&lt;/object&gt;&lt;object type=&quot;3&quot; unique_id=&quot;10232&quot;&gt;&lt;property id=&quot;20148&quot; value=&quot;5&quot;/&gt;&lt;property id=&quot;20300&quot; value=&quot;Slide 36&quot;/&gt;&lt;property id=&quot;20307&quot; value=&quot;331&quot;/&gt;&lt;/object&gt;&lt;object type=&quot;3&quot; unique_id=&quot;10233&quot;&gt;&lt;property id=&quot;20148&quot; value=&quot;5&quot;/&gt;&lt;property id=&quot;20300&quot; value=&quot;Slide 37&quot;/&gt;&lt;property id=&quot;20307&quot; value=&quot;305&quot;/&gt;&lt;/object&gt;&lt;object type=&quot;3&quot; unique_id=&quot;10234&quot;&gt;&lt;property id=&quot;20148&quot; value=&quot;5&quot;/&gt;&lt;property id=&quot;20300&quot; value=&quot;Slide 38&quot;/&gt;&lt;property id=&quot;20307&quot; value=&quot;306&quot;/&gt;&lt;/object&gt;&lt;object type=&quot;3&quot; unique_id=&quot;10235&quot;&gt;&lt;property id=&quot;20148&quot; value=&quot;5&quot;/&gt;&lt;property id=&quot;20300&quot; value=&quot;Slide 39&quot;/&gt;&lt;property id=&quot;20307&quot; value=&quot;332&quot;/&gt;&lt;/object&gt;&lt;object type=&quot;3&quot; unique_id=&quot;10236&quot;&gt;&lt;property id=&quot;20148&quot; value=&quot;5&quot;/&gt;&lt;property id=&quot;20300&quot; value=&quot;Slide 40&quot;/&gt;&lt;property id=&quot;20307&quot; value=&quot;307&quot;/&gt;&lt;/object&gt;&lt;object type=&quot;3&quot; unique_id=&quot;10237&quot;&gt;&lt;property id=&quot;20148&quot; value=&quot;5&quot;/&gt;&lt;property id=&quot;20300&quot; value=&quot;Slide 41&quot;/&gt;&lt;property id=&quot;20307&quot; value=&quot;309&quot;/&gt;&lt;/object&gt;&lt;object type=&quot;3&quot; unique_id=&quot;10238&quot;&gt;&lt;property id=&quot;20148&quot; value=&quot;5&quot;/&gt;&lt;property id=&quot;20300&quot; value=&quot;Slide 42&quot;/&gt;&lt;property id=&quot;20307&quot; value=&quot;311&quot;/&gt;&lt;/object&gt;&lt;object type=&quot;3&quot; unique_id=&quot;10239&quot;&gt;&lt;property id=&quot;20148&quot; value=&quot;5&quot;/&gt;&lt;property id=&quot;20300&quot; value=&quot;Slide 43&quot;/&gt;&lt;property id=&quot;20307&quot; value=&quot;333&quot;/&gt;&lt;/object&gt;&lt;object type=&quot;3&quot; unique_id=&quot;10240&quot;&gt;&lt;property id=&quot;20148&quot; value=&quot;5&quot;/&gt;&lt;property id=&quot;20300&quot; value=&quot;Slide 44&quot;/&gt;&lt;property id=&quot;20307&quot; value=&quot;334&quot;/&gt;&lt;/object&gt;&lt;object type=&quot;3&quot; unique_id=&quot;10241&quot;&gt;&lt;property id=&quot;20148&quot; value=&quot;5&quot;/&gt;&lt;property id=&quot;20300&quot; value=&quot;Slide 45&quot;/&gt;&lt;property id=&quot;20307&quot; value=&quot;335&quot;/&gt;&lt;/object&gt;&lt;object type=&quot;3&quot; unique_id=&quot;10242&quot;&gt;&lt;property id=&quot;20148&quot; value=&quot;5&quot;/&gt;&lt;property id=&quot;20300&quot; value=&quot;Slide 46&quot;/&gt;&lt;property id=&quot;20307&quot; value=&quot;336&quot;/&gt;&lt;/object&gt;&lt;object type=&quot;3&quot; unique_id=&quot;10243&quot;&gt;&lt;property id=&quot;20148&quot; value=&quot;5&quot;/&gt;&lt;property id=&quot;20300&quot; value=&quot;Slide 47&quot;/&gt;&lt;property id=&quot;20307&quot; value=&quot;337&quot;/&gt;&lt;/object&gt;&lt;object type=&quot;3&quot; unique_id=&quot;10244&quot;&gt;&lt;property id=&quot;20148&quot; value=&quot;5&quot;/&gt;&lt;property id=&quot;20300&quot; value=&quot;Slide 48&quot;/&gt;&lt;property id=&quot;20307&quot; value=&quot;338&quot;/&gt;&lt;/object&gt;&lt;object type=&quot;3&quot; unique_id=&quot;10245&quot;&gt;&lt;property id=&quot;20148&quot; value=&quot;5&quot;/&gt;&lt;property id=&quot;20300&quot; value=&quot;Slide 49&quot;/&gt;&lt;property id=&quot;20307&quot; value=&quot;339&quot;/&gt;&lt;/object&gt;&lt;object type=&quot;3&quot; unique_id=&quot;10246&quot;&gt;&lt;property id=&quot;20148&quot; value=&quot;5&quot;/&gt;&lt;property id=&quot;20300&quot; value=&quot;Slide 50&quot;/&gt;&lt;property id=&quot;20307&quot; value=&quot;340&quot;/&gt;&lt;/object&gt;&lt;object type=&quot;3&quot; unique_id=&quot;10247&quot;&gt;&lt;property id=&quot;20148&quot; value=&quot;5&quot;/&gt;&lt;property id=&quot;20300&quot; value=&quot;Slide 51&quot;/&gt;&lt;property id=&quot;20307&quot; value=&quot;341&quot;/&gt;&lt;/object&gt;&lt;object type=&quot;3&quot; unique_id=&quot;10248&quot;&gt;&lt;property id=&quot;20148&quot; value=&quot;5&quot;/&gt;&lt;property id=&quot;20300&quot; value=&quot;Slide 52&quot;/&gt;&lt;property id=&quot;20307&quot; value=&quot;342&quot;/&gt;&lt;/object&gt;&lt;object type=&quot;3&quot; unique_id=&quot;10249&quot;&gt;&lt;property id=&quot;20148&quot; value=&quot;5&quot;/&gt;&lt;property id=&quot;20300&quot; value=&quot;Slide 53&quot;/&gt;&lt;property id=&quot;20307&quot; value=&quot;343&quot;/&gt;&lt;/object&gt;&lt;object type=&quot;3&quot; unique_id=&quot;10250&quot;&gt;&lt;property id=&quot;20148&quot; value=&quot;5&quot;/&gt;&lt;property id=&quot;20300&quot; value=&quot;Slide 54&quot;/&gt;&lt;property id=&quot;20307&quot; value=&quot;344&quot;/&gt;&lt;/object&gt;&lt;object type=&quot;3&quot; unique_id=&quot;10251&quot;&gt;&lt;property id=&quot;20148&quot; value=&quot;5&quot;/&gt;&lt;property id=&quot;20300&quot; value=&quot;Slide 55&quot;/&gt;&lt;property id=&quot;20307&quot; value=&quot;345&quot;/&gt;&lt;/object&gt;&lt;object type=&quot;3&quot; unique_id=&quot;10252&quot;&gt;&lt;property id=&quot;20148&quot; value=&quot;5&quot;/&gt;&lt;property id=&quot;20300&quot; value=&quot;Slide 56&quot;/&gt;&lt;property id=&quot;20307&quot; value=&quot;315&quot;/&gt;&lt;/object&gt;&lt;/object&gt;&lt;/object&gt;&lt;/database&gt;"/>
  <p:tag name="SECTOMILLISECCONVERTED" val="1"/>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1937</TotalTime>
  <Words>6053</Words>
  <Application>Microsoft Office PowerPoint</Application>
  <PresentationFormat>Presentazione su schermo (4:3)</PresentationFormat>
  <Paragraphs>338</Paragraphs>
  <Slides>56</Slides>
  <Notes>4</Notes>
  <HiddenSlides>0</HiddenSlides>
  <MMClips>0</MMClips>
  <ScaleCrop>false</ScaleCrop>
  <HeadingPairs>
    <vt:vector size="4" baseType="variant">
      <vt:variant>
        <vt:lpstr>Tema</vt:lpstr>
      </vt:variant>
      <vt:variant>
        <vt:i4>2</vt:i4>
      </vt:variant>
      <vt:variant>
        <vt:lpstr>Titoli diapositive</vt:lpstr>
      </vt:variant>
      <vt:variant>
        <vt:i4>56</vt:i4>
      </vt:variant>
    </vt:vector>
  </HeadingPairs>
  <TitlesOfParts>
    <vt:vector size="58" baseType="lpstr">
      <vt:lpstr>Tema di Office</vt:lpstr>
      <vt:lpstr>1_Tema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privato</dc:creator>
  <cp:lastModifiedBy>Patrizia</cp:lastModifiedBy>
  <cp:revision>314</cp:revision>
  <dcterms:created xsi:type="dcterms:W3CDTF">2010-09-09T16:27:16Z</dcterms:created>
  <dcterms:modified xsi:type="dcterms:W3CDTF">2017-06-05T10:40:58Z</dcterms:modified>
</cp:coreProperties>
</file>