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0" r:id="rId1"/>
    <p:sldMasterId id="2147484222" r:id="rId2"/>
  </p:sldMasterIdLst>
  <p:notesMasterIdLst>
    <p:notesMasterId r:id="rId33"/>
  </p:notesMasterIdLst>
  <p:handoutMasterIdLst>
    <p:handoutMasterId r:id="rId34"/>
  </p:handoutMasterIdLst>
  <p:sldIdLst>
    <p:sldId id="352" r:id="rId3"/>
    <p:sldId id="343" r:id="rId4"/>
    <p:sldId id="259" r:id="rId5"/>
    <p:sldId id="257" r:id="rId6"/>
    <p:sldId id="260" r:id="rId7"/>
    <p:sldId id="258" r:id="rId8"/>
    <p:sldId id="261" r:id="rId9"/>
    <p:sldId id="345" r:id="rId10"/>
    <p:sldId id="346" r:id="rId11"/>
    <p:sldId id="267" r:id="rId12"/>
    <p:sldId id="266" r:id="rId13"/>
    <p:sldId id="265" r:id="rId14"/>
    <p:sldId id="270" r:id="rId15"/>
    <p:sldId id="272" r:id="rId16"/>
    <p:sldId id="347" r:id="rId17"/>
    <p:sldId id="276" r:id="rId18"/>
    <p:sldId id="278" r:id="rId19"/>
    <p:sldId id="277" r:id="rId20"/>
    <p:sldId id="282" r:id="rId21"/>
    <p:sldId id="279" r:id="rId22"/>
    <p:sldId id="348" r:id="rId23"/>
    <p:sldId id="283" r:id="rId24"/>
    <p:sldId id="285" r:id="rId25"/>
    <p:sldId id="287" r:id="rId26"/>
    <p:sldId id="289" r:id="rId27"/>
    <p:sldId id="349" r:id="rId28"/>
    <p:sldId id="291" r:id="rId29"/>
    <p:sldId id="350" r:id="rId30"/>
    <p:sldId id="351" r:id="rId31"/>
    <p:sldId id="344" r:id="rId32"/>
  </p:sldIdLst>
  <p:sldSz cx="9144000" cy="6858000" type="screen4x3"/>
  <p:notesSz cx="9144000" cy="6858000"/>
  <p:custDataLst>
    <p:tags r:id="rId35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6" autoAdjust="0"/>
    <p:restoredTop sz="94660"/>
  </p:normalViewPr>
  <p:slideViewPr>
    <p:cSldViewPr>
      <p:cViewPr>
        <p:scale>
          <a:sx n="80" d="100"/>
          <a:sy n="80" d="100"/>
        </p:scale>
        <p:origin x="-64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F1F99-9AD9-453F-9A16-2E908F822D56}" type="datetimeFigureOut">
              <a:rPr lang="it-IT" smtClean="0"/>
              <a:t>31/05/2017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05DA7-A9E2-4C24-A942-E197DE0B73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58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973300-2227-4C01-933E-AE2E94FCDD13}" type="datetimeFigureOut">
              <a:rPr lang="it-IT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A16A13-3164-468F-A117-93A7D8C596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0990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32D019-8F32-4801-9360-594ED62126C4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267199-E81D-4B24-BF3B-C265BC5F4747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1007C-BDF4-40EE-BFA7-5483FBCF554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34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044472-0EC5-4EE1-B845-82A45E7430D7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939BD-3A6F-4E02-8536-1B0155B51C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538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1FBA39-4C4C-4E70-823C-3E68B919BDA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B5219-548C-4AC0-A561-450207090C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4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501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11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97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90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2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204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534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8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B356D5-5F6C-45B3-ACEB-E108C8B3B20F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BC040D-8DA9-4B5D-8AFB-AAF9F7FE0F1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1528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139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35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3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3E760F-4FAB-4445-9214-98FD40835D6F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EB8B5-C317-458B-901D-E3561E45F41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334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98329A-300E-4C27-B6AC-602DD12F73E2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632E2E-4D63-4552-8B86-E73C42B8B77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53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A09031-A03F-4B67-AECE-08FD818CAC7F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0B4D6-6C57-4336-AF53-AD3C81AFC1A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331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BC182E-3495-447A-84CD-98A87378B262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451D1-FA1F-47C4-8963-6473FDC6EB1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769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2CF9EC-6551-4ACB-812B-63A67B5F5128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61234-85CF-4349-A714-3701E8F6014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8353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7C3621-531C-41C4-870B-8E6E7318137A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061AD7-26ED-4420-8B74-D0A0339D94B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05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175125-ECC4-4BDD-B981-661C377540C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38581-1C84-4EFA-A33A-3569B40BFDF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641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0536D7-218C-4DC5-8BE9-03AB0BE0DE9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286008-6208-4A9E-84F4-874DFDCF262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004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31/05/2017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316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10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Il motore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127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</a:t>
            </a:r>
            <a:r>
              <a:rPr lang="it-IT" sz="2400" dirty="0">
                <a:latin typeface="Arial Black" pitchFamily="34" charset="0"/>
              </a:rPr>
              <a:t>sistema </a:t>
            </a:r>
            <a:r>
              <a:rPr lang="it-IT" sz="2400" dirty="0" err="1">
                <a:solidFill>
                  <a:srgbClr val="FF0000"/>
                </a:solidFill>
                <a:latin typeface="Arial Black" pitchFamily="34" charset="0"/>
              </a:rPr>
              <a:t>pistone-spinotto-piede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 di biella</a:t>
            </a:r>
            <a:r>
              <a:rPr lang="it-IT" sz="2400" dirty="0">
                <a:latin typeface="Arial Black" pitchFamily="34" charset="0"/>
              </a:rPr>
              <a:t> ha un moto rettilineo, il sistema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albero a gomiti-testa di biella</a:t>
            </a:r>
            <a:r>
              <a:rPr lang="it-IT" sz="2400" dirty="0">
                <a:latin typeface="Arial Black" pitchFamily="34" charset="0"/>
              </a:rPr>
              <a:t> ha un moto circolare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u="sng" dirty="0">
                <a:latin typeface="Arial Black" pitchFamily="34" charset="0"/>
              </a:rPr>
              <a:t>L’unione di questi due sistemi consente di trasformare il moto rettilineo alterno del pistone, nel moto rotatorio dell’albero a gomiti</a:t>
            </a:r>
            <a:r>
              <a:rPr lang="it-IT" sz="2400" dirty="0">
                <a:latin typeface="Arial Black" pitchFamily="34" charset="0"/>
              </a:rPr>
              <a:t>. </a:t>
            </a:r>
          </a:p>
        </p:txBody>
      </p:sp>
      <p:sp>
        <p:nvSpPr>
          <p:cNvPr id="6" name="Rettangolo 5"/>
          <p:cNvSpPr/>
          <p:nvPr/>
        </p:nvSpPr>
        <p:spPr>
          <a:xfrm>
            <a:off x="357158" y="500042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Funzionamento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1506" name="Picture 2" descr="http://www.schaeffler.com/remotemedien/media/_shared_media/products/automotive_1/engine/010071_q_rgb_COL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786190"/>
            <a:ext cx="2071702" cy="2071703"/>
          </a:xfrm>
          <a:prstGeom prst="rect">
            <a:avLst/>
          </a:prstGeom>
          <a:noFill/>
        </p:spPr>
      </p:pic>
      <p:pic>
        <p:nvPicPr>
          <p:cNvPr id="21508" name="Picture 4" descr="http://www.fl912.com/italian/images/crankcash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929066"/>
            <a:ext cx="3571900" cy="1818423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85721" y="1196975"/>
            <a:ext cx="850112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Le due valvole sulla testata del motore non sono sempre chiuse. Una di esse, detta </a:t>
            </a:r>
            <a:r>
              <a:rPr lang="it-IT" sz="2200" b="1" i="1" dirty="0" smtClean="0">
                <a:solidFill>
                  <a:srgbClr val="FF0000"/>
                </a:solidFill>
                <a:latin typeface="Arial Black" pitchFamily="34" charset="0"/>
              </a:rPr>
              <a:t>valvola di aspirazione</a:t>
            </a:r>
            <a:r>
              <a:rPr lang="it-IT" sz="2200" dirty="0" smtClean="0">
                <a:latin typeface="Arial Black" pitchFamily="34" charset="0"/>
              </a:rPr>
              <a:t>,</a:t>
            </a:r>
            <a:r>
              <a:rPr lang="it-IT" sz="2200" b="1" dirty="0" smtClean="0">
                <a:latin typeface="Arial Black" pitchFamily="34" charset="0"/>
              </a:rPr>
              <a:t> </a:t>
            </a:r>
            <a:r>
              <a:rPr lang="it-IT" sz="2200" dirty="0" smtClean="0">
                <a:latin typeface="Arial Black" pitchFamily="34" charset="0"/>
              </a:rPr>
              <a:t>si apre per far entrare il fluido di combustione nella camera di combustione l’altra, detta </a:t>
            </a:r>
            <a:r>
              <a:rPr lang="it-IT" sz="2200" b="1" i="1" dirty="0" smtClean="0">
                <a:solidFill>
                  <a:srgbClr val="FF0000"/>
                </a:solidFill>
                <a:latin typeface="Arial Black" pitchFamily="34" charset="0"/>
              </a:rPr>
              <a:t>valvola di scarico</a:t>
            </a:r>
            <a:r>
              <a:rPr lang="it-IT" sz="2200" dirty="0" smtClean="0">
                <a:latin typeface="Arial Black" pitchFamily="34" charset="0"/>
              </a:rPr>
              <a:t>, si apre per far uscire i prodotti della combustione attraverso la marmitta e il tubo di scappamento.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285720" y="549275"/>
            <a:ext cx="8501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Le valvole della testata</a:t>
            </a:r>
          </a:p>
        </p:txBody>
      </p:sp>
      <p:pic>
        <p:nvPicPr>
          <p:cNvPr id="15366" name="Picture 7" descr="http://www.piemontinmoto.it/foto/testata_e_valvo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2850" y="3681719"/>
            <a:ext cx="4160852" cy="212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142844" y="1274280"/>
            <a:ext cx="88583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corsa</a:t>
            </a:r>
            <a:r>
              <a:rPr lang="it-IT" sz="2200" b="1" dirty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è il </a:t>
            </a:r>
            <a:r>
              <a:rPr lang="it-IT" sz="2200" u="sng" dirty="0">
                <a:latin typeface="Arial Black" pitchFamily="34" charset="0"/>
              </a:rPr>
              <a:t>valore espresso in millimetri dell’escursione del pistone dal punto più basso (</a:t>
            </a:r>
            <a:r>
              <a:rPr lang="it-IT" sz="2200" i="1" u="sng" dirty="0">
                <a:latin typeface="Arial Black" pitchFamily="34" charset="0"/>
              </a:rPr>
              <a:t>punto morto inferiore</a:t>
            </a:r>
            <a:r>
              <a:rPr lang="it-IT" sz="2200" u="sng" dirty="0">
                <a:latin typeface="Arial Black" pitchFamily="34" charset="0"/>
              </a:rPr>
              <a:t>) al punto più alto (</a:t>
            </a:r>
            <a:r>
              <a:rPr lang="it-IT" sz="2200" i="1" u="sng" dirty="0">
                <a:latin typeface="Arial Black" pitchFamily="34" charset="0"/>
              </a:rPr>
              <a:t>punto morto superiore</a:t>
            </a:r>
            <a:r>
              <a:rPr lang="it-IT" sz="2200" u="sng" dirty="0">
                <a:latin typeface="Arial Black" pitchFamily="34" charset="0"/>
              </a:rPr>
              <a:t>)</a:t>
            </a:r>
            <a:r>
              <a:rPr lang="it-IT" sz="2200" dirty="0">
                <a:latin typeface="Arial Black" pitchFamily="34" charset="0"/>
              </a:rPr>
              <a:t>. 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L’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alesaggio</a:t>
            </a:r>
            <a:r>
              <a:rPr lang="it-IT" sz="2200" b="1" dirty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è il </a:t>
            </a:r>
            <a:r>
              <a:rPr lang="it-IT" sz="2200" u="sng" dirty="0" smtClean="0">
                <a:latin typeface="Arial Black" pitchFamily="34" charset="0"/>
              </a:rPr>
              <a:t>diametro, </a:t>
            </a:r>
            <a:r>
              <a:rPr lang="it-IT" sz="2200" u="sng" dirty="0">
                <a:latin typeface="Arial Black" pitchFamily="34" charset="0"/>
              </a:rPr>
              <a:t>di norma espresso in </a:t>
            </a:r>
            <a:r>
              <a:rPr lang="it-IT" sz="2200" u="sng" dirty="0" smtClean="0">
                <a:latin typeface="Arial Black" pitchFamily="34" charset="0"/>
              </a:rPr>
              <a:t>millimetri, </a:t>
            </a:r>
            <a:r>
              <a:rPr lang="it-IT" sz="2200" u="sng" dirty="0">
                <a:latin typeface="Arial Black" pitchFamily="34" charset="0"/>
              </a:rPr>
              <a:t>del cilindro</a:t>
            </a:r>
            <a:r>
              <a:rPr lang="it-IT" sz="2200" dirty="0">
                <a:latin typeface="Arial Black" pitchFamily="34" charset="0"/>
              </a:rPr>
              <a:t>. In un veicolo è molto importante la scelta del rapporto alesaggio/corsa a seconda delle caratteristiche del motore che si vogliono ottenere.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cilindrata</a:t>
            </a:r>
            <a:r>
              <a:rPr lang="it-IT" sz="2200" b="1" dirty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di una vettura è data dal </a:t>
            </a:r>
            <a:r>
              <a:rPr lang="it-IT" sz="2200" u="sng" dirty="0">
                <a:latin typeface="Arial Black" pitchFamily="34" charset="0"/>
              </a:rPr>
              <a:t>volume generato dal pistone nel passaggio dal suo punto più </a:t>
            </a:r>
            <a:r>
              <a:rPr lang="it-IT" sz="2200" u="sng" dirty="0" smtClean="0">
                <a:latin typeface="Arial Black" pitchFamily="34" charset="0"/>
              </a:rPr>
              <a:t>alto </a:t>
            </a:r>
            <a:r>
              <a:rPr lang="it-IT" sz="2200" u="sng" dirty="0">
                <a:latin typeface="Arial Black" pitchFamily="34" charset="0"/>
              </a:rPr>
              <a:t>a quello più basso </a:t>
            </a:r>
            <a:r>
              <a:rPr lang="it-IT" sz="2200" u="sng" dirty="0" smtClean="0">
                <a:latin typeface="Arial Black" pitchFamily="34" charset="0"/>
              </a:rPr>
              <a:t>moltiplicato </a:t>
            </a:r>
            <a:r>
              <a:rPr lang="it-IT" sz="2200" u="sng" dirty="0">
                <a:latin typeface="Arial Black" pitchFamily="34" charset="0"/>
              </a:rPr>
              <a:t>per il numero di cilindri</a:t>
            </a:r>
            <a:r>
              <a:rPr lang="it-IT" sz="2200" dirty="0">
                <a:latin typeface="Arial Black" pitchFamily="34" charset="0"/>
              </a:rPr>
              <a:t> si esprime in </a:t>
            </a:r>
            <a:r>
              <a:rPr lang="it-IT" sz="2200" dirty="0" smtClean="0">
                <a:latin typeface="Arial Black" pitchFamily="34" charset="0"/>
              </a:rPr>
              <a:t>cm</a:t>
            </a:r>
            <a:r>
              <a:rPr lang="it-IT" sz="2200" baseline="30000" dirty="0" smtClean="0">
                <a:latin typeface="Arial Black" pitchFamily="34" charset="0"/>
              </a:rPr>
              <a:t>3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o in </a:t>
            </a:r>
            <a:r>
              <a:rPr lang="it-IT" sz="2200" dirty="0" smtClean="0">
                <a:latin typeface="Arial Black" pitchFamily="34" charset="0"/>
              </a:rPr>
              <a:t>litri.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214282" y="476250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Corsa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,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Alesaggio e Cilindrata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sellaDiTesto 3"/>
          <p:cNvSpPr txBox="1">
            <a:spLocks noChangeArrowheads="1"/>
          </p:cNvSpPr>
          <p:nvPr/>
        </p:nvSpPr>
        <p:spPr bwMode="auto">
          <a:xfrm>
            <a:off x="357158" y="1125538"/>
            <a:ext cx="85011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>
                <a:latin typeface="Arial Black" pitchFamily="34" charset="0"/>
              </a:rPr>
              <a:t>Il motore a quattro tempi comporta quattro corse del pistone e due giri dell’albero motore</a:t>
            </a:r>
            <a:r>
              <a:rPr lang="it-IT" sz="2400" dirty="0">
                <a:latin typeface="Arial Black" pitchFamily="34" charset="0"/>
              </a:rPr>
              <a:t>. </a:t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>
                <a:latin typeface="Arial Black" pitchFamily="34" charset="0"/>
              </a:rPr>
              <a:t>Il ciclo termico si compone </a:t>
            </a:r>
            <a:r>
              <a:rPr lang="it-IT" sz="2400" dirty="0" smtClean="0">
                <a:latin typeface="Arial Black" pitchFamily="34" charset="0"/>
              </a:rPr>
              <a:t>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quattro fasi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che si svolgono ciclicamente diverse migliaia di volte al </a:t>
            </a:r>
            <a:r>
              <a:rPr lang="it-IT" sz="2400" dirty="0" smtClean="0">
                <a:latin typeface="Arial Black" pitchFamily="34" charset="0"/>
              </a:rPr>
              <a:t>minuto (giri del motore/minuto).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413" name="CasellaDiTesto 7"/>
          <p:cNvSpPr txBox="1">
            <a:spLocks noChangeArrowheads="1"/>
          </p:cNvSpPr>
          <p:nvPr/>
        </p:nvSpPr>
        <p:spPr bwMode="auto">
          <a:xfrm>
            <a:off x="357158" y="476250"/>
            <a:ext cx="8501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motore a quattro tempi</a:t>
            </a:r>
          </a:p>
        </p:txBody>
      </p:sp>
      <p:pic>
        <p:nvPicPr>
          <p:cNvPr id="17414" name="Picture 7" descr="http://i40.tinypic.com/33lf9r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118107"/>
            <a:ext cx="4929221" cy="254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CasellaDiTesto 7"/>
          <p:cNvSpPr txBox="1">
            <a:spLocks noChangeArrowheads="1"/>
          </p:cNvSpPr>
          <p:nvPr/>
        </p:nvSpPr>
        <p:spPr bwMode="auto">
          <a:xfrm>
            <a:off x="539750" y="496653"/>
            <a:ext cx="8135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Le quattro fasi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42844" y="1370002"/>
            <a:ext cx="878687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1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</a:t>
            </a:r>
            <a:r>
              <a:rPr kumimoji="0" lang="it-IT" sz="2400" b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- 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Aspirazione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pistone scende, attraverso la valvola di aspirazione, viene introdotta nel cilindro la miscela aria-combustibile proveniente dal carburatore.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/>
            </a:r>
            <a:b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2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- Compressione </a:t>
            </a:r>
            <a:endParaRPr kumimoji="0" lang="it-IT" sz="2400" b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pistone sale comprimendo la miscela aria-combustibile nella camera di combustione, entrambe le valvole della</a:t>
            </a:r>
            <a:r>
              <a:rPr kumimoji="0" lang="it-IT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testata sono chiuse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CasellaDiTesto 7"/>
          <p:cNvSpPr txBox="1">
            <a:spLocks noChangeArrowheads="1"/>
          </p:cNvSpPr>
          <p:nvPr/>
        </p:nvSpPr>
        <p:spPr bwMode="auto">
          <a:xfrm>
            <a:off x="539750" y="496653"/>
            <a:ext cx="8135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Le quattro fasi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14282" y="1214422"/>
            <a:ext cx="87154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3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- Scoppio ed espansione </a:t>
            </a:r>
            <a:endParaRPr kumimoji="0" lang="it-IT" sz="2400" b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Per mezzo di una scintilla che scocca tra gli elettrodi di una candela si ha l’accensione della miscela. Aumenta temperatura e pressione dei gas ed il pistone viene spinto violentemente verso il basso.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/>
            </a:r>
            <a:b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4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- Scarico </a:t>
            </a:r>
            <a:endParaRPr kumimoji="0" lang="it-IT" sz="2400" b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Durante la successiva fase di ritorno lo stantuffo espelle i gas bruciati attraverso la valvola di scarico.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sellaDiTesto 3"/>
          <p:cNvSpPr txBox="1">
            <a:spLocks noChangeArrowheads="1"/>
          </p:cNvSpPr>
          <p:nvPr/>
        </p:nvSpPr>
        <p:spPr bwMode="auto">
          <a:xfrm>
            <a:off x="214282" y="1071546"/>
            <a:ext cx="871543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u="sng" dirty="0">
                <a:latin typeface="Arial Black" pitchFamily="34" charset="0"/>
              </a:rPr>
              <a:t>Il motore a due tempi è un motore a combustione interna il cui ciclo completo (Otto o </a:t>
            </a:r>
            <a:r>
              <a:rPr lang="it-IT" sz="2200" u="sng" dirty="0" smtClean="0">
                <a:latin typeface="Arial Black" pitchFamily="34" charset="0"/>
              </a:rPr>
              <a:t>Diesel</a:t>
            </a:r>
            <a:r>
              <a:rPr lang="it-IT" sz="2200" u="sng" dirty="0">
                <a:latin typeface="Arial Black" pitchFamily="34" charset="0"/>
              </a:rPr>
              <a:t>) si compie in due sole corse del pistone anziché in quattro (un giro dell’albero motore)</a:t>
            </a:r>
            <a:r>
              <a:rPr lang="it-IT" sz="2200" dirty="0">
                <a:latin typeface="Arial Black" pitchFamily="34" charset="0"/>
              </a:rPr>
              <a:t>. Le fasi sono comunque quattro: due si compiono durante la corsa di lavoro (verso il </a:t>
            </a:r>
            <a:r>
              <a:rPr lang="it-IT" sz="2200" i="1" dirty="0">
                <a:latin typeface="Arial Black" pitchFamily="34" charset="0"/>
              </a:rPr>
              <a:t>punto morto inferiore</a:t>
            </a:r>
            <a:r>
              <a:rPr lang="it-IT" sz="2200" dirty="0">
                <a:latin typeface="Arial Black" pitchFamily="34" charset="0"/>
              </a:rPr>
              <a:t>) e sono l’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espansione</a:t>
            </a:r>
            <a:r>
              <a:rPr lang="it-IT" sz="2200" dirty="0">
                <a:latin typeface="Arial Black" pitchFamily="34" charset="0"/>
              </a:rPr>
              <a:t> e lo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scarico</a:t>
            </a:r>
            <a:r>
              <a:rPr lang="it-IT" sz="2200" dirty="0">
                <a:latin typeface="Arial Black" pitchFamily="34" charset="0"/>
              </a:rPr>
              <a:t>; le altre due si compiono durante il viaggio del pistone verso il </a:t>
            </a:r>
            <a:r>
              <a:rPr lang="it-IT" sz="2200" i="1" dirty="0">
                <a:latin typeface="Arial Black" pitchFamily="34" charset="0"/>
              </a:rPr>
              <a:t>punto morto superiore</a:t>
            </a:r>
            <a:r>
              <a:rPr lang="it-IT" sz="2200" dirty="0">
                <a:latin typeface="Arial Black" pitchFamily="34" charset="0"/>
              </a:rPr>
              <a:t> e sono il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lavaggio con immissione</a:t>
            </a:r>
            <a:r>
              <a:rPr lang="it-IT" sz="2200" dirty="0">
                <a:latin typeface="Arial Black" pitchFamily="34" charset="0"/>
              </a:rPr>
              <a:t> e 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compressione</a:t>
            </a:r>
            <a:r>
              <a:rPr lang="it-IT" sz="2200" dirty="0">
                <a:latin typeface="Arial Black" pitchFamily="34" charset="0"/>
              </a:rPr>
              <a:t>. 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461" name="CasellaDiTesto 7"/>
          <p:cNvSpPr txBox="1">
            <a:spLocks noChangeArrowheads="1"/>
          </p:cNvSpPr>
          <p:nvPr/>
        </p:nvSpPr>
        <p:spPr bwMode="auto">
          <a:xfrm>
            <a:off x="539750" y="500042"/>
            <a:ext cx="8064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motore a due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9462" name="Picture 7" descr="http://xoomer.virgilio.it/gruppoap/LUBRIFICAZIONE%20FILE/Lubrificazione2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4221163"/>
            <a:ext cx="3868782" cy="163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sellaDiTesto 3"/>
          <p:cNvSpPr txBox="1">
            <a:spLocks noChangeArrowheads="1"/>
          </p:cNvSpPr>
          <p:nvPr/>
        </p:nvSpPr>
        <p:spPr bwMode="auto">
          <a:xfrm>
            <a:off x="142844" y="1142984"/>
            <a:ext cx="885831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La miscela compressa nella camera di combustione si accende, brucia e si espande fin tanto che lo stantuffo, scendendo, non apre 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luce di scarico</a:t>
            </a:r>
            <a:r>
              <a:rPr lang="it-IT" sz="2200" dirty="0">
                <a:latin typeface="Arial Black" pitchFamily="34" charset="0"/>
              </a:rPr>
              <a:t>. 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Contemporaneamente viene compressa nel </a:t>
            </a:r>
            <a:r>
              <a:rPr lang="it-IT" sz="2200" dirty="0" smtClean="0">
                <a:latin typeface="Arial Black" pitchFamily="34" charset="0"/>
              </a:rPr>
              <a:t>carter </a:t>
            </a:r>
            <a:r>
              <a:rPr lang="it-IT" sz="2200" dirty="0">
                <a:latin typeface="Arial Black" pitchFamily="34" charset="0"/>
              </a:rPr>
              <a:t>della nuova miscela proveniente dal carburatore. Verso la fine della corsa si apre 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luce di immissione</a:t>
            </a:r>
            <a:r>
              <a:rPr lang="it-IT" sz="2200" dirty="0">
                <a:latin typeface="Arial Black" pitchFamily="34" charset="0"/>
              </a:rPr>
              <a:t> che permette alla nuova miscela di passare dal carter al cilindro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485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1° tempo</a:t>
            </a:r>
          </a:p>
        </p:txBody>
      </p:sp>
      <p:pic>
        <p:nvPicPr>
          <p:cNvPr id="20486" name="Picture 7" descr="http://upload.wikimedia.org/wikipedia/commons/thumb/4/46/Zweitakter_Nasenkolben.jpg/250px-Zweitakter_Nasenkolb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78394"/>
            <a:ext cx="3436909" cy="212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3"/>
          <p:cNvSpPr txBox="1">
            <a:spLocks noChangeArrowheads="1"/>
          </p:cNvSpPr>
          <p:nvPr/>
        </p:nvSpPr>
        <p:spPr bwMode="auto">
          <a:xfrm>
            <a:off x="539750" y="1916113"/>
            <a:ext cx="7993063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09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2°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1510" name="Picture 7" descr="http://www.italsistem.com/images/saetta-sheet1-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08465"/>
            <a:ext cx="6429420" cy="28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14282" y="1142984"/>
            <a:ext cx="878687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Lo stantuffo risale, chiude la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luce di immissione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e apre quella di entrata della miscela proveniente dal carburatore. Durante la risalita avviene la compressione della miscela nel cilindro. </a:t>
            </a:r>
            <a:endParaRPr kumimoji="0" lang="it-IT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3"/>
          <p:cNvSpPr txBox="1">
            <a:spLocks noChangeArrowheads="1"/>
          </p:cNvSpPr>
          <p:nvPr/>
        </p:nvSpPr>
        <p:spPr bwMode="auto">
          <a:xfrm>
            <a:off x="214282" y="1072108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Il motore a </a:t>
            </a:r>
            <a:r>
              <a:rPr lang="it-IT" sz="2200" dirty="0" smtClean="0">
                <a:latin typeface="Arial Black" pitchFamily="34" charset="0"/>
              </a:rPr>
              <a:t>2 </a:t>
            </a:r>
            <a:r>
              <a:rPr lang="it-IT" sz="2200" dirty="0">
                <a:latin typeface="Arial Black" pitchFamily="34" charset="0"/>
              </a:rPr>
              <a:t>tempi scoppia (inietta la miscela nella camera di combustione) una volta ogni giro </a:t>
            </a:r>
            <a:r>
              <a:rPr lang="it-IT" sz="2200" dirty="0" smtClean="0">
                <a:latin typeface="Arial Black" pitchFamily="34" charset="0"/>
              </a:rPr>
              <a:t>dell’albero mentre </a:t>
            </a:r>
            <a:r>
              <a:rPr lang="it-IT" sz="2200" dirty="0">
                <a:latin typeface="Arial Black" pitchFamily="34" charset="0"/>
              </a:rPr>
              <a:t>quello a </a:t>
            </a:r>
            <a:r>
              <a:rPr lang="it-IT" sz="2200" dirty="0" smtClean="0">
                <a:latin typeface="Arial Black" pitchFamily="34" charset="0"/>
              </a:rPr>
              <a:t>4 </a:t>
            </a:r>
            <a:r>
              <a:rPr lang="it-IT" sz="2200" dirty="0">
                <a:latin typeface="Arial Black" pitchFamily="34" charset="0"/>
              </a:rPr>
              <a:t>tempi scoppia </a:t>
            </a:r>
            <a:r>
              <a:rPr lang="it-IT" sz="2200" dirty="0" smtClean="0">
                <a:latin typeface="Arial Black" pitchFamily="34" charset="0"/>
              </a:rPr>
              <a:t>ogni 2 </a:t>
            </a:r>
            <a:r>
              <a:rPr lang="it-IT" sz="2200" dirty="0">
                <a:latin typeface="Arial Black" pitchFamily="34" charset="0"/>
              </a:rPr>
              <a:t>giri. </a:t>
            </a:r>
            <a:r>
              <a:rPr lang="it-IT" sz="2200" u="sng" dirty="0">
                <a:latin typeface="Arial Black" pitchFamily="34" charset="0"/>
              </a:rPr>
              <a:t>A parità di cilindrata la sua </a:t>
            </a:r>
            <a:r>
              <a:rPr lang="it-IT" sz="2200" u="sng" dirty="0" smtClean="0">
                <a:latin typeface="Arial Black" pitchFamily="34" charset="0"/>
              </a:rPr>
              <a:t>potenza, però, </a:t>
            </a:r>
            <a:r>
              <a:rPr lang="it-IT" sz="2200" u="sng" dirty="0">
                <a:latin typeface="Arial Black" pitchFamily="34" charset="0"/>
              </a:rPr>
              <a:t>non è il doppio di un motore a </a:t>
            </a:r>
            <a:r>
              <a:rPr lang="it-IT" sz="2200" u="sng" dirty="0" smtClean="0">
                <a:latin typeface="Arial Black" pitchFamily="34" charset="0"/>
              </a:rPr>
              <a:t>4 </a:t>
            </a:r>
            <a:r>
              <a:rPr lang="it-IT" sz="2200" u="sng" dirty="0">
                <a:latin typeface="Arial Black" pitchFamily="34" charset="0"/>
              </a:rPr>
              <a:t>tempi</a:t>
            </a:r>
            <a:r>
              <a:rPr lang="it-IT" sz="2200" dirty="0">
                <a:latin typeface="Arial Black" pitchFamily="34" charset="0"/>
              </a:rPr>
              <a:t> a causa del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rendimento inferiore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200" dirty="0">
                <a:latin typeface="Arial Black" pitchFamily="34" charset="0"/>
              </a:rPr>
              <a:t>Nel motore a </a:t>
            </a:r>
            <a:r>
              <a:rPr lang="it-IT" sz="2200" dirty="0" smtClean="0">
                <a:latin typeface="Arial Black" pitchFamily="34" charset="0"/>
              </a:rPr>
              <a:t>2 </a:t>
            </a:r>
            <a:r>
              <a:rPr lang="it-IT" sz="2200" dirty="0">
                <a:latin typeface="Arial Black" pitchFamily="34" charset="0"/>
              </a:rPr>
              <a:t>tempi non si considera più il </a:t>
            </a:r>
            <a:r>
              <a:rPr lang="it-IT" sz="2200" dirty="0">
                <a:solidFill>
                  <a:srgbClr val="0000CC"/>
                </a:solidFill>
                <a:latin typeface="Arial Black" pitchFamily="34" charset="0"/>
              </a:rPr>
              <a:t>rendimento </a:t>
            </a:r>
            <a:r>
              <a:rPr lang="it-IT" sz="2200" dirty="0" smtClean="0">
                <a:solidFill>
                  <a:srgbClr val="0000CC"/>
                </a:solidFill>
                <a:latin typeface="Arial Black" pitchFamily="34" charset="0"/>
              </a:rPr>
              <a:t>volumetrico</a:t>
            </a:r>
            <a:r>
              <a:rPr lang="it-IT" sz="2200" dirty="0" smtClean="0">
                <a:latin typeface="Arial Black" pitchFamily="34" charset="0"/>
              </a:rPr>
              <a:t>, </a:t>
            </a:r>
            <a:r>
              <a:rPr lang="it-IT" sz="2200" dirty="0">
                <a:latin typeface="Arial Black" pitchFamily="34" charset="0"/>
              </a:rPr>
              <a:t>ma il </a:t>
            </a:r>
            <a:r>
              <a:rPr lang="it-IT" sz="2200" b="1" dirty="0">
                <a:solidFill>
                  <a:srgbClr val="00B050"/>
                </a:solidFill>
                <a:latin typeface="Arial Black" pitchFamily="34" charset="0"/>
              </a:rPr>
              <a:t>rendimento del lavaggio</a:t>
            </a:r>
            <a:r>
              <a:rPr lang="it-IT" sz="2200" dirty="0">
                <a:latin typeface="Arial Black" pitchFamily="34" charset="0"/>
              </a:rPr>
              <a:t> (la fase di lavaggio è quella in cui avvengono </a:t>
            </a:r>
            <a:r>
              <a:rPr lang="it-IT" sz="2200" dirty="0" smtClean="0">
                <a:latin typeface="Arial Black" pitchFamily="34" charset="0"/>
              </a:rPr>
              <a:t>insieme </a:t>
            </a:r>
            <a:r>
              <a:rPr lang="it-IT" sz="2200" dirty="0">
                <a:latin typeface="Arial Black" pitchFamily="34" charset="0"/>
              </a:rPr>
              <a:t>lo scarico e l’immissione perché sono aperte </a:t>
            </a:r>
            <a:r>
              <a:rPr lang="it-IT" sz="2200" dirty="0" smtClean="0">
                <a:latin typeface="Arial Black" pitchFamily="34" charset="0"/>
              </a:rPr>
              <a:t>entrambe le </a:t>
            </a:r>
            <a:r>
              <a:rPr lang="it-IT" sz="2200" dirty="0">
                <a:latin typeface="Arial Black" pitchFamily="34" charset="0"/>
              </a:rPr>
              <a:t>luci di entrata e di uscita) che è massimo quando si ottiene la massima carica di gas freschi, la massima eliminazione di gas combustibile e la minima perdita di gas freschi allo scarico.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533" name="CasellaDiTesto 7"/>
          <p:cNvSpPr txBox="1">
            <a:spLocks noChangeArrowheads="1"/>
          </p:cNvSpPr>
          <p:nvPr/>
        </p:nvSpPr>
        <p:spPr bwMode="auto">
          <a:xfrm>
            <a:off x="214282" y="476250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Potenza del motore a due tempi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82340"/>
            <a:ext cx="3559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tangolo 7"/>
          <p:cNvSpPr>
            <a:spLocks noChangeArrowheads="1"/>
          </p:cNvSpPr>
          <p:nvPr/>
        </p:nvSpPr>
        <p:spPr bwMode="auto">
          <a:xfrm>
            <a:off x="1500188" y="1653902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solidFill>
                  <a:srgbClr val="FF0000"/>
                </a:solidFill>
                <a:latin typeface="Brush Script MT" pitchFamily="66" charset="0"/>
                <a:ea typeface="MS PGothic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71934" y="1010946"/>
            <a:ext cx="4786346" cy="335476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Il motore:</a:t>
            </a:r>
            <a:endParaRPr lang="it-IT" sz="2000" b="1" dirty="0">
              <a:solidFill>
                <a:srgbClr val="FF0000"/>
              </a:solidFill>
              <a:latin typeface="+mn-lt"/>
            </a:endParaRP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Definizione;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Principali motori ad alimentazione;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Criteri di classificazione;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Motori termici;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Motori alternativi a combustione interna;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Il motore a quattro tempi;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Il motore a due tempi;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Il motore Diesel;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Il motore </a:t>
            </a:r>
            <a:r>
              <a:rPr lang="it-IT" sz="1600" dirty="0" err="1" smtClean="0">
                <a:latin typeface="+mn-lt"/>
              </a:rPr>
              <a:t>Wankel</a:t>
            </a:r>
            <a:r>
              <a:rPr lang="it-IT" sz="1600" dirty="0" smtClean="0">
                <a:latin typeface="+mn-lt"/>
              </a:rPr>
              <a:t> (rotativo);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Motori con alimentazione a gas;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Motori con alimentazione a metano;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Motori con alimentazione elettrica.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285720" y="1196975"/>
            <a:ext cx="85725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A </a:t>
            </a:r>
            <a:r>
              <a:rPr lang="it-IT" sz="2200" dirty="0">
                <a:solidFill>
                  <a:srgbClr val="FF0000"/>
                </a:solidFill>
                <a:latin typeface="Arial Black" pitchFamily="34" charset="0"/>
              </a:rPr>
              <a:t>parità di cilindrata</a:t>
            </a:r>
            <a:r>
              <a:rPr lang="it-IT" sz="2200" dirty="0">
                <a:latin typeface="Arial Black" pitchFamily="34" charset="0"/>
              </a:rPr>
              <a:t> </a:t>
            </a:r>
            <a:r>
              <a:rPr lang="it-IT" sz="2200" u="sng" dirty="0">
                <a:latin typeface="Arial Black" pitchFamily="34" charset="0"/>
              </a:rPr>
              <a:t>il </a:t>
            </a:r>
            <a:r>
              <a:rPr lang="it-IT" sz="2200" u="sng" dirty="0" smtClean="0">
                <a:latin typeface="Arial Black" pitchFamily="34" charset="0"/>
              </a:rPr>
              <a:t>motore a 2 </a:t>
            </a:r>
            <a:r>
              <a:rPr lang="it-IT" sz="2200" u="sng" dirty="0">
                <a:latin typeface="Arial Black" pitchFamily="34" charset="0"/>
              </a:rPr>
              <a:t>tempi ha una potenza maggiore di </a:t>
            </a:r>
            <a:r>
              <a:rPr lang="it-IT" sz="2200" u="sng" dirty="0" smtClean="0">
                <a:latin typeface="Arial Black" pitchFamily="34" charset="0"/>
              </a:rPr>
              <a:t>un motore a 4 </a:t>
            </a:r>
            <a:r>
              <a:rPr lang="it-IT" sz="2200" u="sng" dirty="0">
                <a:latin typeface="Arial Black" pitchFamily="34" charset="0"/>
              </a:rPr>
              <a:t>tempi</a:t>
            </a:r>
            <a:r>
              <a:rPr lang="it-IT" sz="2200" dirty="0">
                <a:latin typeface="Arial Black" pitchFamily="34" charset="0"/>
              </a:rPr>
              <a:t>. Infatti ha una corsa attiva per giro e può salire di giri perché è più leggero e con pochi componenti, il che compensa la coppia piuttosto bassa e irregolare specie a basso numero di giri, caratteristica che lo rende adatto a veicoli di massa ridotta come motociclette o attrezzature da giardinaggio. </a:t>
            </a:r>
            <a:endParaRPr lang="it-IT" sz="2200" dirty="0" smtClean="0">
              <a:latin typeface="Arial Black" pitchFamily="34" charset="0"/>
            </a:endParaRPr>
          </a:p>
          <a:p>
            <a:pPr algn="ctr"/>
            <a:r>
              <a:rPr lang="it-IT" sz="1000" dirty="0">
                <a:latin typeface="Arial Black" pitchFamily="34" charset="0"/>
              </a:rPr>
              <a:t/>
            </a:r>
            <a:br>
              <a:rPr lang="it-IT" sz="1000" dirty="0">
                <a:latin typeface="Arial Black" pitchFamily="34" charset="0"/>
              </a:rPr>
            </a:br>
            <a:r>
              <a:rPr lang="it-IT" sz="2200" dirty="0">
                <a:latin typeface="Arial Black" pitchFamily="34" charset="0"/>
              </a:rPr>
              <a:t>Gli inconvenienti sono l’</a:t>
            </a:r>
            <a:r>
              <a:rPr lang="it-IT" sz="2200" b="1" dirty="0">
                <a:solidFill>
                  <a:srgbClr val="0000CC"/>
                </a:solidFill>
                <a:latin typeface="Arial Black" pitchFamily="34" charset="0"/>
              </a:rPr>
              <a:t>inquinamento</a:t>
            </a:r>
            <a:r>
              <a:rPr lang="it-IT" sz="2200" dirty="0">
                <a:latin typeface="Arial Black" pitchFamily="34" charset="0"/>
              </a:rPr>
              <a:t>, il </a:t>
            </a:r>
            <a:r>
              <a:rPr lang="it-IT" sz="2200" b="1" dirty="0">
                <a:solidFill>
                  <a:srgbClr val="0000CC"/>
                </a:solidFill>
                <a:latin typeface="Arial Black" pitchFamily="34" charset="0"/>
              </a:rPr>
              <a:t>consumo</a:t>
            </a:r>
            <a:r>
              <a:rPr lang="it-IT" sz="2200" dirty="0">
                <a:latin typeface="Arial Black" pitchFamily="34" charset="0"/>
              </a:rPr>
              <a:t>, la </a:t>
            </a:r>
            <a:r>
              <a:rPr lang="it-IT" sz="2200" dirty="0" smtClean="0">
                <a:solidFill>
                  <a:srgbClr val="0000CC"/>
                </a:solidFill>
                <a:latin typeface="Arial Black" pitchFamily="34" charset="0"/>
              </a:rPr>
              <a:t>durata</a:t>
            </a:r>
            <a:r>
              <a:rPr lang="it-IT" sz="2200" dirty="0" smtClean="0">
                <a:latin typeface="Arial Black" pitchFamily="34" charset="0"/>
              </a:rPr>
              <a:t>, </a:t>
            </a:r>
            <a:r>
              <a:rPr lang="it-IT" sz="2200" dirty="0">
                <a:latin typeface="Arial Black" pitchFamily="34" charset="0"/>
              </a:rPr>
              <a:t>inoltre </a:t>
            </a:r>
            <a:r>
              <a:rPr lang="it-IT" sz="2200" b="1" dirty="0">
                <a:solidFill>
                  <a:srgbClr val="0000CC"/>
                </a:solidFill>
                <a:latin typeface="Arial Black" pitchFamily="34" charset="0"/>
              </a:rPr>
              <a:t>il motore a 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2 </a:t>
            </a:r>
            <a:r>
              <a:rPr lang="it-IT" sz="2200" b="1" dirty="0">
                <a:solidFill>
                  <a:srgbClr val="0000CC"/>
                </a:solidFill>
                <a:latin typeface="Arial Black" pitchFamily="34" charset="0"/>
              </a:rPr>
              <a:t>tempi 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è </a:t>
            </a:r>
            <a:r>
              <a:rPr lang="it-IT" sz="2200" b="1" dirty="0">
                <a:solidFill>
                  <a:srgbClr val="0000CC"/>
                </a:solidFill>
                <a:latin typeface="Arial Black" pitchFamily="34" charset="0"/>
              </a:rPr>
              <a:t>meno longevo di quello a 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4 </a:t>
            </a:r>
            <a:r>
              <a:rPr lang="it-IT" sz="2200" b="1" dirty="0">
                <a:solidFill>
                  <a:srgbClr val="0000CC"/>
                </a:solidFill>
                <a:latin typeface="Arial Black" pitchFamily="34" charset="0"/>
              </a:rPr>
              <a:t>tempi</a:t>
            </a:r>
            <a:r>
              <a:rPr lang="it-IT" sz="2200" dirty="0">
                <a:latin typeface="Arial Black" pitchFamily="34" charset="0"/>
              </a:rPr>
              <a:t>. </a:t>
            </a:r>
          </a:p>
        </p:txBody>
      </p:sp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357158" y="476250"/>
            <a:ext cx="8501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Specificità dei motori a 2 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CasellaDiTesto 7"/>
          <p:cNvSpPr txBox="1">
            <a:spLocks noChangeArrowheads="1"/>
          </p:cNvSpPr>
          <p:nvPr/>
        </p:nvSpPr>
        <p:spPr bwMode="auto">
          <a:xfrm>
            <a:off x="971550" y="496653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motore Diesel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14282" y="1142984"/>
            <a:ext cx="878687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Anche il motore Diesel è un motore a quattro tempi ma le fasi sono diverse da quelle del motore a scoppio.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b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1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- Aspirazione </a:t>
            </a:r>
            <a:endParaRPr kumimoji="0" lang="it-IT" sz="2400" b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pistone scende; attraverso la valvola di aspirazione viene introdotta nel cilindro dell’aria (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ATTENZIONE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</a:rPr>
              <a:t>!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Non della miscela!).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/>
            </a:r>
            <a:b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2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- Compressione </a:t>
            </a:r>
            <a:endParaRPr kumimoji="0" lang="it-IT" sz="2400" b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pistone sale comprimendo l’aria nella camera di combustione.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CasellaDiTesto 7"/>
          <p:cNvSpPr txBox="1">
            <a:spLocks noChangeArrowheads="1"/>
          </p:cNvSpPr>
          <p:nvPr/>
        </p:nvSpPr>
        <p:spPr bwMode="auto">
          <a:xfrm>
            <a:off x="971550" y="496653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motore Diesel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14282" y="1142984"/>
            <a:ext cx="878687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3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</a:t>
            </a:r>
            <a:r>
              <a:rPr kumimoji="0" lang="it-IT" sz="2400" b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- 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Combustione ed espansione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Attraverso un iniettore il gasolio polverizzato penetra nella camera di combustione e si incendia spontaneamente senza bisogno di una scintilla.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gas si espande ed il pistone viene spinto violentemente verso il basso.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b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4</a:t>
            </a:r>
            <a:r>
              <a:rPr kumimoji="0" lang="it-IT" sz="2400" b="1" u="sng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</a:t>
            </a:r>
            <a:r>
              <a:rPr kumimoji="0" lang="it-IT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fase - Scarico </a:t>
            </a:r>
            <a:endParaRPr kumimoji="0" lang="it-IT" sz="2400" b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Durante la successiva corsa di ritorno il pistone espelle i gas bruciati attraverso una valvola di scarico.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asellaDiTesto 3"/>
          <p:cNvSpPr txBox="1">
            <a:spLocks noChangeArrowheads="1"/>
          </p:cNvSpPr>
          <p:nvPr/>
        </p:nvSpPr>
        <p:spPr bwMode="auto">
          <a:xfrm>
            <a:off x="142844" y="1000108"/>
            <a:ext cx="878687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Il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motore </a:t>
            </a:r>
            <a:r>
              <a:rPr lang="it-IT" sz="2200" b="1" dirty="0" err="1">
                <a:solidFill>
                  <a:srgbClr val="FF0000"/>
                </a:solidFill>
                <a:latin typeface="Arial Black" pitchFamily="34" charset="0"/>
              </a:rPr>
              <a:t>Wankel</a:t>
            </a:r>
            <a:r>
              <a:rPr lang="it-IT" sz="2200" dirty="0">
                <a:latin typeface="Arial Black" pitchFamily="34" charset="0"/>
              </a:rPr>
              <a:t> deve il suo nome all’ingegnere tedesco </a:t>
            </a:r>
            <a:r>
              <a:rPr lang="it-IT" sz="2200" i="1" dirty="0">
                <a:latin typeface="Arial Black" pitchFamily="34" charset="0"/>
              </a:rPr>
              <a:t>Felix </a:t>
            </a:r>
            <a:r>
              <a:rPr lang="it-IT" sz="2200" i="1" dirty="0" err="1" smtClean="0">
                <a:latin typeface="Arial Black" pitchFamily="34" charset="0"/>
              </a:rPr>
              <a:t>Wankel</a:t>
            </a:r>
            <a:r>
              <a:rPr lang="it-IT" sz="2200" dirty="0" smtClean="0">
                <a:latin typeface="Arial Black" pitchFamily="34" charset="0"/>
              </a:rPr>
              <a:t>, il </a:t>
            </a:r>
            <a:r>
              <a:rPr lang="it-IT" sz="2200" dirty="0">
                <a:latin typeface="Arial Black" pitchFamily="34" charset="0"/>
              </a:rPr>
              <a:t>quale ebbe una felice intuizione attorno agli anni </a:t>
            </a:r>
            <a:r>
              <a:rPr lang="it-IT" sz="2200" dirty="0" smtClean="0">
                <a:latin typeface="Arial Black" pitchFamily="34" charset="0"/>
              </a:rPr>
              <a:t>’50: costruire un motore </a:t>
            </a:r>
            <a:r>
              <a:rPr lang="it-IT" sz="2200" dirty="0">
                <a:latin typeface="Arial Black" pitchFamily="34" charset="0"/>
              </a:rPr>
              <a:t>in cui i pistoni ruotavano su se stessi </a:t>
            </a:r>
            <a:r>
              <a:rPr lang="it-IT" sz="2200" dirty="0" smtClean="0">
                <a:latin typeface="Arial Black" pitchFamily="34" charset="0"/>
              </a:rPr>
              <a:t>in </a:t>
            </a:r>
            <a:r>
              <a:rPr lang="it-IT" sz="2200" dirty="0">
                <a:latin typeface="Arial Black" pitchFamily="34" charset="0"/>
              </a:rPr>
              <a:t>linea con l’albero motore. Questo motore venne detto rotativo ed è un motore a </a:t>
            </a:r>
            <a:r>
              <a:rPr lang="it-IT" sz="2200" dirty="0" smtClean="0">
                <a:latin typeface="Arial Black" pitchFamily="34" charset="0"/>
              </a:rPr>
              <a:t>quattro tempi, in </a:t>
            </a:r>
            <a:r>
              <a:rPr lang="it-IT" sz="2200" dirty="0">
                <a:latin typeface="Arial Black" pitchFamily="34" charset="0"/>
              </a:rPr>
              <a:t>esso il pistone ha una forma vagamente triangolare e ruota all’interno di una camera. </a:t>
            </a:r>
            <a:r>
              <a:rPr lang="it-IT" sz="2200" b="1" u="sng" dirty="0">
                <a:solidFill>
                  <a:srgbClr val="FF0000"/>
                </a:solidFill>
                <a:latin typeface="Arial Black" pitchFamily="34" charset="0"/>
              </a:rPr>
              <a:t>Il pistone è detto rotore e la camera statore</a:t>
            </a:r>
            <a:r>
              <a:rPr lang="it-IT" sz="2200" dirty="0">
                <a:latin typeface="Arial Black" pitchFamily="34" charset="0"/>
              </a:rPr>
              <a:t>. 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Nel </a:t>
            </a:r>
            <a:r>
              <a:rPr lang="it-IT" sz="2200" dirty="0" err="1" smtClean="0">
                <a:latin typeface="Arial Black" pitchFamily="34" charset="0"/>
              </a:rPr>
              <a:t>Wankel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il rotore triangolare divide lo spazio libero dello statore in tre camere rotanti di volume variabile. In queste camere si compiono contemporaneamente tre cicli a quattro tempi sfasati di un terzo di giro del rotore; le fasi utili sono quindi tre per ogni rotazione completa del pistone.</a:t>
            </a:r>
          </a:p>
        </p:txBody>
      </p:sp>
      <p:sp>
        <p:nvSpPr>
          <p:cNvPr id="25605" name="CasellaDiTesto 7"/>
          <p:cNvSpPr txBox="1">
            <a:spLocks noChangeArrowheads="1"/>
          </p:cNvSpPr>
          <p:nvPr/>
        </p:nvSpPr>
        <p:spPr bwMode="auto">
          <a:xfrm>
            <a:off x="971550" y="332656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motore </a:t>
            </a:r>
            <a:r>
              <a:rPr lang="it-IT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Wankel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 (rotativo)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8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Black" pitchFamily="34" charset="0"/>
              </a:rPr>
              <a:t>Nel motore </a:t>
            </a:r>
            <a:r>
              <a:rPr lang="it-IT" sz="2000" dirty="0" err="1">
                <a:latin typeface="Arial Black" pitchFamily="34" charset="0"/>
              </a:rPr>
              <a:t>Wankel</a:t>
            </a:r>
            <a:r>
              <a:rPr lang="it-IT" sz="2000" dirty="0">
                <a:latin typeface="Arial Black" pitchFamily="34" charset="0"/>
              </a:rPr>
              <a:t> non esistono valvole, pistoni, alberi a </a:t>
            </a:r>
            <a:r>
              <a:rPr lang="it-IT" sz="2000" dirty="0" smtClean="0">
                <a:latin typeface="Arial Black" pitchFamily="34" charset="0"/>
              </a:rPr>
              <a:t>camme, ecc. </a:t>
            </a:r>
            <a:r>
              <a:rPr lang="it-IT" sz="2000" dirty="0">
                <a:latin typeface="Arial Black" pitchFamily="34" charset="0"/>
              </a:rPr>
              <a:t>e, ad eccezione degli attriti dovuti allo strisciamento, tutta la potenza prodotta è scaricata </a:t>
            </a:r>
            <a:r>
              <a:rPr lang="it-IT" sz="2000" dirty="0" smtClean="0">
                <a:latin typeface="Arial Black" pitchFamily="34" charset="0"/>
              </a:rPr>
              <a:t>sull’albero </a:t>
            </a:r>
            <a:r>
              <a:rPr lang="it-IT" sz="2000" dirty="0">
                <a:latin typeface="Arial Black" pitchFamily="34" charset="0"/>
              </a:rPr>
              <a:t>motore. </a:t>
            </a:r>
            <a:endParaRPr lang="it-IT" sz="2000" dirty="0" smtClean="0">
              <a:latin typeface="Arial Black" pitchFamily="34" charset="0"/>
            </a:endParaRPr>
          </a:p>
          <a:p>
            <a:r>
              <a:rPr lang="it-IT" sz="1000" dirty="0">
                <a:latin typeface="Arial Black" pitchFamily="34" charset="0"/>
              </a:rPr>
              <a:t/>
            </a:r>
            <a:br>
              <a:rPr lang="it-IT" sz="1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Il </a:t>
            </a:r>
            <a:r>
              <a:rPr lang="it-IT" sz="2000" dirty="0">
                <a:latin typeface="Arial Black" pitchFamily="34" charset="0"/>
              </a:rPr>
              <a:t>motore </a:t>
            </a:r>
            <a:r>
              <a:rPr lang="it-IT" sz="2000" dirty="0" err="1">
                <a:latin typeface="Arial Black" pitchFamily="34" charset="0"/>
              </a:rPr>
              <a:t>Wankel</a:t>
            </a:r>
            <a:r>
              <a:rPr lang="it-IT" sz="2000" dirty="0">
                <a:latin typeface="Arial Black" pitchFamily="34" charset="0"/>
              </a:rPr>
              <a:t> </a:t>
            </a:r>
            <a:r>
              <a:rPr lang="it-IT" sz="2000" dirty="0" smtClean="0">
                <a:latin typeface="Arial Black" pitchFamily="34" charset="0"/>
              </a:rPr>
              <a:t>è, quindi, </a:t>
            </a:r>
            <a:r>
              <a:rPr lang="it-IT" sz="2000" dirty="0">
                <a:latin typeface="Arial Black" pitchFamily="34" charset="0"/>
              </a:rPr>
              <a:t>un motore: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più leggero;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più affidabile;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più solido;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meno inquinante;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più silenzioso. </a:t>
            </a:r>
            <a:endParaRPr lang="it-IT" sz="2000" dirty="0" smtClean="0">
              <a:latin typeface="Arial Black" pitchFamily="34" charset="0"/>
            </a:endParaRPr>
          </a:p>
          <a:p>
            <a:pPr algn="ctr"/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sz="2000" b="1" u="sng" dirty="0">
                <a:solidFill>
                  <a:srgbClr val="FF0000"/>
                </a:solidFill>
                <a:latin typeface="Arial Black" pitchFamily="34" charset="0"/>
              </a:rPr>
              <a:t>Unico difetto:</a:t>
            </a:r>
            <a:r>
              <a:rPr lang="it-IT" sz="2000" dirty="0">
                <a:latin typeface="Arial Black" pitchFamily="34" charset="0"/>
              </a:rPr>
              <a:t> il continuo strisciamento del rotore sullo statore richiede un buon raffreddamento e una buona lubrificazione</a:t>
            </a:r>
            <a:r>
              <a:rPr lang="it-IT" sz="2000" dirty="0" smtClean="0">
                <a:latin typeface="Arial Black" pitchFamily="34" charset="0"/>
              </a:rPr>
              <a:t>.</a:t>
            </a:r>
            <a:endParaRPr lang="it-IT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6629" name="CasellaDiTesto 7"/>
          <p:cNvSpPr txBox="1">
            <a:spLocks noChangeArrowheads="1"/>
          </p:cNvSpPr>
          <p:nvPr/>
        </p:nvSpPr>
        <p:spPr bwMode="auto">
          <a:xfrm>
            <a:off x="142844" y="496653"/>
            <a:ext cx="8858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Caratteristiche del motore </a:t>
            </a:r>
            <a:r>
              <a:rPr lang="it-IT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Wankel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6630" name="Picture 7" descr="http://www.aosta-aeromodellisti.it/images/motore%20wankel/wankel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285992"/>
            <a:ext cx="330517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asellaDiTesto 3"/>
          <p:cNvSpPr txBox="1">
            <a:spLocks noChangeArrowheads="1"/>
          </p:cNvSpPr>
          <p:nvPr/>
        </p:nvSpPr>
        <p:spPr bwMode="auto">
          <a:xfrm>
            <a:off x="500034" y="1071546"/>
            <a:ext cx="8143932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Il G.P.L., acronimo di </a:t>
            </a:r>
            <a:r>
              <a:rPr lang="it-IT" sz="2200" i="1" dirty="0">
                <a:latin typeface="Arial Black" pitchFamily="34" charset="0"/>
              </a:rPr>
              <a:t>Gas di Petrolio Liquefatti</a:t>
            </a:r>
            <a:r>
              <a:rPr lang="it-IT" sz="2200" dirty="0">
                <a:latin typeface="Arial Black" pitchFamily="34" charset="0"/>
              </a:rPr>
              <a:t>, è un </a:t>
            </a:r>
            <a:r>
              <a:rPr lang="it-IT" sz="2200" dirty="0">
                <a:solidFill>
                  <a:srgbClr val="FF0000"/>
                </a:solidFill>
                <a:latin typeface="Arial Black" pitchFamily="34" charset="0"/>
              </a:rPr>
              <a:t>carburante alternativo</a:t>
            </a:r>
            <a:r>
              <a:rPr lang="it-IT" sz="2200" dirty="0">
                <a:latin typeface="Arial Black" pitchFamily="34" charset="0"/>
              </a:rPr>
              <a:t> composto da butano e propano. Entrambi questi gas possono essere prodotti mediante un processo di raffinazione del petrolio o per condensazione di gas naturale e sono caratterizzati dal fatto che: </a:t>
            </a:r>
            <a:endParaRPr lang="it-IT" sz="22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it-IT" sz="2200" dirty="0" smtClean="0">
                <a:latin typeface="Arial Black" pitchFamily="34" charset="0"/>
              </a:rPr>
              <a:t> possono </a:t>
            </a:r>
            <a:r>
              <a:rPr lang="it-IT" sz="2200" dirty="0">
                <a:latin typeface="Arial Black" pitchFamily="34" charset="0"/>
              </a:rPr>
              <a:t>essere liquefatti se vengono sottoposti a una leggera pressione </a:t>
            </a:r>
            <a:r>
              <a:rPr lang="it-IT" sz="2200" dirty="0" smtClean="0">
                <a:latin typeface="Arial Black" pitchFamily="34" charset="0"/>
              </a:rPr>
              <a:t>o </a:t>
            </a:r>
            <a:r>
              <a:rPr lang="it-IT" sz="2200" dirty="0">
                <a:latin typeface="Arial Black" pitchFamily="34" charset="0"/>
              </a:rPr>
              <a:t>se vengono mantenuti sotto i </a:t>
            </a:r>
            <a:r>
              <a:rPr lang="it-IT" sz="2200" dirty="0" smtClean="0">
                <a:latin typeface="Arial Black" pitchFamily="34" charset="0"/>
              </a:rPr>
              <a:t>-10°C</a:t>
            </a:r>
            <a:r>
              <a:rPr lang="it-IT" sz="2200" dirty="0">
                <a:latin typeface="Arial Black" pitchFamily="34" charset="0"/>
              </a:rPr>
              <a:t>; </a:t>
            </a:r>
            <a:endParaRPr lang="it-IT" sz="2200" dirty="0" smtClean="0">
              <a:latin typeface="Arial Black" pitchFamily="34" charset="0"/>
            </a:endParaRPr>
          </a:p>
          <a:p>
            <a:pPr algn="ctr">
              <a:buFontTx/>
              <a:buChar char="-"/>
            </a:pP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hanno un numero di ottani elevato e quindi potrebbero funzionare con rapporti di compressione superiori a quelli normalmente utilizzati per la benzina; </a:t>
            </a:r>
          </a:p>
        </p:txBody>
      </p:sp>
      <p:sp>
        <p:nvSpPr>
          <p:cNvPr id="27653" name="CasellaDiTesto 7"/>
          <p:cNvSpPr txBox="1">
            <a:spLocks noChangeArrowheads="1"/>
          </p:cNvSpPr>
          <p:nvPr/>
        </p:nvSpPr>
        <p:spPr bwMode="auto">
          <a:xfrm>
            <a:off x="214282" y="476250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con alimentazione a gas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asellaDiTesto 3"/>
          <p:cNvSpPr txBox="1">
            <a:spLocks noChangeArrowheads="1"/>
          </p:cNvSpPr>
          <p:nvPr/>
        </p:nvSpPr>
        <p:spPr bwMode="auto">
          <a:xfrm>
            <a:off x="500034" y="1361249"/>
            <a:ext cx="814393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it-IT" sz="2200" dirty="0" smtClean="0">
                <a:latin typeface="Arial Black" pitchFamily="34" charset="0"/>
              </a:rPr>
              <a:t> hanno </a:t>
            </a:r>
            <a:r>
              <a:rPr lang="it-IT" sz="2200" dirty="0">
                <a:latin typeface="Arial Black" pitchFamily="34" charset="0"/>
              </a:rPr>
              <a:t>un </a:t>
            </a:r>
            <a:r>
              <a:rPr lang="it-IT" sz="2200" dirty="0">
                <a:solidFill>
                  <a:srgbClr val="FF0000"/>
                </a:solidFill>
                <a:latin typeface="Arial Black" pitchFamily="34" charset="0"/>
              </a:rPr>
              <a:t>potere calorico</a:t>
            </a:r>
            <a:r>
              <a:rPr lang="it-IT" sz="2200" dirty="0">
                <a:latin typeface="Arial Black" pitchFamily="34" charset="0"/>
              </a:rPr>
              <a:t> </a:t>
            </a:r>
            <a:r>
              <a:rPr lang="it-IT" sz="2200" dirty="0" smtClean="0">
                <a:latin typeface="Arial Black" pitchFamily="34" charset="0"/>
              </a:rPr>
              <a:t>(capacità di sviluppare energia termica) inferiore </a:t>
            </a:r>
            <a:r>
              <a:rPr lang="it-IT" sz="2200" dirty="0">
                <a:latin typeface="Arial Black" pitchFamily="34" charset="0"/>
              </a:rPr>
              <a:t>a quello della benzina e quindi, a parità di potenza, hanno un consumo maggiore ma questo svantaggio è compensato dalla perfetta miscibilità fra aria e gas che garantisce una combustione completa; </a:t>
            </a:r>
            <a:endParaRPr lang="it-IT" sz="2200" dirty="0" smtClean="0">
              <a:latin typeface="Arial Black" pitchFamily="34" charset="0"/>
            </a:endParaRPr>
          </a:p>
          <a:p>
            <a:pPr algn="ctr">
              <a:buFontTx/>
              <a:buChar char="-"/>
            </a:pPr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it-IT" sz="2200" dirty="0" smtClean="0">
                <a:latin typeface="Arial Black" pitchFamily="34" charset="0"/>
              </a:rPr>
              <a:t> hanno </a:t>
            </a:r>
            <a:r>
              <a:rPr lang="it-IT" sz="2200" dirty="0">
                <a:solidFill>
                  <a:srgbClr val="0000CC"/>
                </a:solidFill>
                <a:latin typeface="Arial Black" pitchFamily="34" charset="0"/>
              </a:rPr>
              <a:t>emissioni inquinanti limitate</a:t>
            </a:r>
            <a:r>
              <a:rPr lang="it-IT" sz="2200" dirty="0" smtClean="0">
                <a:latin typeface="Arial Black" pitchFamily="34" charset="0"/>
              </a:rPr>
              <a:t>;</a:t>
            </a:r>
          </a:p>
          <a:p>
            <a:pPr algn="ctr">
              <a:buFontTx/>
              <a:buChar char="-"/>
            </a:pP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>
                <a:latin typeface="Arial Black" pitchFamily="34" charset="0"/>
              </a:rPr>
              <a:t> </a:t>
            </a:r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sono più pesanti dell’aria e quindi il veicolo non può stazionare in ambienti chiusi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7653" name="CasellaDiTesto 7"/>
          <p:cNvSpPr txBox="1">
            <a:spLocks noChangeArrowheads="1"/>
          </p:cNvSpPr>
          <p:nvPr/>
        </p:nvSpPr>
        <p:spPr bwMode="auto">
          <a:xfrm>
            <a:off x="214282" y="476250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con alimentazione a gas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asellaDiTesto 3"/>
          <p:cNvSpPr txBox="1">
            <a:spLocks noChangeArrowheads="1"/>
          </p:cNvSpPr>
          <p:nvPr/>
        </p:nvSpPr>
        <p:spPr bwMode="auto">
          <a:xfrm>
            <a:off x="323850" y="2492375"/>
            <a:ext cx="84963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8677" name="CasellaDiTesto 7"/>
          <p:cNvSpPr txBox="1">
            <a:spLocks noChangeArrowheads="1"/>
          </p:cNvSpPr>
          <p:nvPr/>
        </p:nvSpPr>
        <p:spPr bwMode="auto">
          <a:xfrm>
            <a:off x="0" y="54927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con alimentazione a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metano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8678" name="Picture 7" descr="http://static.blogo.it/ecoblog/panda_np_ins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7362" y="3786190"/>
            <a:ext cx="4124902" cy="195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114298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metano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detto anche gas naturale, non è un derivato dal petrolio ed è composto da un solo atomo di carbonio e quattro di idrogeno (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CH</a:t>
            </a:r>
            <a:r>
              <a:rPr kumimoji="0" lang="it-IT" sz="2000" b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4</a:t>
            </a:r>
            <a:r>
              <a:rPr kumimoji="0" lang="it-IT" sz="20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)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Attualmente è </a:t>
            </a:r>
            <a:r>
              <a:rPr kumimoji="0" lang="it-IT" sz="2000" b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il combustibile più pulito tra quelli attualmente diffusi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; in esso infatti sono totalmente assenti il benzene, il piombo, i composti di zolfo e gli idrocarburi policiclici aromatici.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 motori a metano producono l’80% in meno di composti promotori di ozono e fino al 25% in meno di anidride carbonica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 </a:t>
            </a:r>
            <a:endParaRPr kumimoji="0" lang="it-IT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asellaDiTesto 3"/>
          <p:cNvSpPr txBox="1">
            <a:spLocks noChangeArrowheads="1"/>
          </p:cNvSpPr>
          <p:nvPr/>
        </p:nvSpPr>
        <p:spPr bwMode="auto">
          <a:xfrm>
            <a:off x="323850" y="2492375"/>
            <a:ext cx="84963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8677" name="CasellaDiTesto 7"/>
          <p:cNvSpPr txBox="1">
            <a:spLocks noChangeArrowheads="1"/>
          </p:cNvSpPr>
          <p:nvPr/>
        </p:nvSpPr>
        <p:spPr bwMode="auto">
          <a:xfrm>
            <a:off x="0" y="54927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con alimentazione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elettrica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14282" y="1142984"/>
            <a:ext cx="871543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 motori elettrici sono 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macchine</a:t>
            </a:r>
            <a:r>
              <a:rPr kumimoji="0" lang="it-IT" sz="22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rotanti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costituite da un complesso meccanico costituito dalle seguenti </a:t>
            </a:r>
            <a:r>
              <a:rPr kumimoji="0" lang="it-IT" sz="220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</a:rPr>
              <a:t>parti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200" baseline="0" dirty="0" smtClean="0">
                <a:latin typeface="Arial Black" pitchFamily="34" charset="0"/>
              </a:rPr>
              <a:t>► </a:t>
            </a:r>
            <a:r>
              <a:rPr lang="it-IT" sz="2200" baseline="0" dirty="0" smtClean="0">
                <a:solidFill>
                  <a:srgbClr val="0000CC"/>
                </a:solidFill>
                <a:latin typeface="Arial Black" pitchFamily="34" charset="0"/>
              </a:rPr>
              <a:t>carcassa metallica anulare</a:t>
            </a:r>
            <a:r>
              <a:rPr lang="it-IT" sz="2200" baseline="0" dirty="0" smtClean="0">
                <a:latin typeface="Arial Black" pitchFamily="34" charset="0"/>
              </a:rPr>
              <a:t> su piedi di appoggio e fissaggio (detta </a:t>
            </a:r>
            <a:r>
              <a:rPr lang="it-IT" sz="2200" b="1" baseline="0" dirty="0" smtClean="0">
                <a:solidFill>
                  <a:srgbClr val="0000CC"/>
                </a:solidFill>
                <a:latin typeface="Arial Black" pitchFamily="34" charset="0"/>
              </a:rPr>
              <a:t>statore</a:t>
            </a:r>
            <a:r>
              <a:rPr lang="it-IT" sz="2200" baseline="0" dirty="0" smtClean="0">
                <a:latin typeface="Arial Black" pitchFamily="34" charset="0"/>
              </a:rPr>
              <a:t>);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aseline="0" dirty="0" smtClean="0"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► 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tamburo a pacchi di lamierino magnetico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 calettato sull’albero motore (detto </a:t>
            </a:r>
            <a:r>
              <a:rPr kumimoji="0" lang="it-IT" sz="2200" b="1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rotore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);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200" baseline="0" dirty="0" smtClean="0">
                <a:latin typeface="Arial Black" pitchFamily="34" charset="0"/>
              </a:rPr>
              <a:t>► </a:t>
            </a:r>
            <a:r>
              <a:rPr lang="it-IT" sz="2200" baseline="0" dirty="0" smtClean="0">
                <a:solidFill>
                  <a:srgbClr val="0000CC"/>
                </a:solidFill>
                <a:latin typeface="Arial Black" pitchFamily="34" charset="0"/>
              </a:rPr>
              <a:t>supporti</a:t>
            </a:r>
            <a:r>
              <a:rPr lang="it-IT" sz="2200" baseline="0" dirty="0" smtClean="0">
                <a:latin typeface="Arial Black" pitchFamily="34" charset="0"/>
              </a:rPr>
              <a:t> e </a:t>
            </a:r>
            <a:r>
              <a:rPr lang="it-IT" sz="2200" baseline="0" dirty="0" smtClean="0">
                <a:solidFill>
                  <a:srgbClr val="0000CC"/>
                </a:solidFill>
                <a:latin typeface="Arial Black" pitchFamily="34" charset="0"/>
              </a:rPr>
              <a:t>cuscinetti</a:t>
            </a:r>
            <a:r>
              <a:rPr lang="it-IT" sz="2200" baseline="0" dirty="0" smtClean="0">
                <a:latin typeface="Arial Black" pitchFamily="34" charset="0"/>
              </a:rPr>
              <a:t>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aseline="0" dirty="0" smtClean="0"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► 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complesso elettromagnetico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, composto da 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</a:rPr>
              <a:t>bobine di conduttori di rame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, avvolti e fissati su espansioni polari ed in cave nello statore e nel rotore.</a:t>
            </a:r>
            <a:endParaRPr kumimoji="0" lang="it-IT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asellaDiTesto 3"/>
          <p:cNvSpPr txBox="1">
            <a:spLocks noChangeArrowheads="1"/>
          </p:cNvSpPr>
          <p:nvPr/>
        </p:nvSpPr>
        <p:spPr bwMode="auto">
          <a:xfrm>
            <a:off x="323850" y="2492375"/>
            <a:ext cx="84963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8677" name="CasellaDiTesto 7"/>
          <p:cNvSpPr txBox="1">
            <a:spLocks noChangeArrowheads="1"/>
          </p:cNvSpPr>
          <p:nvPr/>
        </p:nvSpPr>
        <p:spPr bwMode="auto">
          <a:xfrm>
            <a:off x="0" y="54927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Principio di funzionamento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14282" y="1142984"/>
            <a:ext cx="871543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Le bobine dello statore (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avvolgimento induttore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) sono alimentate da una linea elettrica esterna e vengono percorse da una corrente che produce un </a:t>
            </a:r>
            <a:r>
              <a:rPr kumimoji="0" lang="it-IT" sz="2200" b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campo magnetico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; i conduttori fissati sul rotore (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avvolgimento indotto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) vengono, pertanto, a trovarsi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immersi nel suddetto campo magnetico, soggetti a forze, la risultante delle quali provoca la rotazione dell’albero motore.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I motori elettrici si dividono in </a:t>
            </a:r>
            <a:r>
              <a:rPr kumimoji="0" lang="it-IT" sz="2200" b="0" u="sng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due categorie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, a seconda che siano alimentati a 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corrente continua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 o a 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corrente alternata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; </a:t>
            </a:r>
            <a:r>
              <a:rPr kumimoji="0" lang="it-IT" sz="2200" b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i primi sono applicati nella trazione essendo facile la regolazione della velocità ed il funzionamento reversibile</a:t>
            </a:r>
            <a:r>
              <a:rPr kumimoji="0" lang="it-IT" sz="2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.</a:t>
            </a:r>
            <a:endParaRPr kumimoji="0" lang="it-IT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285720" y="1214422"/>
            <a:ext cx="8572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u="sng" dirty="0">
                <a:latin typeface="Arial Black" pitchFamily="34" charset="0"/>
              </a:rPr>
              <a:t>I motori sono macchine che assorbono </a:t>
            </a:r>
            <a:r>
              <a:rPr lang="it-IT" sz="2400" b="1" u="sng" dirty="0" smtClean="0">
                <a:latin typeface="Arial Black" pitchFamily="34" charset="0"/>
              </a:rPr>
              <a:t>energia </a:t>
            </a:r>
            <a:r>
              <a:rPr lang="it-IT" sz="2400" b="1" u="sng" dirty="0">
                <a:latin typeface="Arial Black" pitchFamily="34" charset="0"/>
              </a:rPr>
              <a:t>da una sorgente per trasformarla in lavoro meccanico</a:t>
            </a:r>
            <a:r>
              <a:rPr lang="it-IT" sz="2400" dirty="0">
                <a:latin typeface="Arial Black" pitchFamily="34" charset="0"/>
              </a:rPr>
              <a:t>. I motori più conosciuti sono i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motori termici</a:t>
            </a:r>
            <a:r>
              <a:rPr lang="it-IT" sz="2400" dirty="0">
                <a:latin typeface="Arial Black" pitchFamily="34" charset="0"/>
              </a:rPr>
              <a:t>, che assorbono energia termica, e i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motori elettrici</a:t>
            </a:r>
            <a:r>
              <a:rPr lang="it-IT" sz="2400" dirty="0">
                <a:latin typeface="Arial Black" pitchFamily="34" charset="0"/>
              </a:rPr>
              <a:t>, che assorbono energia elettrica. </a:t>
            </a:r>
          </a:p>
        </p:txBody>
      </p:sp>
      <p:sp>
        <p:nvSpPr>
          <p:cNvPr id="8197" name="CasellaDiTesto 13"/>
          <p:cNvSpPr txBox="1">
            <a:spLocks noChangeArrowheads="1"/>
          </p:cNvSpPr>
          <p:nvPr/>
        </p:nvSpPr>
        <p:spPr bwMode="auto">
          <a:xfrm>
            <a:off x="900113" y="496653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Definizione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198" name="Picture 7" descr="http://static.blogo.it/autoblog/audi_q7_motore_v12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8322" y="3214686"/>
            <a:ext cx="457967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142844" y="1214422"/>
            <a:ext cx="885831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principali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motori ad alimentazione</a:t>
            </a:r>
            <a:r>
              <a:rPr lang="it-IT" sz="2400" dirty="0" smtClean="0">
                <a:latin typeface="Arial Black" pitchFamily="34" charset="0"/>
              </a:rPr>
              <a:t> sono così classificabili:</a:t>
            </a:r>
          </a:p>
          <a:p>
            <a:endParaRPr lang="it-IT" sz="1000" dirty="0" smtClean="0">
              <a:latin typeface="Arial Black" pitchFamily="34" charset="0"/>
            </a:endParaRP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termici;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</a:t>
            </a:r>
            <a:r>
              <a:rPr lang="it-IT" sz="2400" dirty="0">
                <a:latin typeface="Arial Black" pitchFamily="34" charset="0"/>
              </a:rPr>
              <a:t>alternativi a combustione </a:t>
            </a:r>
            <a:r>
              <a:rPr lang="it-IT" sz="2400" dirty="0" smtClean="0">
                <a:latin typeface="Arial Black" pitchFamily="34" charset="0"/>
              </a:rPr>
              <a:t>interna;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</a:t>
            </a:r>
            <a:r>
              <a:rPr lang="it-IT" sz="2400" dirty="0">
                <a:latin typeface="Arial Black" pitchFamily="34" charset="0"/>
              </a:rPr>
              <a:t>a quattro tempi (ciclo otto</a:t>
            </a:r>
            <a:r>
              <a:rPr lang="it-IT" sz="2400" dirty="0" smtClean="0">
                <a:latin typeface="Arial Black" pitchFamily="34" charset="0"/>
              </a:rPr>
              <a:t>);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</a:t>
            </a:r>
            <a:r>
              <a:rPr lang="it-IT" sz="2400" dirty="0">
                <a:latin typeface="Arial Black" pitchFamily="34" charset="0"/>
              </a:rPr>
              <a:t>a due </a:t>
            </a:r>
            <a:r>
              <a:rPr lang="it-IT" sz="2400" dirty="0" smtClean="0">
                <a:latin typeface="Arial Black" pitchFamily="34" charset="0"/>
              </a:rPr>
              <a:t>tempi;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Diesel;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</a:t>
            </a:r>
            <a:r>
              <a:rPr lang="it-IT" sz="2400" dirty="0" err="1">
                <a:latin typeface="Arial Black" pitchFamily="34" charset="0"/>
              </a:rPr>
              <a:t>Wankel</a:t>
            </a:r>
            <a:r>
              <a:rPr lang="it-IT" sz="2400" dirty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(detti anche rotativi);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</a:t>
            </a:r>
            <a:r>
              <a:rPr lang="it-IT" sz="2400" dirty="0">
                <a:latin typeface="Arial Black" pitchFamily="34" charset="0"/>
              </a:rPr>
              <a:t>con alimentazione a gas (</a:t>
            </a:r>
            <a:r>
              <a:rPr lang="it-IT" sz="2400" dirty="0" smtClean="0">
                <a:latin typeface="Arial Black" pitchFamily="34" charset="0"/>
              </a:rPr>
              <a:t>G.P.L. – Metano);</a:t>
            </a:r>
          </a:p>
          <a:p>
            <a:pPr marL="457200" indent="-457200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Motori elettrici.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Principali motori ad alimentazione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142844" y="1125538"/>
            <a:ext cx="900115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900" dirty="0">
                <a:latin typeface="Arial Black" pitchFamily="34" charset="0"/>
              </a:rPr>
              <a:t>A seconda </a:t>
            </a:r>
            <a:r>
              <a:rPr lang="it-IT" sz="1900" dirty="0" smtClean="0">
                <a:latin typeface="Arial Black" pitchFamily="34" charset="0"/>
              </a:rPr>
              <a:t>del </a:t>
            </a:r>
            <a:r>
              <a:rPr lang="it-IT" sz="1900" b="1" dirty="0">
                <a:solidFill>
                  <a:srgbClr val="C00000"/>
                </a:solidFill>
                <a:latin typeface="Arial Black" pitchFamily="34" charset="0"/>
              </a:rPr>
              <a:t>movimento dell’organo principale</a:t>
            </a:r>
            <a:r>
              <a:rPr lang="it-IT" sz="1900" dirty="0">
                <a:latin typeface="Arial Black" pitchFamily="34" charset="0"/>
              </a:rPr>
              <a:t> il motore </a:t>
            </a:r>
            <a:r>
              <a:rPr lang="it-IT" sz="1900" dirty="0" smtClean="0">
                <a:latin typeface="Arial Black" pitchFamily="34" charset="0"/>
              </a:rPr>
              <a:t>è detto: </a:t>
            </a:r>
            <a:r>
              <a:rPr lang="it-IT" sz="1900" dirty="0">
                <a:latin typeface="Arial Black" pitchFamily="34" charset="0"/>
              </a:rPr>
              <a:t/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C00000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rotativo (detto anche motore a fluido); </a:t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C00000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alternativo (motore a scoppio). </a:t>
            </a:r>
            <a:endParaRPr lang="it-IT" sz="1900" dirty="0" smtClean="0">
              <a:latin typeface="Arial Black" pitchFamily="34" charset="0"/>
            </a:endParaRPr>
          </a:p>
          <a:p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sz="1900" dirty="0">
                <a:latin typeface="Arial Black" pitchFamily="34" charset="0"/>
              </a:rPr>
              <a:t>A seconda del </a:t>
            </a:r>
            <a:r>
              <a:rPr lang="it-IT" sz="1900" b="1" dirty="0">
                <a:solidFill>
                  <a:srgbClr val="FF0000"/>
                </a:solidFill>
                <a:latin typeface="Arial Black" pitchFamily="34" charset="0"/>
              </a:rPr>
              <a:t>ciclo di combustione</a:t>
            </a:r>
            <a:r>
              <a:rPr lang="it-IT" sz="1900" dirty="0">
                <a:latin typeface="Arial Black" pitchFamily="34" charset="0"/>
              </a:rPr>
              <a:t> si possono avere: </a:t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motori a scoppio (a ciclo Otto);</a:t>
            </a:r>
            <a:r>
              <a:rPr lang="it-IT" sz="1900" b="1" dirty="0">
                <a:latin typeface="Arial Black" pitchFamily="34" charset="0"/>
              </a:rPr>
              <a:t> </a:t>
            </a:r>
            <a:br>
              <a:rPr lang="it-IT" sz="1900" b="1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motori </a:t>
            </a:r>
            <a:r>
              <a:rPr lang="it-IT" sz="1900" dirty="0" smtClean="0">
                <a:latin typeface="Arial Black" pitchFamily="34" charset="0"/>
              </a:rPr>
              <a:t>Diesel </a:t>
            </a:r>
            <a:r>
              <a:rPr lang="it-IT" sz="1900" dirty="0">
                <a:latin typeface="Arial Black" pitchFamily="34" charset="0"/>
              </a:rPr>
              <a:t>(a ciclo </a:t>
            </a:r>
            <a:r>
              <a:rPr lang="it-IT" sz="1900" dirty="0" smtClean="0">
                <a:latin typeface="Arial Black" pitchFamily="34" charset="0"/>
              </a:rPr>
              <a:t>Diesel).</a:t>
            </a:r>
          </a:p>
          <a:p>
            <a:r>
              <a:rPr lang="it-IT" sz="8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/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>
                <a:latin typeface="Arial Black" pitchFamily="34" charset="0"/>
              </a:rPr>
              <a:t>In base al </a:t>
            </a:r>
            <a:r>
              <a:rPr lang="it-IT" sz="1900" b="1" dirty="0">
                <a:solidFill>
                  <a:srgbClr val="0000CC"/>
                </a:solidFill>
                <a:latin typeface="Arial Black" pitchFamily="34" charset="0"/>
              </a:rPr>
              <a:t>sistema di accensione del combustibile</a:t>
            </a:r>
            <a:r>
              <a:rPr lang="it-IT" sz="1900" dirty="0">
                <a:latin typeface="Arial Black" pitchFamily="34" charset="0"/>
              </a:rPr>
              <a:t> si hanno: </a:t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motori ad accensione elettrica a scintilla (motori a scoppio); </a:t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motori ad accensione spontanea (motori </a:t>
            </a:r>
            <a:r>
              <a:rPr lang="it-IT" sz="1900" dirty="0" smtClean="0">
                <a:latin typeface="Arial Black" pitchFamily="34" charset="0"/>
              </a:rPr>
              <a:t>Diesel</a:t>
            </a:r>
            <a:r>
              <a:rPr lang="it-IT" sz="1900" dirty="0">
                <a:latin typeface="Arial Black" pitchFamily="34" charset="0"/>
              </a:rPr>
              <a:t>). </a:t>
            </a:r>
            <a:endParaRPr lang="it-IT" sz="1900" dirty="0" smtClean="0">
              <a:latin typeface="Arial Black" pitchFamily="34" charset="0"/>
            </a:endParaRPr>
          </a:p>
          <a:p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sz="1900" dirty="0">
                <a:latin typeface="Arial Black" pitchFamily="34" charset="0"/>
              </a:rPr>
              <a:t>In base al </a:t>
            </a:r>
            <a:r>
              <a:rPr lang="it-IT" sz="1900" b="1" dirty="0">
                <a:solidFill>
                  <a:srgbClr val="00B050"/>
                </a:solidFill>
                <a:latin typeface="Arial Black" pitchFamily="34" charset="0"/>
              </a:rPr>
              <a:t>sistema usato per introdurre il combustibile e miscelarlo con l’aria</a:t>
            </a:r>
            <a:r>
              <a:rPr lang="it-IT" sz="1900" dirty="0">
                <a:latin typeface="Arial Black" pitchFamily="34" charset="0"/>
              </a:rPr>
              <a:t> si </a:t>
            </a:r>
            <a:r>
              <a:rPr lang="it-IT" sz="1900" dirty="0" smtClean="0">
                <a:latin typeface="Arial Black" pitchFamily="34" charset="0"/>
              </a:rPr>
              <a:t>hanno</a:t>
            </a:r>
            <a:r>
              <a:rPr lang="it-IT" sz="1900" dirty="0">
                <a:latin typeface="Arial Black" pitchFamily="34" charset="0"/>
              </a:rPr>
              <a:t>: </a:t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00B050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motori a carburazione; </a:t>
            </a:r>
            <a:br>
              <a:rPr lang="it-IT" sz="1900" dirty="0">
                <a:latin typeface="Arial Black" pitchFamily="34" charset="0"/>
              </a:rPr>
            </a:br>
            <a:r>
              <a:rPr lang="it-IT" sz="1900" dirty="0" smtClean="0">
                <a:solidFill>
                  <a:srgbClr val="00B050"/>
                </a:solidFill>
                <a:latin typeface="Arial Black" pitchFamily="34" charset="0"/>
              </a:rPr>
              <a:t>►</a:t>
            </a:r>
            <a:r>
              <a:rPr lang="it-IT" sz="1900" dirty="0" smtClean="0">
                <a:latin typeface="Arial Black" pitchFamily="34" charset="0"/>
              </a:rPr>
              <a:t> </a:t>
            </a:r>
            <a:r>
              <a:rPr lang="it-IT" sz="1900" dirty="0">
                <a:latin typeface="Arial Black" pitchFamily="34" charset="0"/>
              </a:rPr>
              <a:t>motori </a:t>
            </a:r>
            <a:r>
              <a:rPr lang="it-IT" sz="1900" dirty="0" smtClean="0">
                <a:latin typeface="Arial Black" pitchFamily="34" charset="0"/>
              </a:rPr>
              <a:t>ad </a:t>
            </a:r>
            <a:r>
              <a:rPr lang="it-IT" sz="1900" dirty="0">
                <a:latin typeface="Arial Black" pitchFamily="34" charset="0"/>
              </a:rPr>
              <a:t>iniezione</a:t>
            </a:r>
            <a:r>
              <a:rPr lang="it-IT" sz="1900" b="1" dirty="0" smtClean="0">
                <a:latin typeface="Arial Black" pitchFamily="34" charset="0"/>
              </a:rPr>
              <a:t>.</a:t>
            </a:r>
            <a:endParaRPr lang="it-IT" sz="19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900113" y="496653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Criteri di classificazione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0" y="1202842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Sono i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motori che assorbono energia termica per trasformarla in energia meccanica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 </a:t>
            </a:r>
            <a:r>
              <a:rPr lang="it-IT" sz="2400" dirty="0">
                <a:latin typeface="Arial Black" pitchFamily="34" charset="0"/>
              </a:rPr>
              <a:t>seconda di </a:t>
            </a:r>
            <a:r>
              <a:rPr lang="it-IT" sz="2400" dirty="0">
                <a:solidFill>
                  <a:srgbClr val="0000CC"/>
                </a:solidFill>
                <a:latin typeface="Arial Black" pitchFamily="34" charset="0"/>
              </a:rPr>
              <a:t>dove avviene la combustione</a:t>
            </a:r>
            <a:r>
              <a:rPr lang="it-IT" sz="2400" dirty="0">
                <a:latin typeface="Arial Black" pitchFamily="34" charset="0"/>
              </a:rPr>
              <a:t> i motori termici si suddividono in due </a:t>
            </a:r>
            <a:r>
              <a:rPr lang="it-IT" sz="2400" dirty="0" smtClean="0">
                <a:latin typeface="Arial Black" pitchFamily="34" charset="0"/>
              </a:rPr>
              <a:t>categorie: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/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1)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motori a combustione interna; </a:t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2)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motori a combustione esterna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 primi sfruttano la combustione di un fluido introdotto in una camera di lavoro interna al motore.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termici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64399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u="sng" dirty="0">
                <a:latin typeface="Arial Black" pitchFamily="34" charset="0"/>
              </a:rPr>
              <a:t>Il motore a combustione interna trasforma l’energia chimica del combustibile in energia meccanica necessaria per il moto del veicolo</a:t>
            </a:r>
            <a:r>
              <a:rPr lang="it-IT" sz="2000" dirty="0">
                <a:latin typeface="Arial Black" pitchFamily="34" charset="0"/>
              </a:rPr>
              <a:t>. I propulsori automobilistici più comuni sono del tipo a combustione interna (definizione più corretta di motore a scoppio</a:t>
            </a:r>
            <a:r>
              <a:rPr lang="it-IT" sz="2000" dirty="0" smtClean="0">
                <a:latin typeface="Arial Black" pitchFamily="34" charset="0"/>
              </a:rPr>
              <a:t>) a </a:t>
            </a:r>
            <a:r>
              <a:rPr lang="it-IT" sz="2000" dirty="0">
                <a:latin typeface="Arial Black" pitchFamily="34" charset="0"/>
              </a:rPr>
              <a:t>quattro tempi e appartengono a due grandi famiglie a seconda del tipo di combustibile e quindi del ciclo termodinamico: benzina (più raramente metano o </a:t>
            </a:r>
            <a:r>
              <a:rPr lang="it-IT" sz="2000" dirty="0" smtClean="0">
                <a:latin typeface="Arial Black" pitchFamily="34" charset="0"/>
              </a:rPr>
              <a:t>G.P.L.), </a:t>
            </a:r>
            <a:r>
              <a:rPr lang="it-IT" sz="2000" dirty="0">
                <a:latin typeface="Arial Black" pitchFamily="34" charset="0"/>
              </a:rPr>
              <a:t>gasolio.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>
                <a:latin typeface="Arial Black" pitchFamily="34" charset="0"/>
              </a:rPr>
              <a:t>I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motori a benzina</a:t>
            </a:r>
            <a:r>
              <a:rPr lang="it-IT" sz="2000" dirty="0">
                <a:latin typeface="Arial Black" pitchFamily="34" charset="0"/>
              </a:rPr>
              <a:t> funzionano secondo il ciclo otto e sono detti anche ad accensione comandata o ad accensione per scintilla (</a:t>
            </a:r>
            <a:r>
              <a:rPr lang="it-IT" sz="2000" dirty="0" smtClean="0">
                <a:latin typeface="Arial Black" pitchFamily="34" charset="0"/>
              </a:rPr>
              <a:t>sigla </a:t>
            </a:r>
            <a:r>
              <a:rPr lang="it-IT" sz="2000" b="1" dirty="0" smtClean="0">
                <a:solidFill>
                  <a:srgbClr val="FF0000"/>
                </a:solidFill>
                <a:latin typeface="Arial Black" pitchFamily="34" charset="0"/>
              </a:rPr>
              <a:t>AS</a:t>
            </a:r>
            <a:r>
              <a:rPr lang="it-IT" sz="2000" dirty="0">
                <a:latin typeface="Arial Black" pitchFamily="34" charset="0"/>
              </a:rPr>
              <a:t>). </a:t>
            </a:r>
          </a:p>
          <a:p>
            <a:pPr algn="ctr"/>
            <a:r>
              <a:rPr lang="it-IT" sz="2000" dirty="0">
                <a:latin typeface="Arial Black" pitchFamily="34" charset="0"/>
              </a:rPr>
              <a:t>I </a:t>
            </a:r>
            <a:r>
              <a:rPr lang="it-IT" sz="2000" b="1" dirty="0">
                <a:solidFill>
                  <a:srgbClr val="0000CC"/>
                </a:solidFill>
                <a:latin typeface="Arial Black" pitchFamily="34" charset="0"/>
              </a:rPr>
              <a:t>motori a gasolio</a:t>
            </a:r>
            <a:r>
              <a:rPr lang="it-IT" sz="2000" dirty="0">
                <a:latin typeface="Arial Black" pitchFamily="34" charset="0"/>
              </a:rPr>
              <a:t> funzionano secondo il ciclo </a:t>
            </a:r>
            <a:r>
              <a:rPr lang="it-IT" sz="2000" dirty="0" smtClean="0">
                <a:latin typeface="Arial Black" pitchFamily="34" charset="0"/>
              </a:rPr>
              <a:t>Diesel </a:t>
            </a:r>
            <a:r>
              <a:rPr lang="it-IT" sz="2000" dirty="0">
                <a:latin typeface="Arial Black" pitchFamily="34" charset="0"/>
              </a:rPr>
              <a:t>e sono detti anche ad accensione spontanea per compressione (</a:t>
            </a:r>
            <a:r>
              <a:rPr lang="it-IT" sz="2000" dirty="0" smtClean="0">
                <a:latin typeface="Arial Black" pitchFamily="34" charset="0"/>
              </a:rPr>
              <a:t>sigla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AC</a:t>
            </a:r>
            <a:r>
              <a:rPr lang="it-IT" sz="2000" dirty="0">
                <a:latin typeface="Arial Black" pitchFamily="34" charset="0"/>
              </a:rPr>
              <a:t>).</a:t>
            </a:r>
            <a:endParaRPr lang="it-IT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269" name="CasellaDiTesto 7"/>
          <p:cNvSpPr txBox="1">
            <a:spLocks noChangeArrowheads="1"/>
          </p:cNvSpPr>
          <p:nvPr/>
        </p:nvSpPr>
        <p:spPr bwMode="auto">
          <a:xfrm>
            <a:off x="-214346" y="558209"/>
            <a:ext cx="95726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alternativi a combustione interna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64399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Il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fluido combustibile</a:t>
            </a:r>
            <a:r>
              <a:rPr lang="it-IT" sz="2400" dirty="0">
                <a:latin typeface="Arial Black" pitchFamily="34" charset="0"/>
              </a:rPr>
              <a:t> utilizzato è una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miscela opportunamente dosata di aria e di carburante</a:t>
            </a:r>
            <a:r>
              <a:rPr lang="it-IT" sz="2400" dirty="0">
                <a:latin typeface="Arial Black" pitchFamily="34" charset="0"/>
              </a:rPr>
              <a:t> e la sua combustione può essere innescata mediante un dispositivo ausiliario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10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/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>
                <a:latin typeface="Arial Black" pitchFamily="34" charset="0"/>
              </a:rPr>
              <a:t>Il cuore del motore è la </a:t>
            </a:r>
            <a:r>
              <a:rPr lang="it-IT" sz="2400" dirty="0">
                <a:solidFill>
                  <a:srgbClr val="0000CC"/>
                </a:solidFill>
                <a:latin typeface="Arial Black" pitchFamily="34" charset="0"/>
              </a:rPr>
              <a:t>camera di lavoro</a:t>
            </a:r>
            <a:r>
              <a:rPr lang="it-IT" sz="2400" dirty="0">
                <a:latin typeface="Arial Black" pitchFamily="34" charset="0"/>
              </a:rPr>
              <a:t> in cui si trovano uno o più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cilindri</a:t>
            </a:r>
            <a:r>
              <a:rPr lang="it-IT" sz="2400" dirty="0">
                <a:latin typeface="Arial Black" pitchFamily="34" charset="0"/>
              </a:rPr>
              <a:t> e in cui viene immesso il combustibile.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All’interno </a:t>
            </a:r>
            <a:r>
              <a:rPr lang="it-IT" sz="2400" dirty="0">
                <a:latin typeface="Arial Black" pitchFamily="34" charset="0"/>
              </a:rPr>
              <a:t>dei cilindri scorrono i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pistoni</a:t>
            </a:r>
            <a:r>
              <a:rPr lang="it-IT" sz="2400" dirty="0">
                <a:latin typeface="Arial Black" pitchFamily="34" charset="0"/>
              </a:rPr>
              <a:t>. Sulla parete superiore, </a:t>
            </a:r>
            <a:r>
              <a:rPr lang="it-IT" sz="2400" dirty="0" smtClean="0">
                <a:latin typeface="Arial Black" pitchFamily="34" charset="0"/>
              </a:rPr>
              <a:t>detta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testata</a:t>
            </a:r>
            <a:r>
              <a:rPr lang="it-IT" sz="2400" dirty="0">
                <a:latin typeface="Arial Black" pitchFamily="34" charset="0"/>
              </a:rPr>
              <a:t>, si trovano due fori chiusi dalle valvole.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269" name="CasellaDiTesto 7"/>
          <p:cNvSpPr txBox="1">
            <a:spLocks noChangeArrowheads="1"/>
          </p:cNvSpPr>
          <p:nvPr/>
        </p:nvSpPr>
        <p:spPr bwMode="auto">
          <a:xfrm>
            <a:off x="-214346" y="558209"/>
            <a:ext cx="95726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Motori alternativi a combustione interna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u="sng" dirty="0">
                <a:latin typeface="Arial Black" pitchFamily="34" charset="0"/>
              </a:rPr>
              <a:t>Il combustibile bruciando esercita una pressione sulle pareti del cilindro e sul pistone il quale, essendo libero di muoversi, esegue un movimento </a:t>
            </a:r>
            <a:r>
              <a:rPr lang="it-IT" sz="2200" u="sng" dirty="0" smtClean="0">
                <a:latin typeface="Arial Black" pitchFamily="34" charset="0"/>
              </a:rPr>
              <a:t>lineare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Questo </a:t>
            </a:r>
            <a:r>
              <a:rPr lang="it-IT" sz="2200" dirty="0">
                <a:latin typeface="Arial Black" pitchFamily="34" charset="0"/>
              </a:rPr>
              <a:t>movimento lineare viene trasformato in un movimento rotatorio grazie a un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sistema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biella-manovella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biella</a:t>
            </a:r>
            <a:r>
              <a:rPr lang="it-IT" sz="2200" b="1" dirty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è un’asta rigida vincolata a un albero a gomiti nella quale vengono praticati due fori. 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Nel foro di diametro inferiore, chiamato </a:t>
            </a:r>
            <a:r>
              <a:rPr lang="it-IT" sz="2200" b="1" dirty="0">
                <a:latin typeface="Arial Black" pitchFamily="34" charset="0"/>
              </a:rPr>
              <a:t>piede di biella, </a:t>
            </a:r>
            <a:r>
              <a:rPr lang="it-IT" sz="2200" dirty="0">
                <a:latin typeface="Arial Black" pitchFamily="34" charset="0"/>
              </a:rPr>
              <a:t>è inserito uno spinotto che collega la biella al pistone. 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Nel foro di diametro maggiore, chiamato </a:t>
            </a:r>
            <a:r>
              <a:rPr lang="it-IT" sz="2200" b="1" dirty="0">
                <a:latin typeface="Arial Black" pitchFamily="34" charset="0"/>
              </a:rPr>
              <a:t>testa di biella </a:t>
            </a:r>
            <a:r>
              <a:rPr lang="it-IT" sz="2200" dirty="0">
                <a:latin typeface="Arial Black" pitchFamily="34" charset="0"/>
              </a:rPr>
              <a:t>si inserisce un perno di biella che collega la biella </a:t>
            </a:r>
            <a:r>
              <a:rPr lang="it-IT" sz="2200" dirty="0" smtClean="0">
                <a:latin typeface="Arial Black" pitchFamily="34" charset="0"/>
              </a:rPr>
              <a:t>all’albero </a:t>
            </a:r>
            <a:r>
              <a:rPr lang="it-IT" sz="2200" dirty="0">
                <a:latin typeface="Arial Black" pitchFamily="34" charset="0"/>
              </a:rPr>
              <a:t>a gomiti. </a:t>
            </a:r>
          </a:p>
        </p:txBody>
      </p:sp>
      <p:sp>
        <p:nvSpPr>
          <p:cNvPr id="11269" name="CasellaDiTesto 7"/>
          <p:cNvSpPr txBox="1">
            <a:spLocks noChangeArrowheads="1"/>
          </p:cNvSpPr>
          <p:nvPr/>
        </p:nvSpPr>
        <p:spPr bwMode="auto">
          <a:xfrm>
            <a:off x="0" y="55820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Funzionamento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&quot;/&gt;&lt;property id=&quot;20307&quot; value=&quot;343&quot;/&gt;&lt;/object&gt;&lt;object type=&quot;3&quot; unique_id=&quot;10005&quot;&gt;&lt;property id=&quot;20148&quot; value=&quot;5&quot;/&gt;&lt;property id=&quot;20300&quot; value=&quot;Slide 3&quot;/&gt;&lt;property id=&quot;20307&quot; value=&quot;259&quot;/&gt;&lt;/object&gt;&lt;object type=&quot;3&quot; unique_id=&quot;10006&quot;&gt;&lt;property id=&quot;20148&quot; value=&quot;5&quot;/&gt;&lt;property id=&quot;20300&quot; value=&quot;Slide 4&quot;/&gt;&lt;property id=&quot;20307&quot; value=&quot;257&quot;/&gt;&lt;/object&gt;&lt;object type=&quot;3&quot; unique_id=&quot;10007&quot;&gt;&lt;property id=&quot;20148&quot; value=&quot;5&quot;/&gt;&lt;property id=&quot;20300&quot; value=&quot;Slide 5&quot;/&gt;&lt;property id=&quot;20307&quot; value=&quot;260&quot;/&gt;&lt;/object&gt;&lt;object type=&quot;3&quot; unique_id=&quot;10008&quot;&gt;&lt;property id=&quot;20148&quot; value=&quot;5&quot;/&gt;&lt;property id=&quot;20300&quot; value=&quot;Slide 6&quot;/&gt;&lt;property id=&quot;20307&quot; value=&quot;258&quot;/&gt;&lt;/object&gt;&lt;object type=&quot;3&quot; unique_id=&quot;10009&quot;&gt;&lt;property id=&quot;20148&quot; value=&quot;5&quot;/&gt;&lt;property id=&quot;20300&quot; value=&quot;Slide 7&quot;/&gt;&lt;property id=&quot;20307&quot; value=&quot;261&quot;/&gt;&lt;/object&gt;&lt;object type=&quot;3&quot; unique_id=&quot;10010&quot;&gt;&lt;property id=&quot;20148&quot; value=&quot;5&quot;/&gt;&lt;property id=&quot;20300&quot; value=&quot;Slide 8&quot;/&gt;&lt;property id=&quot;20307&quot; value=&quot;345&quot;/&gt;&lt;/object&gt;&lt;object type=&quot;3&quot; unique_id=&quot;10011&quot;&gt;&lt;property id=&quot;20148&quot; value=&quot;5&quot;/&gt;&lt;property id=&quot;20300&quot; value=&quot;Slide 9&quot;/&gt;&lt;property id=&quot;20307&quot; value=&quot;346&quot;/&gt;&lt;/object&gt;&lt;object type=&quot;3&quot; unique_id=&quot;10012&quot;&gt;&lt;property id=&quot;20148&quot; value=&quot;5&quot;/&gt;&lt;property id=&quot;20300&quot; value=&quot;Slide 10&quot;/&gt;&lt;property id=&quot;20307&quot; value=&quot;267&quot;/&gt;&lt;/object&gt;&lt;object type=&quot;3&quot; unique_id=&quot;10013&quot;&gt;&lt;property id=&quot;20148&quot; value=&quot;5&quot;/&gt;&lt;property id=&quot;20300&quot; value=&quot;Slide 11&quot;/&gt;&lt;property id=&quot;20307&quot; value=&quot;266&quot;/&gt;&lt;/object&gt;&lt;object type=&quot;3&quot; unique_id=&quot;10014&quot;&gt;&lt;property id=&quot;20148&quot; value=&quot;5&quot;/&gt;&lt;property id=&quot;20300&quot; value=&quot;Slide 12&quot;/&gt;&lt;property id=&quot;20307&quot; value=&quot;265&quot;/&gt;&lt;/object&gt;&lt;object type=&quot;3&quot; unique_id=&quot;10015&quot;&gt;&lt;property id=&quot;20148&quot; value=&quot;5&quot;/&gt;&lt;property id=&quot;20300&quot; value=&quot;Slide 13&quot;/&gt;&lt;property id=&quot;20307&quot; value=&quot;270&quot;/&gt;&lt;/object&gt;&lt;object type=&quot;3&quot; unique_id=&quot;10016&quot;&gt;&lt;property id=&quot;20148&quot; value=&quot;5&quot;/&gt;&lt;property id=&quot;20300&quot; value=&quot;Slide 14&quot;/&gt;&lt;property id=&quot;20307&quot; value=&quot;272&quot;/&gt;&lt;/object&gt;&lt;object type=&quot;3&quot; unique_id=&quot;10017&quot;&gt;&lt;property id=&quot;20148&quot; value=&quot;5&quot;/&gt;&lt;property id=&quot;20300&quot; value=&quot;Slide 15&quot;/&gt;&lt;property id=&quot;20307&quot; value=&quot;347&quot;/&gt;&lt;/object&gt;&lt;object type=&quot;3&quot; unique_id=&quot;10018&quot;&gt;&lt;property id=&quot;20148&quot; value=&quot;5&quot;/&gt;&lt;property id=&quot;20300&quot; value=&quot;Slide 16&quot;/&gt;&lt;property id=&quot;20307&quot; value=&quot;276&quot;/&gt;&lt;/object&gt;&lt;object type=&quot;3&quot; unique_id=&quot;10019&quot;&gt;&lt;property id=&quot;20148&quot; value=&quot;5&quot;/&gt;&lt;property id=&quot;20300&quot; value=&quot;Slide 17&quot;/&gt;&lt;property id=&quot;20307&quot; value=&quot;278&quot;/&gt;&lt;/object&gt;&lt;object type=&quot;3&quot; unique_id=&quot;10020&quot;&gt;&lt;property id=&quot;20148&quot; value=&quot;5&quot;/&gt;&lt;property id=&quot;20300&quot; value=&quot;Slide 18&quot;/&gt;&lt;property id=&quot;20307&quot; value=&quot;277&quot;/&gt;&lt;/object&gt;&lt;object type=&quot;3&quot; unique_id=&quot;10021&quot;&gt;&lt;property id=&quot;20148&quot; value=&quot;5&quot;/&gt;&lt;property id=&quot;20300&quot; value=&quot;Slide 19&quot;/&gt;&lt;property id=&quot;20307&quot; value=&quot;282&quot;/&gt;&lt;/object&gt;&lt;object type=&quot;3&quot; unique_id=&quot;10022&quot;&gt;&lt;property id=&quot;20148&quot; value=&quot;5&quot;/&gt;&lt;property id=&quot;20300&quot; value=&quot;Slide 20&quot;/&gt;&lt;property id=&quot;20307&quot; value=&quot;279&quot;/&gt;&lt;/object&gt;&lt;object type=&quot;3&quot; unique_id=&quot;10023&quot;&gt;&lt;property id=&quot;20148&quot; value=&quot;5&quot;/&gt;&lt;property id=&quot;20300&quot; value=&quot;Slide 21&quot;/&gt;&lt;property id=&quot;20307&quot; value=&quot;348&quot;/&gt;&lt;/object&gt;&lt;object type=&quot;3&quot; unique_id=&quot;10024&quot;&gt;&lt;property id=&quot;20148&quot; value=&quot;5&quot;/&gt;&lt;property id=&quot;20300&quot; value=&quot;Slide 22&quot;/&gt;&lt;property id=&quot;20307&quot; value=&quot;283&quot;/&gt;&lt;/object&gt;&lt;object type=&quot;3&quot; unique_id=&quot;10025&quot;&gt;&lt;property id=&quot;20148&quot; value=&quot;5&quot;/&gt;&lt;property id=&quot;20300&quot; value=&quot;Slide 23&quot;/&gt;&lt;property id=&quot;20307&quot; value=&quot;285&quot;/&gt;&lt;/object&gt;&lt;object type=&quot;3&quot; unique_id=&quot;10026&quot;&gt;&lt;property id=&quot;20148&quot; value=&quot;5&quot;/&gt;&lt;property id=&quot;20300&quot; value=&quot;Slide 24&quot;/&gt;&lt;property id=&quot;20307&quot; value=&quot;287&quot;/&gt;&lt;/object&gt;&lt;object type=&quot;3&quot; unique_id=&quot;10027&quot;&gt;&lt;property id=&quot;20148&quot; value=&quot;5&quot;/&gt;&lt;property id=&quot;20300&quot; value=&quot;Slide 25&quot;/&gt;&lt;property id=&quot;20307&quot; value=&quot;289&quot;/&gt;&lt;/object&gt;&lt;object type=&quot;3&quot; unique_id=&quot;10028&quot;&gt;&lt;property id=&quot;20148&quot; value=&quot;5&quot;/&gt;&lt;property id=&quot;20300&quot; value=&quot;Slide 26&quot;/&gt;&lt;property id=&quot;20307&quot; value=&quot;349&quot;/&gt;&lt;/object&gt;&lt;object type=&quot;3&quot; unique_id=&quot;10029&quot;&gt;&lt;property id=&quot;20148&quot; value=&quot;5&quot;/&gt;&lt;property id=&quot;20300&quot; value=&quot;Slide 27&quot;/&gt;&lt;property id=&quot;20307&quot; value=&quot;291&quot;/&gt;&lt;/object&gt;&lt;object type=&quot;3&quot; unique_id=&quot;10030&quot;&gt;&lt;property id=&quot;20148&quot; value=&quot;5&quot;/&gt;&lt;property id=&quot;20300&quot; value=&quot;Slide 28&quot;/&gt;&lt;property id=&quot;20307&quot; value=&quot;350&quot;/&gt;&lt;/object&gt;&lt;object type=&quot;3&quot; unique_id=&quot;10031&quot;&gt;&lt;property id=&quot;20148&quot; value=&quot;5&quot;/&gt;&lt;property id=&quot;20300&quot; value=&quot;Slide 29&quot;/&gt;&lt;property id=&quot;20307&quot; value=&quot;351&quot;/&gt;&lt;/object&gt;&lt;object type=&quot;3&quot; unique_id=&quot;10032&quot;&gt;&lt;property id=&quot;20148&quot; value=&quot;5&quot;/&gt;&lt;property id=&quot;20300&quot; value=&quot;Slide 30&quot;/&gt;&lt;property id=&quot;20307&quot; value=&quot;344&quot;/&gt;&lt;/object&gt;&lt;object type=&quot;3&quot; unique_id=&quot;10064&quot;&gt;&lt;property id=&quot;20148&quot; value=&quot;5&quot;/&gt;&lt;property id=&quot;20300&quot; value=&quot;Slide 1&quot;/&gt;&lt;property id=&quot;20307&quot; value=&quot;35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3670</TotalTime>
  <Words>1889</Words>
  <Application>Microsoft Office PowerPoint</Application>
  <PresentationFormat>Presentazione su schermo (4:3)</PresentationFormat>
  <Paragraphs>152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30</vt:i4>
      </vt:variant>
    </vt:vector>
  </HeadingPairs>
  <TitlesOfParts>
    <vt:vector size="32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468</cp:revision>
  <cp:lastPrinted>2017-05-31T10:51:47Z</cp:lastPrinted>
  <dcterms:created xsi:type="dcterms:W3CDTF">2010-09-09T16:27:16Z</dcterms:created>
  <dcterms:modified xsi:type="dcterms:W3CDTF">2017-05-31T10:52:35Z</dcterms:modified>
</cp:coreProperties>
</file>