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2" r:id="rId1"/>
    <p:sldMasterId id="2147484084" r:id="rId2"/>
  </p:sldMasterIdLst>
  <p:notesMasterIdLst>
    <p:notesMasterId r:id="rId58"/>
  </p:notesMasterIdLst>
  <p:sldIdLst>
    <p:sldId id="376" r:id="rId3"/>
    <p:sldId id="342" r:id="rId4"/>
    <p:sldId id="278" r:id="rId5"/>
    <p:sldId id="277" r:id="rId6"/>
    <p:sldId id="285" r:id="rId7"/>
    <p:sldId id="345" r:id="rId8"/>
    <p:sldId id="346" r:id="rId9"/>
    <p:sldId id="282" r:id="rId10"/>
    <p:sldId id="279" r:id="rId11"/>
    <p:sldId id="283" r:id="rId12"/>
    <p:sldId id="287" r:id="rId13"/>
    <p:sldId id="289" r:id="rId14"/>
    <p:sldId id="347" r:id="rId15"/>
    <p:sldId id="348" r:id="rId16"/>
    <p:sldId id="291" r:id="rId17"/>
    <p:sldId id="349" r:id="rId18"/>
    <p:sldId id="351" r:id="rId19"/>
    <p:sldId id="350" r:id="rId20"/>
    <p:sldId id="352" r:id="rId21"/>
    <p:sldId id="353" r:id="rId22"/>
    <p:sldId id="354" r:id="rId23"/>
    <p:sldId id="299" r:id="rId24"/>
    <p:sldId id="355" r:id="rId25"/>
    <p:sldId id="356" r:id="rId26"/>
    <p:sldId id="357" r:id="rId27"/>
    <p:sldId id="358" r:id="rId28"/>
    <p:sldId id="359" r:id="rId29"/>
    <p:sldId id="360" r:id="rId30"/>
    <p:sldId id="301" r:id="rId31"/>
    <p:sldId id="303" r:id="rId32"/>
    <p:sldId id="361" r:id="rId33"/>
    <p:sldId id="305" r:id="rId34"/>
    <p:sldId id="362" r:id="rId35"/>
    <p:sldId id="363" r:id="rId36"/>
    <p:sldId id="364" r:id="rId37"/>
    <p:sldId id="365" r:id="rId38"/>
    <p:sldId id="307" r:id="rId39"/>
    <p:sldId id="367" r:id="rId40"/>
    <p:sldId id="309" r:id="rId41"/>
    <p:sldId id="366" r:id="rId42"/>
    <p:sldId id="368" r:id="rId43"/>
    <p:sldId id="311" r:id="rId44"/>
    <p:sldId id="312" r:id="rId45"/>
    <p:sldId id="369" r:id="rId46"/>
    <p:sldId id="371" r:id="rId47"/>
    <p:sldId id="372" r:id="rId48"/>
    <p:sldId id="313" r:id="rId49"/>
    <p:sldId id="373" r:id="rId50"/>
    <p:sldId id="374" r:id="rId51"/>
    <p:sldId id="314" r:id="rId52"/>
    <p:sldId id="293" r:id="rId53"/>
    <p:sldId id="295" r:id="rId54"/>
    <p:sldId id="298" r:id="rId55"/>
    <p:sldId id="375" r:id="rId56"/>
    <p:sldId id="343" r:id="rId57"/>
  </p:sldIdLst>
  <p:sldSz cx="9144000" cy="6858000" type="screen4x3"/>
  <p:notesSz cx="6858000" cy="9144000"/>
  <p:custDataLst>
    <p:tags r:id="rId59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9" autoAdjust="0"/>
    <p:restoredTop sz="94660" autoAdjust="0"/>
  </p:normalViewPr>
  <p:slideViewPr>
    <p:cSldViewPr>
      <p:cViewPr>
        <p:scale>
          <a:sx n="90" d="100"/>
          <a:sy n="90" d="100"/>
        </p:scale>
        <p:origin x="-522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D2BCC5-BD57-4D0E-85D3-51594E9C6A88}" type="datetimeFigureOut">
              <a:rPr lang="it-IT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ABA949-24E0-42E3-82BB-8C1E3C832D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3215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915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85DB6-372D-4181-97F5-9F90DB3DB781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120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E7F9CD-6614-4E46-A087-196E4CE8E3A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120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E7F9CD-6614-4E46-A087-196E4CE8E3A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120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E7F9CD-6614-4E46-A087-196E4CE8E3A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34B1-10C9-494C-A96F-0FF50D3208EE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6EE9E-BADB-401D-B825-080DEC2DA4F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04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417002-D0F7-43AA-93F3-5D37954FD039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DEF23-E5E3-4B1D-84A4-8CB49C02E87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326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B97977-DB38-476B-B796-1A5C059AC3A7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A8B37-2EC5-4EBE-A92F-A1E4524A2DC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549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3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88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52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54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37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79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54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25C7BD-EFDA-43DA-99F0-69C3D42B53B3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8460B-07C2-421C-9027-40BF055376E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715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78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92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7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176F2-616F-4E5D-A8A4-D2C4A28E1FE3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9D49E-7789-45DE-8870-0D462C4D602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66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7FED1D-1748-4460-9BF4-7DD9A9BD9E58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F4146-FE43-4701-BD31-1F472939572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89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A16D06-927D-436E-8CC2-7B1AA92FAB9D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27FF18-A95A-4BDB-875E-8325A181641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62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88C0B-E927-4F86-995E-2A7FB68C9423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83509-8C8E-4A66-9C8B-5C4953E409D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47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BC6234-A695-40FA-8CD9-238B4E3CA0A6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3F3E27-9309-4649-8F30-C8ED05D75E8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90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C42DC4-914D-4530-89D0-6DB0217B7545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16C1F-4A8A-4632-A689-8109019C18B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99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846121-1A26-47E7-A010-5320FFF82B67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239F6-3AE5-4E0F-9700-CA7511328BC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3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8A85B5-1BFB-40CC-A527-5CFB65FF7C49}" type="datetime1">
              <a:rPr lang="it-IT" smtClean="0"/>
              <a:pPr>
                <a:defRPr/>
              </a:pPr>
              <a:t>23/05/2017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1D8952-5DD5-46E3-AAC6-24F89D9A68B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998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23/05/2017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56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avistorino.i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2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Diritto Commerciale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16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asellaDiTesto 3"/>
          <p:cNvSpPr txBox="1">
            <a:spLocks noChangeArrowheads="1"/>
          </p:cNvSpPr>
          <p:nvPr/>
        </p:nvSpPr>
        <p:spPr bwMode="auto">
          <a:xfrm>
            <a:off x="3786182" y="1928802"/>
            <a:ext cx="51435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Si intende per </a:t>
            </a:r>
            <a:r>
              <a:rPr lang="it-IT" sz="3200" b="1" dirty="0" smtClean="0">
                <a:latin typeface="Arial Black" pitchFamily="34" charset="0"/>
              </a:rPr>
              <a:t>Azienda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complesso di beni organizzati dall’imprenditore per l’esercizio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dell’Impresa.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4820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Azienda</a:t>
            </a:r>
          </a:p>
        </p:txBody>
      </p:sp>
      <p:pic>
        <p:nvPicPr>
          <p:cNvPr id="34821" name="Picture 2" descr="http://www.numaber.it/images/azienda/azienda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34732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asellaDiTesto 3"/>
          <p:cNvSpPr txBox="1">
            <a:spLocks noChangeArrowheads="1"/>
          </p:cNvSpPr>
          <p:nvPr/>
        </p:nvSpPr>
        <p:spPr bwMode="auto">
          <a:xfrm>
            <a:off x="4000496" y="2000240"/>
            <a:ext cx="45720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All’Imprenditore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compete il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processo di pianificazione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strategica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dell’Impresa.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6868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Mission aziendale</a:t>
            </a:r>
          </a:p>
        </p:txBody>
      </p:sp>
      <p:pic>
        <p:nvPicPr>
          <p:cNvPr id="36869" name="Picture 2" descr="http://2.bp.blogspot.com/_aYxMpogH5Rk/TCyggFVLeLI/AAAAAAAAAGs/0PfncrQslNU/s1600/mission+aziend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357586" cy="335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asellaDiTesto 3"/>
          <p:cNvSpPr txBox="1">
            <a:spLocks noChangeArrowheads="1"/>
          </p:cNvSpPr>
          <p:nvPr/>
        </p:nvSpPr>
        <p:spPr bwMode="auto">
          <a:xfrm>
            <a:off x="4643438" y="1844675"/>
            <a:ext cx="41052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L’avviamento</a:t>
            </a:r>
          </a:p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L’insegna</a:t>
            </a:r>
          </a:p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Il marchio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7892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Elementi aziendali</a:t>
            </a:r>
          </a:p>
        </p:txBody>
      </p:sp>
      <p:pic>
        <p:nvPicPr>
          <p:cNvPr id="37893" name="Picture 2" descr="http://www.impresalavoro.eu/wp-content/registrare-un-march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4"/>
            <a:ext cx="3914050" cy="308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asellaDiTesto 3"/>
          <p:cNvSpPr txBox="1">
            <a:spLocks noChangeArrowheads="1"/>
          </p:cNvSpPr>
          <p:nvPr/>
        </p:nvSpPr>
        <p:spPr bwMode="auto">
          <a:xfrm>
            <a:off x="2483768" y="1556792"/>
            <a:ext cx="640896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avviamento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non è un elemento, ma una vera e propria qualità dell’Azienda.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7892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Avviamento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7893" name="Picture 2" descr="http://www.impresalavoro.eu/wp-content/registrare-un-march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14317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395536" y="350100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avviamento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consiste nell’attitudine dell’Azienda a produrre beni e servizi, quindi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profitto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asellaDiTesto 3"/>
          <p:cNvSpPr txBox="1">
            <a:spLocks noChangeArrowheads="1"/>
          </p:cNvSpPr>
          <p:nvPr/>
        </p:nvSpPr>
        <p:spPr bwMode="auto">
          <a:xfrm>
            <a:off x="467544" y="1484784"/>
            <a:ext cx="842518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insegna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contraddistingue il locale dove l’impresa è esercitata.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7892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Insegna - Marchio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7893" name="Picture 2" descr="http://www.impresalavoro.eu/wp-content/registrare-un-march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852936"/>
            <a:ext cx="30199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467544" y="2780928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Marchio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è un soggetto distintivo che l’imprenditore può apporre sui prodotti immessi in commercio.</a:t>
            </a:r>
            <a:endParaRPr lang="it-IT" sz="32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asellaDiTesto 3"/>
          <p:cNvSpPr txBox="1">
            <a:spLocks noChangeArrowheads="1"/>
          </p:cNvSpPr>
          <p:nvPr/>
        </p:nvSpPr>
        <p:spPr bwMode="auto">
          <a:xfrm>
            <a:off x="3419475" y="1785927"/>
            <a:ext cx="54006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principali figure di collaboratori dell’imprenditore previste dal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Codice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sono: l’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institore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procuratore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commesso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16" name="CasellaDiTesto 7"/>
          <p:cNvSpPr txBox="1">
            <a:spLocks noChangeArrowheads="1"/>
          </p:cNvSpPr>
          <p:nvPr/>
        </p:nvSpPr>
        <p:spPr bwMode="auto">
          <a:xfrm>
            <a:off x="285720" y="357167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Collaboratori dell’imprenditore</a:t>
            </a:r>
            <a:endParaRPr lang="it-IT" sz="48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8917" name="Picture 2" descr="http://img2.it.redtram.com/news/242069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071678"/>
            <a:ext cx="2879725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0" y="1214422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institore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è il preposto dell’imprenditore all’esercizio di un’impresa commerciale o di una sede secondaria.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L’institore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357686" y="3214686"/>
            <a:ext cx="484632" cy="42862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CasellaDiTesto 3"/>
          <p:cNvSpPr txBox="1">
            <a:spLocks noChangeArrowheads="1"/>
          </p:cNvSpPr>
          <p:nvPr/>
        </p:nvSpPr>
        <p:spPr bwMode="auto">
          <a:xfrm>
            <a:off x="0" y="3500438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Egli può compiere, impegnando la responsabilità dell’imprenditore, tutti gli atti pertinenti all’esercizio dell’impresa, salvo limitazioni.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L’institore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2" descr="http://img2.it.redtram.com/news/242069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000240"/>
            <a:ext cx="2643206" cy="2688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3"/>
          <p:cNvSpPr txBox="1">
            <a:spLocks noChangeArrowheads="1"/>
          </p:cNvSpPr>
          <p:nvPr/>
        </p:nvSpPr>
        <p:spPr bwMode="auto">
          <a:xfrm>
            <a:off x="428596" y="2000240"/>
            <a:ext cx="49292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institore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ha ampi poteri di gestione e di rappresentanza che esercita in nome dell’imprenditore.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714348" y="1857364"/>
            <a:ext cx="77153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procuratore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in base ad un rapporto continuativo, ha il potere di compiere, per l’imprenditore, gli atti pertinenti all’esercizio di un’impresa pur non essendo preposto ad essa.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procuratore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600" y="40466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procuratore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2" descr="http://img2.it.redtram.com/news/242069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357298"/>
            <a:ext cx="21773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3"/>
          <p:cNvSpPr txBox="1">
            <a:spLocks noChangeArrowheads="1"/>
          </p:cNvSpPr>
          <p:nvPr/>
        </p:nvSpPr>
        <p:spPr bwMode="auto">
          <a:xfrm>
            <a:off x="428596" y="1714488"/>
            <a:ext cx="54292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procuratore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ha poteri più limitati rispetto a quelli dell’institore.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Freccia a destra 12"/>
          <p:cNvSpPr/>
          <p:nvPr/>
        </p:nvSpPr>
        <p:spPr>
          <a:xfrm>
            <a:off x="642910" y="3857628"/>
            <a:ext cx="642942" cy="35719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3"/>
          <p:cNvSpPr txBox="1">
            <a:spLocks noChangeArrowheads="1"/>
          </p:cNvSpPr>
          <p:nvPr/>
        </p:nvSpPr>
        <p:spPr bwMode="auto">
          <a:xfrm>
            <a:off x="1357290" y="3714752"/>
            <a:ext cx="69294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procuratore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ha solo </a:t>
            </a:r>
            <a:r>
              <a:rPr lang="it-IT" sz="3200" b="1" u="sng" dirty="0" smtClean="0">
                <a:solidFill>
                  <a:srgbClr val="00B050"/>
                </a:solidFill>
                <a:latin typeface="Arial Black" pitchFamily="34" charset="0"/>
              </a:rPr>
              <a:t>poteri esecutivi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ma non poteri di gestione autonoma.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55917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500166" y="1428736"/>
            <a:ext cx="1428760" cy="192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dirty="0" smtClean="0">
                <a:solidFill>
                  <a:srgbClr val="FF0000"/>
                </a:solidFill>
                <a:latin typeface="Brush Script MT" pitchFamily="66" charset="0"/>
                <a:ea typeface="ＭＳ Ｐゴシック" pitchFamily="34" charset="-128"/>
              </a:rPr>
              <a:t>Argomenti che verranno trattati in questa lezione:</a:t>
            </a:r>
            <a:endParaRPr lang="it-IT" sz="2400" dirty="0">
              <a:solidFill>
                <a:srgbClr val="FF0000"/>
              </a:solidFill>
              <a:latin typeface="Brush Script MT" pitchFamily="66" charset="0"/>
              <a:ea typeface="ＭＳ Ｐゴシック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57686" y="500042"/>
            <a:ext cx="4429156" cy="483209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Diritto Commerciale: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Imprenditore;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Impresa;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Attività commerciali;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Registro delle Imprese;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Azienda;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Elementi aziendali;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La contabilità;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Libri contabili obbligatori;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Scritture contabili non obbligatorie;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semplice;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in nome collettivo;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in accomandita semplice;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a responsabilità limitata;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</a:t>
            </a:r>
            <a:r>
              <a:rPr lang="it-IT" sz="1600" dirty="0" err="1" smtClean="0">
                <a:latin typeface="+mn-lt"/>
              </a:rPr>
              <a:t>unipersonale</a:t>
            </a:r>
            <a:r>
              <a:rPr lang="it-IT" sz="1600" dirty="0" smtClean="0">
                <a:latin typeface="+mn-lt"/>
              </a:rPr>
              <a:t> a responsabilità limitata;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per Azioni;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Società cooperative;</a:t>
            </a:r>
          </a:p>
          <a:p>
            <a:pPr>
              <a:buClr>
                <a:srgbClr val="7E2D00"/>
              </a:buClr>
              <a:buFont typeface="Arial" charset="0"/>
              <a:buChar char="►"/>
            </a:pPr>
            <a:r>
              <a:rPr lang="it-IT" sz="1600" dirty="0" smtClean="0">
                <a:latin typeface="+mn-lt"/>
              </a:rPr>
              <a:t>Il fallimento.</a:t>
            </a:r>
            <a:endParaRPr lang="it-IT" sz="1600" dirty="0">
              <a:latin typeface="+mn-lt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commesso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2" descr="http://img2.it.redtram.com/news/242069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357298"/>
            <a:ext cx="25285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3"/>
          <p:cNvSpPr txBox="1">
            <a:spLocks noChangeArrowheads="1"/>
          </p:cNvSpPr>
          <p:nvPr/>
        </p:nvSpPr>
        <p:spPr bwMode="auto">
          <a:xfrm>
            <a:off x="357158" y="1428736"/>
            <a:ext cx="53578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commesso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è un lavoratore subordinato che svolge mansioni tecniche a contatto del pubblico.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Freccia a destra 7"/>
          <p:cNvSpPr/>
          <p:nvPr/>
        </p:nvSpPr>
        <p:spPr>
          <a:xfrm>
            <a:off x="500034" y="4214818"/>
            <a:ext cx="642942" cy="357190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3"/>
          <p:cNvSpPr txBox="1">
            <a:spLocks noChangeArrowheads="1"/>
          </p:cNvSpPr>
          <p:nvPr/>
        </p:nvSpPr>
        <p:spPr bwMode="auto">
          <a:xfrm>
            <a:off x="1285852" y="4071942"/>
            <a:ext cx="75724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Lavora sotto la direzione dell’imprenditore o dell’institore.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214282" y="1357299"/>
            <a:ext cx="87154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imprenditore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che esercita un’attività commerciale ha l’obbligo di:</a:t>
            </a:r>
          </a:p>
          <a:p>
            <a:pPr algn="ctr"/>
            <a:endParaRPr lang="it-IT" sz="1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tenere le scritture contabili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(che sono richieste dalla natura e dalla dimensione dell’impresa);</a:t>
            </a:r>
          </a:p>
          <a:p>
            <a:pPr algn="ctr">
              <a:buFont typeface="Wingdings" pitchFamily="2" charset="2"/>
              <a:buChar char="q"/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conservare per ciascun affare gli originali ricevuti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(lettere, telegrammi, fatture);</a:t>
            </a:r>
          </a:p>
          <a:p>
            <a:pPr algn="ctr">
              <a:buFont typeface="Wingdings" pitchFamily="2" charset="2"/>
              <a:buChar char="q"/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conservare per ciascun affare le copie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(lettere, telegrammi, fatture)</a:t>
            </a:r>
            <a:r>
              <a:rPr lang="it-IT" sz="24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spedite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2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Font typeface="Wingdings" pitchFamily="2" charset="2"/>
              <a:buChar char="q"/>
            </a:pPr>
            <a:endParaRPr lang="it-IT" sz="3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 </a:t>
            </a:r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contabilità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3714744" y="1785926"/>
            <a:ext cx="489585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 libri contabili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obbligatori, secondo la disciplina civilistica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algn="ctr"/>
            <a:endParaRPr lang="it-IT" sz="1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libro giornale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</a:t>
            </a:r>
          </a:p>
          <a:p>
            <a:pPr algn="ctr"/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libro degli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inventari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Libri contabili obbligatori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3013" name="Picture 2" descr="http://www.legacoopbund.coop/typo3temp/pics/b509097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76475"/>
            <a:ext cx="3038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3500430" y="1785926"/>
            <a:ext cx="51101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libro giornale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contiene, in ordine cronologico, tutte le operazioni effettuate dall’imprenditore.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Libro giornale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8" name="Picture 4" descr="http://www.gazzetta.it/primapagina/images/prima_pagina_gran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9"/>
            <a:ext cx="2857520" cy="3714776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1928794" y="1428736"/>
            <a:ext cx="721520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libro degli inventari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contiene l’indicazione e la valutazione delle </a:t>
            </a:r>
            <a:r>
              <a:rPr lang="it-IT" sz="3200" b="1" u="sng" dirty="0" smtClean="0">
                <a:solidFill>
                  <a:srgbClr val="FF0000"/>
                </a:solidFill>
                <a:latin typeface="Arial Black" pitchFamily="34" charset="0"/>
              </a:rPr>
              <a:t>attività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 delle </a:t>
            </a:r>
            <a:r>
              <a:rPr lang="it-IT" sz="3200" b="1" u="sng" dirty="0" smtClean="0">
                <a:solidFill>
                  <a:srgbClr val="FF0000"/>
                </a:solidFill>
                <a:latin typeface="Arial Black" pitchFamily="34" charset="0"/>
              </a:rPr>
              <a:t>passività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relative all’impresa.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Libro degli inventari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4274" name="Picture 2" descr="libro inventa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1508125" cy="1857388"/>
          </a:xfrm>
          <a:prstGeom prst="rect">
            <a:avLst/>
          </a:prstGeom>
          <a:noFill/>
        </p:spPr>
      </p:pic>
      <p:sp>
        <p:nvSpPr>
          <p:cNvPr id="9" name="CasellaDiTesto 3"/>
          <p:cNvSpPr txBox="1">
            <a:spLocks noChangeArrowheads="1"/>
          </p:cNvSpPr>
          <p:nvPr/>
        </p:nvSpPr>
        <p:spPr bwMode="auto">
          <a:xfrm>
            <a:off x="285720" y="3643314"/>
            <a:ext cx="857256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Viene redatto all’inizio dell’impresa, successivamente ogni anno; si chiude con il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bilancio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 con il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conto dei profitti e delle perdite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3571868" y="1785926"/>
            <a:ext cx="542928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 libri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contabili non obbligatori, secondo la disciplina civilistica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algn="ctr"/>
            <a:endParaRPr lang="it-IT" sz="1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libro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mastro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it-IT" sz="3200" b="1" dirty="0" smtClean="0">
                <a:latin typeface="Arial Black" pitchFamily="34" charset="0"/>
              </a:rPr>
              <a:t>libro cassa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libro magazzino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-214346" y="428604"/>
            <a:ext cx="95012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Libri contabili non obbligatori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3013" name="Picture 2" descr="http://www.legacoopbund.coop/typo3temp/pics/b509097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785926"/>
            <a:ext cx="32861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3643306" y="1571612"/>
            <a:ext cx="521497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libro mastro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contiene, raggruppati in categorie omogenee, tutti gli elementi patrimoniali e reddituali dell’impresa.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Libro mastro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5298" name="Picture 2" descr="Libro mast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071834" cy="2797078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4714876" y="1643050"/>
            <a:ext cx="36433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libro cassa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registra  </a:t>
            </a:r>
            <a:r>
              <a:rPr lang="it-IT" sz="3200" b="1" dirty="0" err="1" smtClean="0">
                <a:solidFill>
                  <a:srgbClr val="FF0000"/>
                </a:solidFill>
                <a:latin typeface="Arial Black" pitchFamily="34" charset="0"/>
              </a:rPr>
              <a:t>semplicementele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entrate e le uscite di denaro dell’impresa.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Libro cassa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7346" name="Picture 2" descr="http://upload.wikimedia.org/wikipedia/it/0/06/1_%E2%82%AC_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500462" cy="3500462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3"/>
          <p:cNvSpPr txBox="1">
            <a:spLocks noChangeArrowheads="1"/>
          </p:cNvSpPr>
          <p:nvPr/>
        </p:nvSpPr>
        <p:spPr bwMode="auto">
          <a:xfrm>
            <a:off x="4714876" y="1643050"/>
            <a:ext cx="36433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libro merci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registra  semplicemente il movimento di merci dell’impresa.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012" name="CasellaDiTesto 7"/>
          <p:cNvSpPr txBox="1">
            <a:spLocks noChangeArrowheads="1"/>
          </p:cNvSpPr>
          <p:nvPr/>
        </p:nvSpPr>
        <p:spPr bwMode="auto">
          <a:xfrm>
            <a:off x="500034" y="428604"/>
            <a:ext cx="8215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Libro merci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8370" name="Picture 2" descr="http://www.domatrasporti.it/images/movimento_merci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3786214" cy="3286148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asellaDiTesto 3"/>
          <p:cNvSpPr txBox="1">
            <a:spLocks noChangeArrowheads="1"/>
          </p:cNvSpPr>
          <p:nvPr/>
        </p:nvSpPr>
        <p:spPr bwMode="auto">
          <a:xfrm>
            <a:off x="0" y="128586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3200" b="1" dirty="0" smtClean="0">
                <a:latin typeface="Arial Black" pitchFamily="34" charset="0"/>
              </a:rPr>
              <a:t>Società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è una organizzazione di beni e di persone per il raggiungimento di uno scopo produttivo.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4036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4037" name="Picture 2" descr="http://www.scrivonapoli.it/notizie/accordo%20unicr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928934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3"/>
          <p:cNvSpPr txBox="1">
            <a:spLocks noChangeArrowheads="1"/>
          </p:cNvSpPr>
          <p:nvPr/>
        </p:nvSpPr>
        <p:spPr bwMode="auto">
          <a:xfrm>
            <a:off x="3714744" y="2928934"/>
            <a:ext cx="47529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Dall’accordo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dei soci nasce una forma di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esercizio collettivo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dell’Impresa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asellaDiTesto 3"/>
          <p:cNvSpPr txBox="1">
            <a:spLocks noChangeArrowheads="1"/>
          </p:cNvSpPr>
          <p:nvPr/>
        </p:nvSpPr>
        <p:spPr bwMode="auto">
          <a:xfrm>
            <a:off x="4065558" y="2428868"/>
            <a:ext cx="507844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rgbClr val="FF0000"/>
                </a:solidFill>
                <a:latin typeface="Arial Black" pitchFamily="34" charset="0"/>
              </a:rPr>
              <a:t>Disciplina delle </a:t>
            </a:r>
            <a:r>
              <a:rPr lang="it-IT" sz="4000" b="1" dirty="0" smtClean="0">
                <a:solidFill>
                  <a:srgbClr val="FF0000"/>
                </a:solidFill>
                <a:latin typeface="Arial Black" pitchFamily="34" charset="0"/>
              </a:rPr>
              <a:t>Imprese </a:t>
            </a:r>
            <a:r>
              <a:rPr lang="it-IT" sz="4000" b="1" dirty="0">
                <a:solidFill>
                  <a:srgbClr val="FF0000"/>
                </a:solidFill>
                <a:latin typeface="Arial Black" pitchFamily="34" charset="0"/>
              </a:rPr>
              <a:t>in generale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0724" name="CasellaDiTesto 7"/>
          <p:cNvSpPr txBox="1">
            <a:spLocks noChangeArrowheads="1"/>
          </p:cNvSpPr>
          <p:nvPr/>
        </p:nvSpPr>
        <p:spPr bwMode="auto">
          <a:xfrm>
            <a:off x="357158" y="35716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Diritto Commerciale</a:t>
            </a:r>
            <a:endParaRPr lang="it-IT" sz="4400" b="1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25" name="Picture 2" descr="http://www.corriereuniv.it/cms/wp-content/uploads/2010/07/AZIENDE-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59646"/>
            <a:ext cx="3857652" cy="32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asellaDiTesto 3"/>
          <p:cNvSpPr txBox="1">
            <a:spLocks noChangeArrowheads="1"/>
          </p:cNvSpPr>
          <p:nvPr/>
        </p:nvSpPr>
        <p:spPr bwMode="auto">
          <a:xfrm>
            <a:off x="684213" y="1557338"/>
            <a:ext cx="792003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E’ un contratto di durata a </a:t>
            </a:r>
            <a:r>
              <a:rPr lang="it-IT" sz="3200" b="1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carattere associativo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e a </a:t>
            </a:r>
            <a:r>
              <a:rPr lang="it-IT" sz="3200" b="1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struttura plurilaterale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qualificato dallo scopo comune e si perfeziona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con il mero consenso, </a:t>
            </a: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cioè coll’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obbligo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di conferire </a:t>
            </a:r>
          </a:p>
          <a:p>
            <a:pPr algn="ctr"/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beni o servizi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5060" name="CasellaDiTesto 7"/>
          <p:cNvSpPr txBox="1">
            <a:spLocks noChangeArrowheads="1"/>
          </p:cNvSpPr>
          <p:nvPr/>
        </p:nvSpPr>
        <p:spPr bwMode="auto">
          <a:xfrm>
            <a:off x="971550" y="332656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Contratto di </a:t>
            </a:r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asellaDiTesto 3"/>
          <p:cNvSpPr txBox="1">
            <a:spLocks noChangeArrowheads="1"/>
          </p:cNvSpPr>
          <p:nvPr/>
        </p:nvSpPr>
        <p:spPr bwMode="auto">
          <a:xfrm>
            <a:off x="428596" y="1557338"/>
            <a:ext cx="8286808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latin typeface="Arial Black" pitchFamily="34" charset="0"/>
              </a:rPr>
              <a:t>Contratto di Società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algn="ctr"/>
            <a:endParaRPr lang="it-IT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Blip>
                <a:blip r:embed="rId2"/>
              </a:buBlip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deve riguardare un’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attività economica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;</a:t>
            </a:r>
          </a:p>
          <a:p>
            <a:pPr algn="ctr">
              <a:buBlip>
                <a:blip r:embed="rId2"/>
              </a:buBlip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deve essere attuato dalla comunità dei soci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;</a:t>
            </a:r>
          </a:p>
          <a:p>
            <a:pPr algn="ctr">
              <a:buBlip>
                <a:blip r:embed="rId2"/>
              </a:buBlip>
            </a:pP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deve prevedere la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divisione degli utili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tra i soci.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5060" name="CasellaDiTesto 7"/>
          <p:cNvSpPr txBox="1">
            <a:spLocks noChangeArrowheads="1"/>
          </p:cNvSpPr>
          <p:nvPr/>
        </p:nvSpPr>
        <p:spPr bwMode="auto">
          <a:xfrm>
            <a:off x="-214346" y="428604"/>
            <a:ext cx="95726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Requisiti del Contratto </a:t>
            </a:r>
            <a:r>
              <a:rPr lang="it-IT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di </a:t>
            </a:r>
            <a:r>
              <a:rPr lang="it-IT" sz="4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</a:t>
            </a:r>
            <a:endParaRPr lang="it-IT" sz="44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asellaDiTesto 3"/>
          <p:cNvSpPr txBox="1">
            <a:spLocks noChangeArrowheads="1"/>
          </p:cNvSpPr>
          <p:nvPr/>
        </p:nvSpPr>
        <p:spPr bwMode="auto">
          <a:xfrm>
            <a:off x="3276600" y="2133600"/>
            <a:ext cx="53276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Designa qualunque </a:t>
            </a:r>
            <a:r>
              <a:rPr lang="it-IT" sz="3200" b="1" dirty="0">
                <a:latin typeface="Arial Black" pitchFamily="34" charset="0"/>
              </a:rPr>
              <a:t>raggruppamento di persone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che si organizza per gestire un interesse comune</a:t>
            </a: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6084" name="CasellaDiTesto 7"/>
          <p:cNvSpPr txBox="1">
            <a:spLocks noChangeArrowheads="1"/>
          </p:cNvSpPr>
          <p:nvPr/>
        </p:nvSpPr>
        <p:spPr bwMode="auto">
          <a:xfrm>
            <a:off x="1714480" y="428604"/>
            <a:ext cx="635798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Associazione</a:t>
            </a:r>
          </a:p>
        </p:txBody>
      </p:sp>
      <p:pic>
        <p:nvPicPr>
          <p:cNvPr id="46085" name="Picture 2" descr="http://www.professioneformatore.it/wp-content/uploads/associazioneF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205038"/>
            <a:ext cx="2651125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asellaDiTesto 3"/>
          <p:cNvSpPr txBox="1">
            <a:spLocks noChangeArrowheads="1"/>
          </p:cNvSpPr>
          <p:nvPr/>
        </p:nvSpPr>
        <p:spPr bwMode="auto">
          <a:xfrm>
            <a:off x="428596" y="1285860"/>
            <a:ext cx="83582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Diversamente dalla Società, lo scopo dell’Associazione è di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soddisfare i bisogni di natura ideale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o comunque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non economica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dei propri membri.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6084" name="CasellaDiTesto 7"/>
          <p:cNvSpPr txBox="1">
            <a:spLocks noChangeArrowheads="1"/>
          </p:cNvSpPr>
          <p:nvPr/>
        </p:nvSpPr>
        <p:spPr bwMode="auto">
          <a:xfrm>
            <a:off x="642910" y="428604"/>
            <a:ext cx="79296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Scopo dell’Associazione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0418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071942"/>
            <a:ext cx="3732636" cy="1357322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asellaDiTesto 3"/>
          <p:cNvSpPr txBox="1">
            <a:spLocks noChangeArrowheads="1"/>
          </p:cNvSpPr>
          <p:nvPr/>
        </p:nvSpPr>
        <p:spPr bwMode="auto">
          <a:xfrm>
            <a:off x="3428992" y="1285860"/>
            <a:ext cx="535785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Sono quelle associazioni che hanno chiesto ed ottenuto il riconoscimento dello Stato e devono essere costituite con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atto pubblico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6084" name="CasellaDiTesto 7"/>
          <p:cNvSpPr txBox="1">
            <a:spLocks noChangeArrowheads="1"/>
          </p:cNvSpPr>
          <p:nvPr/>
        </p:nvSpPr>
        <p:spPr bwMode="auto">
          <a:xfrm>
            <a:off x="357158" y="428604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Associazioni riconosciute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46" name="Picture 6" descr="http://www.locomotiva.org/images/stories/locomotiva/logo_locomi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000396" cy="3857652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asellaDiTesto 3"/>
          <p:cNvSpPr txBox="1">
            <a:spLocks noChangeArrowheads="1"/>
          </p:cNvSpPr>
          <p:nvPr/>
        </p:nvSpPr>
        <p:spPr bwMode="auto">
          <a:xfrm>
            <a:off x="0" y="128586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3200" b="1" dirty="0" smtClean="0">
                <a:latin typeface="Arial Black" pitchFamily="34" charset="0"/>
              </a:rPr>
              <a:t>Società semplice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costituisce il modello base di regolamento per tutte le Società di persone.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6084" name="CasellaDiTesto 7"/>
          <p:cNvSpPr txBox="1">
            <a:spLocks noChangeArrowheads="1"/>
          </p:cNvSpPr>
          <p:nvPr/>
        </p:nvSpPr>
        <p:spPr bwMode="auto">
          <a:xfrm>
            <a:off x="928662" y="428604"/>
            <a:ext cx="72866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semplice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Freccia in giù 8"/>
          <p:cNvSpPr/>
          <p:nvPr/>
        </p:nvSpPr>
        <p:spPr>
          <a:xfrm>
            <a:off x="4373120" y="2786058"/>
            <a:ext cx="484632" cy="5000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3"/>
          <p:cNvSpPr txBox="1">
            <a:spLocks noChangeArrowheads="1"/>
          </p:cNvSpPr>
          <p:nvPr/>
        </p:nvSpPr>
        <p:spPr bwMode="auto">
          <a:xfrm>
            <a:off x="0" y="3357562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costituzione di tali Società implica l’esercizio di un’</a:t>
            </a:r>
            <a:r>
              <a:rPr lang="it-IT" sz="3200" b="1" dirty="0" smtClean="0">
                <a:solidFill>
                  <a:srgbClr val="00B0F0"/>
                </a:solidFill>
                <a:latin typeface="Arial Black" pitchFamily="34" charset="0"/>
              </a:rPr>
              <a:t>attività diversa da quella commerciale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; l’atto scritto è richiesto solo se vengono conferiti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beni immobili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asellaDiTesto 6"/>
          <p:cNvSpPr txBox="1">
            <a:spLocks noChangeArrowheads="1"/>
          </p:cNvSpPr>
          <p:nvPr/>
        </p:nvSpPr>
        <p:spPr bwMode="auto">
          <a:xfrm>
            <a:off x="571472" y="1357298"/>
            <a:ext cx="685804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La S.n.c. agisce sotto la ragione sociale costituita dal nome di uno o più soci. </a:t>
            </a:r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7108" name="CasellaDiTesto 9"/>
          <p:cNvSpPr txBox="1">
            <a:spLocks noChangeArrowheads="1"/>
          </p:cNvSpPr>
          <p:nvPr/>
        </p:nvSpPr>
        <p:spPr bwMode="auto">
          <a:xfrm>
            <a:off x="468313" y="571480"/>
            <a:ext cx="83534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in nome collettivo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(S.n.c.)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http://italysnc.it/images/logo_italysn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428736"/>
            <a:ext cx="1357322" cy="1357322"/>
          </a:xfrm>
          <a:prstGeom prst="rect">
            <a:avLst/>
          </a:prstGeom>
          <a:noFill/>
        </p:spPr>
      </p:pic>
      <p:sp>
        <p:nvSpPr>
          <p:cNvPr id="9" name="CasellaDiTesto 6"/>
          <p:cNvSpPr txBox="1">
            <a:spLocks noChangeArrowheads="1"/>
          </p:cNvSpPr>
          <p:nvPr/>
        </p:nvSpPr>
        <p:spPr bwMode="auto">
          <a:xfrm>
            <a:off x="0" y="3000372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Un socio </a:t>
            </a:r>
            <a:r>
              <a:rPr lang="it-IT" sz="3000" b="1" u="sng" dirty="0" smtClean="0">
                <a:latin typeface="Arial Black" pitchFamily="34" charset="0"/>
              </a:rPr>
              <a:t>non può</a:t>
            </a:r>
            <a:r>
              <a:rPr lang="it-IT" sz="3000" b="1" dirty="0" smtClean="0">
                <a:latin typeface="Arial Black" pitchFamily="34" charset="0"/>
              </a:rPr>
              <a:t>,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000" b="1" u="sng" dirty="0" smtClean="0">
                <a:latin typeface="Arial Black" pitchFamily="34" charset="0"/>
              </a:rPr>
              <a:t>senza il consenso degli altri soci</a:t>
            </a:r>
            <a:r>
              <a:rPr lang="it-IT" sz="3000" b="1" dirty="0" smtClean="0">
                <a:latin typeface="Arial Black" pitchFamily="34" charset="0"/>
              </a:rPr>
              <a:t>, </a:t>
            </a:r>
            <a:r>
              <a:rPr lang="it-IT" sz="3000" b="1" u="sng" dirty="0" smtClean="0">
                <a:latin typeface="Arial Black" pitchFamily="34" charset="0"/>
              </a:rPr>
              <a:t>esercitare per conto proprio o altrui</a:t>
            </a:r>
            <a:r>
              <a:rPr lang="it-IT" sz="3000" b="1" dirty="0" smtClean="0">
                <a:latin typeface="Arial Black" pitchFamily="34" charset="0"/>
              </a:rPr>
              <a:t>, </a:t>
            </a:r>
            <a:r>
              <a:rPr lang="it-IT" sz="3000" b="1" u="sng" dirty="0" smtClean="0">
                <a:latin typeface="Arial Black" pitchFamily="34" charset="0"/>
              </a:rPr>
              <a:t>un’attività concorrente a quella della Società</a:t>
            </a:r>
            <a:r>
              <a:rPr lang="it-IT" sz="3000" b="1" dirty="0" smtClean="0">
                <a:latin typeface="Arial Black" pitchFamily="34" charset="0"/>
              </a:rPr>
              <a:t>, </a:t>
            </a:r>
            <a:r>
              <a:rPr lang="it-IT" sz="3000" b="1" u="sng" dirty="0" smtClean="0">
                <a:latin typeface="Arial Black" pitchFamily="34" charset="0"/>
              </a:rPr>
              <a:t>né partecipare come socio limitatamente responsabile ad un’altra Società concorrente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CasellaDiTesto 3"/>
          <p:cNvSpPr txBox="1">
            <a:spLocks noChangeArrowheads="1"/>
          </p:cNvSpPr>
          <p:nvPr/>
        </p:nvSpPr>
        <p:spPr bwMode="auto">
          <a:xfrm>
            <a:off x="2987675" y="1412875"/>
            <a:ext cx="57245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Fondamentale caratteristica di questo tipo di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Società 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responsabilità </a:t>
            </a:r>
            <a:r>
              <a:rPr lang="it-IT" sz="32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solidale ed illimitata di tutti </a:t>
            </a:r>
          </a:p>
          <a:p>
            <a:pPr algn="ctr"/>
            <a:r>
              <a:rPr lang="it-IT" sz="32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 soci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con i propri patrimoni personali per le obbligazioni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sociali.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8132" name="CasellaDiTesto 6"/>
          <p:cNvSpPr txBox="1">
            <a:spLocks noChangeArrowheads="1"/>
          </p:cNvSpPr>
          <p:nvPr/>
        </p:nvSpPr>
        <p:spPr bwMode="auto">
          <a:xfrm>
            <a:off x="395288" y="571481"/>
            <a:ext cx="842486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in nome collettivo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(S.n.c.)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8133" name="Picture 2" descr="http://www.tuttoggi.info/media/images/3548/bps_antonini_pall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916113"/>
            <a:ext cx="22177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asellaDiTesto 6"/>
          <p:cNvSpPr txBox="1">
            <a:spLocks noChangeArrowheads="1"/>
          </p:cNvSpPr>
          <p:nvPr/>
        </p:nvSpPr>
        <p:spPr bwMode="auto">
          <a:xfrm>
            <a:off x="3132138" y="1412875"/>
            <a:ext cx="5364162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L’atto costitutivo della 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Società </a:t>
            </a:r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deve essere stipulato con atto pubblico o scrittura privata e deve essere iscritto nel Registro delle Imprese </a:t>
            </a:r>
          </a:p>
          <a:p>
            <a:pPr algn="ctr"/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presso la Camera di Commercio</a:t>
            </a:r>
          </a:p>
          <a:p>
            <a:pPr algn="ctr"/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7108" name="CasellaDiTesto 9"/>
          <p:cNvSpPr txBox="1">
            <a:spLocks noChangeArrowheads="1"/>
          </p:cNvSpPr>
          <p:nvPr/>
        </p:nvSpPr>
        <p:spPr bwMode="auto">
          <a:xfrm>
            <a:off x="468313" y="571480"/>
            <a:ext cx="83534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in nome collettivo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(S.n.c.)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7109" name="Picture 4" descr="http://www.sinerclub.it/biglietti/3f_frateschi_s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32770"/>
            <a:ext cx="2603490" cy="363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asellaDiTesto 3"/>
          <p:cNvSpPr txBox="1">
            <a:spLocks noChangeArrowheads="1"/>
          </p:cNvSpPr>
          <p:nvPr/>
        </p:nvSpPr>
        <p:spPr bwMode="auto">
          <a:xfrm>
            <a:off x="500034" y="1714488"/>
            <a:ext cx="81359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Nella </a:t>
            </a:r>
            <a:r>
              <a:rPr lang="it-IT" sz="3000" b="1" dirty="0" smtClean="0">
                <a:latin typeface="Arial Black" pitchFamily="34" charset="0"/>
              </a:rPr>
              <a:t>Società in accomandita semplice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, sono </a:t>
            </a:r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presenti due categorie di soci:</a:t>
            </a:r>
          </a:p>
          <a:p>
            <a:pPr algn="ctr"/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accomandatari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(soci amministratori)</a:t>
            </a:r>
          </a:p>
          <a:p>
            <a:pPr algn="ctr"/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accomandanti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000" b="1" dirty="0">
                <a:solidFill>
                  <a:srgbClr val="FF0000"/>
                </a:solidFill>
                <a:latin typeface="Arial Black" pitchFamily="34" charset="0"/>
              </a:rPr>
              <a:t>(soci capitale)</a:t>
            </a:r>
          </a:p>
          <a:p>
            <a:pPr algn="ctr"/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0180" name="CasellaDiTesto 6"/>
          <p:cNvSpPr txBox="1">
            <a:spLocks noChangeArrowheads="1"/>
          </p:cNvSpPr>
          <p:nvPr/>
        </p:nvSpPr>
        <p:spPr bwMode="auto">
          <a:xfrm>
            <a:off x="-428660" y="476250"/>
            <a:ext cx="99298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in 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accomandita semplice (S.a.s.)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CasellaDiTesto 3"/>
          <p:cNvSpPr txBox="1">
            <a:spLocks noChangeArrowheads="1"/>
          </p:cNvSpPr>
          <p:nvPr/>
        </p:nvSpPr>
        <p:spPr bwMode="auto">
          <a:xfrm>
            <a:off x="285720" y="1643050"/>
            <a:ext cx="85725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Codice Civile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definisce l’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imprenditore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come colui che esercita professionalmente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un’attività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economica organizzata ai fini della produzione e dello scambio di beni 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servizi, ma non precisa, invece, il concetto di Impresa.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1748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L’imprenditore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asellaDiTesto 3"/>
          <p:cNvSpPr txBox="1">
            <a:spLocks noChangeArrowheads="1"/>
          </p:cNvSpPr>
          <p:nvPr/>
        </p:nvSpPr>
        <p:spPr bwMode="auto">
          <a:xfrm>
            <a:off x="0" y="1357298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Gli </a:t>
            </a:r>
            <a:r>
              <a:rPr lang="it-IT" sz="3000" b="1" dirty="0" smtClean="0">
                <a:latin typeface="Arial Black" pitchFamily="34" charset="0"/>
              </a:rPr>
              <a:t>accomandatari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amministrano la S.a.s. e rispondono </a:t>
            </a:r>
            <a:r>
              <a:rPr lang="it-IT" sz="3000" b="1" dirty="0" smtClean="0">
                <a:solidFill>
                  <a:srgbClr val="00B050"/>
                </a:solidFill>
                <a:latin typeface="Arial Black" pitchFamily="34" charset="0"/>
              </a:rPr>
              <a:t>illimitatamente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e </a:t>
            </a:r>
            <a:r>
              <a:rPr lang="it-IT" sz="3000" b="1" dirty="0" smtClean="0">
                <a:solidFill>
                  <a:srgbClr val="00B050"/>
                </a:solidFill>
                <a:latin typeface="Arial Black" pitchFamily="34" charset="0"/>
              </a:rPr>
              <a:t>solidalmente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per le obbligazioni contratte.</a:t>
            </a:r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395288" y="571481"/>
            <a:ext cx="842486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Accomandatari e accomandanti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CasellaDiTesto 3"/>
          <p:cNvSpPr txBox="1">
            <a:spLocks noChangeArrowheads="1"/>
          </p:cNvSpPr>
          <p:nvPr/>
        </p:nvSpPr>
        <p:spPr bwMode="auto">
          <a:xfrm>
            <a:off x="0" y="3143248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Gli </a:t>
            </a:r>
            <a:r>
              <a:rPr lang="it-IT" sz="3000" b="1" dirty="0" smtClean="0">
                <a:latin typeface="Arial Black" pitchFamily="34" charset="0"/>
              </a:rPr>
              <a:t>accomandati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, invece, rispondono di tali obbligazioni </a:t>
            </a:r>
            <a:r>
              <a:rPr lang="it-IT" sz="3000" b="1" dirty="0" smtClean="0">
                <a:solidFill>
                  <a:srgbClr val="00B050"/>
                </a:solidFill>
                <a:latin typeface="Arial Black" pitchFamily="34" charset="0"/>
              </a:rPr>
              <a:t>limitatamente alla quota conferita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, non possono amministrare la Società, né trattare o concludere affari in nome della Società.</a:t>
            </a:r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asellaDiTesto 3"/>
          <p:cNvSpPr txBox="1">
            <a:spLocks noChangeArrowheads="1"/>
          </p:cNvSpPr>
          <p:nvPr/>
        </p:nvSpPr>
        <p:spPr bwMode="auto">
          <a:xfrm>
            <a:off x="500034" y="1714488"/>
            <a:ext cx="81359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Per la costituzione della S.a.s. occorrono la </a:t>
            </a:r>
            <a:r>
              <a:rPr lang="it-IT" sz="3000" b="1" dirty="0" smtClean="0">
                <a:latin typeface="Arial Black" pitchFamily="34" charset="0"/>
              </a:rPr>
              <a:t>forma scritta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,</a:t>
            </a:r>
            <a:r>
              <a:rPr lang="it-IT" sz="3000" b="1" dirty="0" smtClean="0">
                <a:latin typeface="Arial Black" pitchFamily="34" charset="0"/>
              </a:rPr>
              <a:t> 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stipulata con </a:t>
            </a:r>
            <a:r>
              <a:rPr lang="it-IT" sz="3000" b="1" dirty="0" smtClean="0">
                <a:solidFill>
                  <a:srgbClr val="00B050"/>
                </a:solidFill>
                <a:latin typeface="Arial Black" pitchFamily="34" charset="0"/>
              </a:rPr>
              <a:t>atto pubblico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oppure con </a:t>
            </a:r>
            <a:r>
              <a:rPr lang="it-IT" sz="3000" b="1" dirty="0" smtClean="0">
                <a:solidFill>
                  <a:srgbClr val="00B050"/>
                </a:solidFill>
                <a:latin typeface="Arial Black" pitchFamily="34" charset="0"/>
              </a:rPr>
              <a:t>scrittura privata autenticata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, e l’</a:t>
            </a:r>
            <a:r>
              <a:rPr lang="it-IT" sz="3000" b="1" dirty="0" smtClean="0">
                <a:latin typeface="Arial Black" pitchFamily="34" charset="0"/>
              </a:rPr>
              <a:t>iscrizione nel registro delle imprese</a:t>
            </a:r>
            <a:r>
              <a:rPr lang="it-IT" sz="3000" b="1" dirty="0" smtClean="0">
                <a:solidFill>
                  <a:srgbClr val="FF0000"/>
                </a:solidFill>
                <a:latin typeface="Arial Black" pitchFamily="34" charset="0"/>
              </a:rPr>
              <a:t> presso la Camera di Commercio.</a:t>
            </a:r>
            <a:endParaRPr lang="it-IT" sz="3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0180" name="CasellaDiTesto 6"/>
          <p:cNvSpPr txBox="1">
            <a:spLocks noChangeArrowheads="1"/>
          </p:cNvSpPr>
          <p:nvPr/>
        </p:nvSpPr>
        <p:spPr bwMode="auto">
          <a:xfrm>
            <a:off x="-428660" y="476250"/>
            <a:ext cx="99298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in 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accomandita semplice (S.a.s.)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CasellaDiTesto 3"/>
          <p:cNvSpPr txBox="1">
            <a:spLocks noChangeArrowheads="1"/>
          </p:cNvSpPr>
          <p:nvPr/>
        </p:nvSpPr>
        <p:spPr bwMode="auto">
          <a:xfrm>
            <a:off x="1547813" y="1928802"/>
            <a:ext cx="6121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Essa gode della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personalità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giuridica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che comporta la </a:t>
            </a:r>
            <a:r>
              <a:rPr lang="it-IT" sz="32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limitazione di </a:t>
            </a:r>
            <a:r>
              <a:rPr lang="it-IT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responsabilità </a:t>
            </a:r>
            <a:r>
              <a:rPr lang="it-IT" sz="32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dei soci </a:t>
            </a:r>
          </a:p>
          <a:p>
            <a:pPr algn="ctr"/>
            <a:r>
              <a:rPr lang="it-IT" sz="32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al capitale </a:t>
            </a:r>
            <a:r>
              <a:rPr lang="it-IT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investito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3252" name="CasellaDiTesto 6"/>
          <p:cNvSpPr txBox="1">
            <a:spLocks noChangeArrowheads="1"/>
          </p:cNvSpPr>
          <p:nvPr/>
        </p:nvSpPr>
        <p:spPr bwMode="auto">
          <a:xfrm>
            <a:off x="-214346" y="500042"/>
            <a:ext cx="95726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 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responsabilità limitata (S.r.l.)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asellaDiTesto 3"/>
          <p:cNvSpPr txBox="1">
            <a:spLocks noChangeArrowheads="1"/>
          </p:cNvSpPr>
          <p:nvPr/>
        </p:nvSpPr>
        <p:spPr bwMode="auto">
          <a:xfrm>
            <a:off x="971550" y="1500175"/>
            <a:ext cx="75247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Gli organi della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S.r.l.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sono:</a:t>
            </a: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assemblea;</a:t>
            </a:r>
            <a:endParaRPr lang="it-IT" sz="32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gli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amministratori</a:t>
            </a: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- Il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collegio sindacale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qualora </a:t>
            </a: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sia obbligatorio.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4276" name="CasellaDiTesto 6"/>
          <p:cNvSpPr txBox="1">
            <a:spLocks noChangeArrowheads="1"/>
          </p:cNvSpPr>
          <p:nvPr/>
        </p:nvSpPr>
        <p:spPr bwMode="auto">
          <a:xfrm>
            <a:off x="539750" y="476250"/>
            <a:ext cx="8135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 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responsabilità limitata (S.r.l.)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asellaDiTesto 3"/>
          <p:cNvSpPr txBox="1">
            <a:spLocks noChangeArrowheads="1"/>
          </p:cNvSpPr>
          <p:nvPr/>
        </p:nvSpPr>
        <p:spPr bwMode="auto">
          <a:xfrm>
            <a:off x="928662" y="1428736"/>
            <a:ext cx="75247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S.r.l. può essere costituita con </a:t>
            </a:r>
            <a:r>
              <a:rPr lang="it-IT" sz="3200" b="1" dirty="0" smtClean="0">
                <a:latin typeface="Arial Black" pitchFamily="34" charset="0"/>
              </a:rPr>
              <a:t>contratto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o con </a:t>
            </a:r>
            <a:r>
              <a:rPr lang="it-IT" sz="3200" b="1" dirty="0" smtClean="0">
                <a:latin typeface="Arial Black" pitchFamily="34" charset="0"/>
              </a:rPr>
              <a:t>atto unilaterale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comunque redatto in forma pubblica.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4276" name="CasellaDiTesto 6"/>
          <p:cNvSpPr txBox="1">
            <a:spLocks noChangeArrowheads="1"/>
          </p:cNvSpPr>
          <p:nvPr/>
        </p:nvSpPr>
        <p:spPr bwMode="auto">
          <a:xfrm>
            <a:off x="539750" y="476250"/>
            <a:ext cx="8135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 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responsabilità limitata (S.r.l.)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1357290" y="4357694"/>
            <a:ext cx="978408" cy="484632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3"/>
          <p:cNvSpPr txBox="1">
            <a:spLocks noChangeArrowheads="1"/>
          </p:cNvSpPr>
          <p:nvPr/>
        </p:nvSpPr>
        <p:spPr bwMode="auto">
          <a:xfrm>
            <a:off x="2571736" y="3786190"/>
            <a:ext cx="55721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latin typeface="Arial Black" pitchFamily="34" charset="0"/>
              </a:rPr>
              <a:t>Il capitale sociale non può essere inferiore ad € 10.000,00.</a:t>
            </a:r>
            <a:endParaRPr lang="it-IT" sz="3200" b="1" dirty="0"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asellaDiTesto 3"/>
          <p:cNvSpPr txBox="1">
            <a:spLocks noChangeArrowheads="1"/>
          </p:cNvSpPr>
          <p:nvPr/>
        </p:nvSpPr>
        <p:spPr bwMode="auto">
          <a:xfrm>
            <a:off x="971550" y="1500175"/>
            <a:ext cx="75247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E’ una particolare forma di Società per le piccole e medie imprese o per l’imprenditore individuale che decida di svolgere l’impresa commerciale o artigianale in forma societaria, ma in </a:t>
            </a:r>
            <a:r>
              <a:rPr lang="it-IT" sz="3200" b="1" u="sng" dirty="0" smtClean="0">
                <a:latin typeface="Arial Black" pitchFamily="34" charset="0"/>
              </a:rPr>
              <a:t>regime di limitazione della responsabilità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4276" name="CasellaDiTesto 6"/>
          <p:cNvSpPr txBox="1">
            <a:spLocks noChangeArrowheads="1"/>
          </p:cNvSpPr>
          <p:nvPr/>
        </p:nvSpPr>
        <p:spPr bwMode="auto">
          <a:xfrm>
            <a:off x="-571536" y="476250"/>
            <a:ext cx="102156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unipersonale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 a 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resp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. limitata (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S.u.r.l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asellaDiTesto 3"/>
          <p:cNvSpPr txBox="1">
            <a:spLocks noChangeArrowheads="1"/>
          </p:cNvSpPr>
          <p:nvPr/>
        </p:nvSpPr>
        <p:spPr bwMode="auto">
          <a:xfrm>
            <a:off x="971550" y="1500175"/>
            <a:ext cx="7524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latin typeface="Arial Black" pitchFamily="34" charset="0"/>
              </a:rPr>
              <a:t>La </a:t>
            </a:r>
            <a:r>
              <a:rPr lang="it-IT" sz="3200" b="1" dirty="0" err="1" smtClean="0">
                <a:latin typeface="Arial Black" pitchFamily="34" charset="0"/>
              </a:rPr>
              <a:t>S.u.r.l.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ha responsabilità giuridica ed </a:t>
            </a:r>
            <a:r>
              <a:rPr lang="it-IT" sz="3200" b="1" dirty="0" smtClean="0">
                <a:latin typeface="Arial Black" pitchFamily="34" charset="0"/>
              </a:rPr>
              <a:t>è un soggetto distinto dalla persona del socio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4276" name="CasellaDiTesto 6"/>
          <p:cNvSpPr txBox="1">
            <a:spLocks noChangeArrowheads="1"/>
          </p:cNvSpPr>
          <p:nvPr/>
        </p:nvSpPr>
        <p:spPr bwMode="auto">
          <a:xfrm>
            <a:off x="-571536" y="476250"/>
            <a:ext cx="102156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Società 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unipersonale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 a 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resp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. limitata (</a:t>
            </a:r>
            <a:r>
              <a:rPr lang="it-IT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S.u.r.l</a:t>
            </a:r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.)</a:t>
            </a:r>
            <a:endParaRPr lang="it-IT" sz="4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CasellaDiTesto 3"/>
          <p:cNvSpPr txBox="1">
            <a:spLocks noChangeArrowheads="1"/>
          </p:cNvSpPr>
          <p:nvPr/>
        </p:nvSpPr>
        <p:spPr bwMode="auto">
          <a:xfrm>
            <a:off x="1071538" y="3429000"/>
            <a:ext cx="7524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u="sng" dirty="0" smtClean="0">
                <a:latin typeface="Arial Black" pitchFamily="34" charset="0"/>
              </a:rPr>
              <a:t>Netta è la separazione tra il patrimonio personale del socio e quello della Società.</a:t>
            </a:r>
            <a:endParaRPr lang="it-IT" sz="3200" b="1" u="sng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asellaDiTesto 3"/>
          <p:cNvSpPr txBox="1">
            <a:spLocks noChangeArrowheads="1"/>
          </p:cNvSpPr>
          <p:nvPr/>
        </p:nvSpPr>
        <p:spPr bwMode="auto">
          <a:xfrm>
            <a:off x="785786" y="1285860"/>
            <a:ext cx="75247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due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fondamentali caratteristiche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della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S.p.A.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endParaRPr lang="it-IT" sz="1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responsabilità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limitata al patrimonio sociale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incorporazione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 azioni delle quote di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partecipazione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5300" name="CasellaDiTesto 6"/>
          <p:cNvSpPr txBox="1">
            <a:spLocks noChangeArrowheads="1"/>
          </p:cNvSpPr>
          <p:nvPr/>
        </p:nvSpPr>
        <p:spPr bwMode="auto">
          <a:xfrm>
            <a:off x="539750" y="571480"/>
            <a:ext cx="80645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Azioni (S.p.A.)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1142976" y="4857760"/>
            <a:ext cx="978408" cy="484632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3"/>
          <p:cNvSpPr txBox="1">
            <a:spLocks noChangeArrowheads="1"/>
          </p:cNvSpPr>
          <p:nvPr/>
        </p:nvSpPr>
        <p:spPr bwMode="auto">
          <a:xfrm>
            <a:off x="2214546" y="4286256"/>
            <a:ext cx="55721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latin typeface="Arial Black" pitchFamily="34" charset="0"/>
              </a:rPr>
              <a:t>Il capitale sociale non può essere inferiore ad € 120.000,00.</a:t>
            </a:r>
            <a:endParaRPr lang="it-IT" sz="3200" b="1" dirty="0"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CasellaDiTesto 6"/>
          <p:cNvSpPr txBox="1">
            <a:spLocks noChangeArrowheads="1"/>
          </p:cNvSpPr>
          <p:nvPr/>
        </p:nvSpPr>
        <p:spPr bwMode="auto">
          <a:xfrm>
            <a:off x="539750" y="571480"/>
            <a:ext cx="80645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Azioni (S.p.A.)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CasellaDiTesto 3"/>
          <p:cNvSpPr txBox="1">
            <a:spLocks noChangeArrowheads="1"/>
          </p:cNvSpPr>
          <p:nvPr/>
        </p:nvSpPr>
        <p:spPr bwMode="auto">
          <a:xfrm>
            <a:off x="928662" y="1428736"/>
            <a:ext cx="73581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S.p.A. può essere costituita solo per </a:t>
            </a:r>
            <a:r>
              <a:rPr lang="it-IT" sz="3200" b="1" dirty="0" smtClean="0">
                <a:latin typeface="Arial Black" pitchFamily="34" charset="0"/>
              </a:rPr>
              <a:t>atto pubblico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CasellaDiTesto 3"/>
          <p:cNvSpPr txBox="1">
            <a:spLocks noChangeArrowheads="1"/>
          </p:cNvSpPr>
          <p:nvPr/>
        </p:nvSpPr>
        <p:spPr bwMode="auto">
          <a:xfrm>
            <a:off x="0" y="278605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A tale atto costitutivo, che deve indicare in dettaglio l’attività che la Società si propone di svolgere, si abbina lo </a:t>
            </a:r>
            <a:r>
              <a:rPr lang="it-IT" sz="3200" b="1" dirty="0" smtClean="0">
                <a:latin typeface="Arial Black" pitchFamily="34" charset="0"/>
              </a:rPr>
              <a:t>statuto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che contiene le regole di funzionamento della Società.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CasellaDiTesto 1"/>
          <p:cNvSpPr txBox="1">
            <a:spLocks noChangeArrowheads="1"/>
          </p:cNvSpPr>
          <p:nvPr/>
        </p:nvSpPr>
        <p:spPr bwMode="auto">
          <a:xfrm>
            <a:off x="2071670" y="1285860"/>
            <a:ext cx="66040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Accanto alle precedenti Società, che perseguono tutte fini di lucro, esistono le </a:t>
            </a:r>
            <a:r>
              <a:rPr lang="it-IT" sz="3200" b="1" dirty="0" smtClean="0">
                <a:latin typeface="Arial Black" pitchFamily="34" charset="0"/>
              </a:rPr>
              <a:t>Società cooperative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che </a:t>
            </a:r>
            <a:r>
              <a:rPr lang="it-IT" sz="3200" b="1" dirty="0" smtClean="0">
                <a:latin typeface="Arial Black" pitchFamily="34" charset="0"/>
              </a:rPr>
              <a:t>perseguono fini mutualistici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6324" name="CasellaDiTesto 4"/>
          <p:cNvSpPr txBox="1">
            <a:spLocks noChangeArrowheads="1"/>
          </p:cNvSpPr>
          <p:nvPr/>
        </p:nvSpPr>
        <p:spPr bwMode="auto">
          <a:xfrm>
            <a:off x="900113" y="476250"/>
            <a:ext cx="7343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cooperative</a:t>
            </a:r>
          </a:p>
        </p:txBody>
      </p:sp>
      <p:pic>
        <p:nvPicPr>
          <p:cNvPr id="56325" name="Picture 2" descr="http://www.solosalento.it/public/ipercoop/slide/coop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13890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1"/>
          <p:cNvSpPr txBox="1">
            <a:spLocks noChangeArrowheads="1"/>
          </p:cNvSpPr>
          <p:nvPr/>
        </p:nvSpPr>
        <p:spPr bwMode="auto">
          <a:xfrm>
            <a:off x="0" y="407194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La cooperativa deve costituirsi per </a:t>
            </a:r>
            <a:r>
              <a:rPr lang="it-IT" sz="3200" b="1" dirty="0" smtClean="0">
                <a:latin typeface="Arial Black" pitchFamily="34" charset="0"/>
              </a:rPr>
              <a:t>atto pubblico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ed è sottoposta all’iscrizione nel registro delle Imprese.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asellaDiTesto 3"/>
          <p:cNvSpPr txBox="1">
            <a:spLocks noChangeArrowheads="1"/>
          </p:cNvSpPr>
          <p:nvPr/>
        </p:nvSpPr>
        <p:spPr bwMode="auto">
          <a:xfrm>
            <a:off x="3714744" y="1557339"/>
            <a:ext cx="503396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Si intende per </a:t>
            </a:r>
            <a:r>
              <a:rPr lang="it-IT" sz="3200" b="1" dirty="0" smtClean="0">
                <a:latin typeface="Arial Black" pitchFamily="34" charset="0"/>
              </a:rPr>
              <a:t>Impresa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l’attività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che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l’imprenditore svolge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utilizzando beni di cui non deve avere necessariamente 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proprietà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5844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Impresa</a:t>
            </a:r>
          </a:p>
        </p:txBody>
      </p:sp>
      <p:pic>
        <p:nvPicPr>
          <p:cNvPr id="35845" name="Picture 2" descr="http://www.officinavisentin.it/images/azie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32993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CasellaDiTesto 1"/>
          <p:cNvSpPr txBox="1">
            <a:spLocks noChangeArrowheads="1"/>
          </p:cNvSpPr>
          <p:nvPr/>
        </p:nvSpPr>
        <p:spPr bwMode="auto">
          <a:xfrm>
            <a:off x="3851275" y="1412875"/>
            <a:ext cx="48244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Per costituire una cooperativa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necessario che i soci siano almeno nove, la disciplina applicabile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quella prevista per le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Società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per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Azioni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6324" name="CasellaDiTesto 4"/>
          <p:cNvSpPr txBox="1">
            <a:spLocks noChangeArrowheads="1"/>
          </p:cNvSpPr>
          <p:nvPr/>
        </p:nvSpPr>
        <p:spPr bwMode="auto">
          <a:xfrm>
            <a:off x="900113" y="476250"/>
            <a:ext cx="7343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 </a:t>
            </a: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cooperative</a:t>
            </a:r>
          </a:p>
        </p:txBody>
      </p:sp>
      <p:pic>
        <p:nvPicPr>
          <p:cNvPr id="56325" name="Picture 2" descr="http://www.solosalento.it/public/ipercoop/slide/coop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341788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CasellaDiTesto 3"/>
          <p:cNvSpPr txBox="1">
            <a:spLocks noChangeArrowheads="1"/>
          </p:cNvSpPr>
          <p:nvPr/>
        </p:nvSpPr>
        <p:spPr bwMode="auto">
          <a:xfrm>
            <a:off x="3563938" y="2060575"/>
            <a:ext cx="51117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E’ una procedura cui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soggetto l’imprenditore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che si trova in uno </a:t>
            </a:r>
            <a:r>
              <a:rPr lang="it-IT" sz="3200" b="1" u="sng" dirty="0">
                <a:solidFill>
                  <a:srgbClr val="002060"/>
                </a:solidFill>
                <a:latin typeface="Arial Black" pitchFamily="34" charset="0"/>
              </a:rPr>
              <a:t>stato di </a:t>
            </a:r>
            <a:r>
              <a:rPr lang="it-IT" sz="3200" b="1" u="sng" dirty="0" smtClean="0">
                <a:solidFill>
                  <a:srgbClr val="002060"/>
                </a:solidFill>
                <a:latin typeface="Arial Black" pitchFamily="34" charset="0"/>
              </a:rPr>
              <a:t>insolvenza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9940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fallimento</a:t>
            </a:r>
          </a:p>
        </p:txBody>
      </p:sp>
      <p:pic>
        <p:nvPicPr>
          <p:cNvPr id="39941" name="Picture 2" descr="http://www.danielebosone.it/Joomla/images/stories/fruit/varie/fallimen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133600"/>
            <a:ext cx="28892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CasellaDiTesto 3"/>
          <p:cNvSpPr txBox="1">
            <a:spLocks noChangeArrowheads="1"/>
          </p:cNvSpPr>
          <p:nvPr/>
        </p:nvSpPr>
        <p:spPr bwMode="auto">
          <a:xfrm>
            <a:off x="539750" y="1428736"/>
            <a:ext cx="81359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2600" b="1" dirty="0" smtClean="0">
                <a:solidFill>
                  <a:srgbClr val="FF0000"/>
                </a:solidFill>
                <a:latin typeface="Arial Black" pitchFamily="34" charset="0"/>
              </a:rPr>
              <a:t>S.n.c. è </a:t>
            </a:r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causa di fallimento di tutti i soci.</a:t>
            </a:r>
          </a:p>
          <a:p>
            <a:pPr algn="ctr"/>
            <a:endParaRPr lang="it-IT" sz="26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2600" b="1" dirty="0" smtClean="0">
                <a:solidFill>
                  <a:srgbClr val="FF0000"/>
                </a:solidFill>
                <a:latin typeface="Arial Black" pitchFamily="34" charset="0"/>
              </a:rPr>
              <a:t>S.a.s. è </a:t>
            </a:r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causa di fallimento di tutti i soci accomandatari e dei soci accomandanti che abbiano compiuto atti di amministrazione. </a:t>
            </a:r>
          </a:p>
          <a:p>
            <a:pPr algn="ctr"/>
            <a:endParaRPr lang="it-IT" sz="26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2600" b="1" dirty="0" smtClean="0">
                <a:solidFill>
                  <a:srgbClr val="FF0000"/>
                </a:solidFill>
                <a:latin typeface="Arial Black" pitchFamily="34" charset="0"/>
              </a:rPr>
              <a:t>S.r.l. è </a:t>
            </a:r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causa di fallimento dei </a:t>
            </a:r>
            <a:r>
              <a:rPr lang="it-IT" sz="2600" b="1" dirty="0" smtClean="0">
                <a:solidFill>
                  <a:srgbClr val="FF0000"/>
                </a:solidFill>
                <a:latin typeface="Arial Black" pitchFamily="34" charset="0"/>
              </a:rPr>
              <a:t>soli soci </a:t>
            </a:r>
            <a:r>
              <a:rPr lang="it-IT" sz="2600" b="1" dirty="0">
                <a:solidFill>
                  <a:srgbClr val="FF0000"/>
                </a:solidFill>
                <a:latin typeface="Arial Black" pitchFamily="34" charset="0"/>
              </a:rPr>
              <a:t>accomandatari</a:t>
            </a:r>
          </a:p>
        </p:txBody>
      </p:sp>
      <p:sp>
        <p:nvSpPr>
          <p:cNvPr id="40964" name="CasellaDiTesto 7"/>
          <p:cNvSpPr txBox="1">
            <a:spLocks noChangeArrowheads="1"/>
          </p:cNvSpPr>
          <p:nvPr/>
        </p:nvSpPr>
        <p:spPr bwMode="auto">
          <a:xfrm>
            <a:off x="971550" y="428603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fallimento di </a:t>
            </a:r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Società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CasellaDiTesto 3"/>
          <p:cNvSpPr txBox="1">
            <a:spLocks noChangeArrowheads="1"/>
          </p:cNvSpPr>
          <p:nvPr/>
        </p:nvSpPr>
        <p:spPr bwMode="auto">
          <a:xfrm>
            <a:off x="539750" y="1928802"/>
            <a:ext cx="80645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fallimento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dichiarato su iniziativa: </a:t>
            </a:r>
          </a:p>
          <a:p>
            <a:pPr algn="ctr"/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dello stesso debitore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di uno o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più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creditori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del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Pubblico Ministero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1988" name="CasellaDiTesto 7"/>
          <p:cNvSpPr txBox="1">
            <a:spLocks noChangeArrowheads="1"/>
          </p:cNvSpPr>
          <p:nvPr/>
        </p:nvSpPr>
        <p:spPr bwMode="auto">
          <a:xfrm>
            <a:off x="285720" y="428604"/>
            <a:ext cx="864399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Dichiarazione di fallimento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CasellaDiTesto 3"/>
          <p:cNvSpPr txBox="1">
            <a:spLocks noChangeArrowheads="1"/>
          </p:cNvSpPr>
          <p:nvPr/>
        </p:nvSpPr>
        <p:spPr bwMode="auto">
          <a:xfrm>
            <a:off x="571472" y="1500174"/>
            <a:ext cx="80645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Il Giudice del Tribunale, prima di dichiarare il fallimento, può ordinare la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comparizione dell’imprenditore in camera di consiglio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 sentirlo anche in confronto dei creditori istanti, dopodiché pronuncia la </a:t>
            </a:r>
            <a:r>
              <a:rPr lang="it-IT" sz="3200" b="1" u="sng" dirty="0" smtClean="0">
                <a:latin typeface="Arial Black" pitchFamily="34" charset="0"/>
              </a:rPr>
              <a:t>sentenza di fallimento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1988" name="CasellaDiTesto 7"/>
          <p:cNvSpPr txBox="1">
            <a:spLocks noChangeArrowheads="1"/>
          </p:cNvSpPr>
          <p:nvPr/>
        </p:nvSpPr>
        <p:spPr bwMode="auto">
          <a:xfrm>
            <a:off x="285720" y="428604"/>
            <a:ext cx="864399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Dichiarazione di fallimento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asellaDiTesto 3"/>
          <p:cNvSpPr txBox="1">
            <a:spLocks noChangeArrowheads="1"/>
          </p:cNvSpPr>
          <p:nvPr/>
        </p:nvSpPr>
        <p:spPr bwMode="auto">
          <a:xfrm>
            <a:off x="214282" y="1484784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Un’</a:t>
            </a:r>
            <a:r>
              <a:rPr lang="it-IT" sz="3200" b="1" dirty="0" smtClean="0">
                <a:latin typeface="Arial Black" pitchFamily="34" charset="0"/>
              </a:rPr>
              <a:t>Impresa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mira sempre alla creazione di ricchezza, attraverso la produzione di beni ed il loro scambio.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5844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Caratteristiche dell’Impresa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286248" y="3068960"/>
            <a:ext cx="571504" cy="9315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428596" y="3933056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L’</a:t>
            </a:r>
            <a:r>
              <a:rPr lang="it-IT" sz="3200" b="1" dirty="0" smtClean="0">
                <a:latin typeface="Arial Black" pitchFamily="34" charset="0"/>
              </a:rPr>
              <a:t>Impresa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persegue uno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scopo di lucro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e deve essere improntata, almeno, a criteri di </a:t>
            </a:r>
            <a:r>
              <a:rPr lang="it-IT" sz="3200" b="1" dirty="0" smtClean="0">
                <a:solidFill>
                  <a:srgbClr val="00B050"/>
                </a:solidFill>
                <a:latin typeface="Arial Black" pitchFamily="34" charset="0"/>
              </a:rPr>
              <a:t>economicità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asellaDiTesto 3"/>
          <p:cNvSpPr txBox="1">
            <a:spLocks noChangeArrowheads="1"/>
          </p:cNvSpPr>
          <p:nvPr/>
        </p:nvSpPr>
        <p:spPr bwMode="auto">
          <a:xfrm>
            <a:off x="214282" y="1557339"/>
            <a:ext cx="87154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Dal punto di vista organizzativo l’</a:t>
            </a:r>
            <a:r>
              <a:rPr lang="it-IT" sz="3200" b="1" dirty="0" smtClean="0">
                <a:latin typeface="Arial Black" pitchFamily="34" charset="0"/>
              </a:rPr>
              <a:t>Impresa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è caratterizzata da: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5844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Organizzazione dell’Impresa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Stella a 5 punte 9"/>
          <p:cNvSpPr/>
          <p:nvPr/>
        </p:nvSpPr>
        <p:spPr>
          <a:xfrm>
            <a:off x="785786" y="3143248"/>
            <a:ext cx="357190" cy="35719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3"/>
          <p:cNvSpPr txBox="1">
            <a:spLocks noChangeArrowheads="1"/>
          </p:cNvSpPr>
          <p:nvPr/>
        </p:nvSpPr>
        <p:spPr bwMode="auto">
          <a:xfrm>
            <a:off x="1285852" y="3071810"/>
            <a:ext cx="2857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STABILITA’</a:t>
            </a:r>
            <a:endParaRPr lang="it-IT" sz="32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2" name="Stella a 5 punte 11"/>
          <p:cNvSpPr/>
          <p:nvPr/>
        </p:nvSpPr>
        <p:spPr>
          <a:xfrm>
            <a:off x="785786" y="4071942"/>
            <a:ext cx="357190" cy="35719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3"/>
          <p:cNvSpPr txBox="1">
            <a:spLocks noChangeArrowheads="1"/>
          </p:cNvSpPr>
          <p:nvPr/>
        </p:nvSpPr>
        <p:spPr bwMode="auto">
          <a:xfrm>
            <a:off x="1285852" y="4000504"/>
            <a:ext cx="30003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STRUTTURA</a:t>
            </a:r>
            <a:endParaRPr lang="it-IT" sz="32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5" name="Freccia a destra 14"/>
          <p:cNvSpPr/>
          <p:nvPr/>
        </p:nvSpPr>
        <p:spPr>
          <a:xfrm>
            <a:off x="4357686" y="3500438"/>
            <a:ext cx="978408" cy="484632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3"/>
          <p:cNvSpPr txBox="1">
            <a:spLocks noChangeArrowheads="1"/>
          </p:cNvSpPr>
          <p:nvPr/>
        </p:nvSpPr>
        <p:spPr bwMode="auto">
          <a:xfrm>
            <a:off x="5429256" y="3000372"/>
            <a:ext cx="34290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Con base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CAPITALE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e </a:t>
            </a:r>
            <a:r>
              <a:rPr lang="it-IT" sz="3200" b="1" dirty="0" smtClean="0">
                <a:solidFill>
                  <a:srgbClr val="0070C0"/>
                </a:solidFill>
                <a:latin typeface="Arial Black" pitchFamily="34" charset="0"/>
              </a:rPr>
              <a:t>LAVORO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 altrui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asellaDiTesto 3"/>
          <p:cNvSpPr txBox="1">
            <a:spLocks noChangeArrowheads="1"/>
          </p:cNvSpPr>
          <p:nvPr/>
        </p:nvSpPr>
        <p:spPr bwMode="auto">
          <a:xfrm>
            <a:off x="285720" y="1357298"/>
            <a:ext cx="8501122" cy="466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attività commerciali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: </a:t>
            </a: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attività industriali (produzione di beni e/o servizi)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le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attività intermediarie (acquisto e rivendita prodotti)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le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attività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di trasporto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, le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attività </a:t>
            </a:r>
            <a:r>
              <a:rPr lang="it-IT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bancarie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o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assicurative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e le </a:t>
            </a:r>
            <a:r>
              <a:rPr lang="it-I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altre attività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di ausilio ed agevolazione a quelle elencate.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2772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53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Attività </a:t>
            </a: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commerciali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asellaDiTesto 3"/>
          <p:cNvSpPr txBox="1">
            <a:spLocks noChangeArrowheads="1"/>
          </p:cNvSpPr>
          <p:nvPr/>
        </p:nvSpPr>
        <p:spPr bwMode="auto">
          <a:xfrm>
            <a:off x="3000364" y="2143116"/>
            <a:ext cx="58324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E’ istituito in ogni Provincia,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garantisce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pubblicità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legale delle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Imprese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 tutti gli atti che la </a:t>
            </a:r>
            <a:r>
              <a:rPr lang="it-IT" sz="3200" b="1" dirty="0" smtClean="0">
                <a:solidFill>
                  <a:srgbClr val="FF0000"/>
                </a:solidFill>
                <a:latin typeface="Arial Black" pitchFamily="34" charset="0"/>
              </a:rPr>
              <a:t>riguardano.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3796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Registro delle </a:t>
            </a:r>
            <a:r>
              <a:rPr lang="it-IT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Imprese</a:t>
            </a:r>
            <a:endParaRPr lang="it-IT" sz="4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3797" name="Picture 2" descr="http://www.na.camcom.it/contents-sa/instance4/files/photo/116_15_13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2714644" cy="312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76&quot;/&gt;&lt;/object&gt;&lt;object type=&quot;3&quot; unique_id=&quot;10005&quot;&gt;&lt;property id=&quot;20148&quot; value=&quot;5&quot;/&gt;&lt;property id=&quot;20300&quot; value=&quot;Slide 2&quot;/&gt;&lt;property id=&quot;20307&quot; value=&quot;342&quot;/&gt;&lt;/object&gt;&lt;object type=&quot;3&quot; unique_id=&quot;10006&quot;&gt;&lt;property id=&quot;20148&quot; value=&quot;5&quot;/&gt;&lt;property id=&quot;20300&quot; value=&quot;Slide 3&quot;/&gt;&lt;property id=&quot;20307&quot; value=&quot;278&quot;/&gt;&lt;/object&gt;&lt;object type=&quot;3&quot; unique_id=&quot;10007&quot;&gt;&lt;property id=&quot;20148&quot; value=&quot;5&quot;/&gt;&lt;property id=&quot;20300&quot; value=&quot;Slide 4&quot;/&gt;&lt;property id=&quot;20307&quot; value=&quot;277&quot;/&gt;&lt;/object&gt;&lt;object type=&quot;3&quot; unique_id=&quot;10008&quot;&gt;&lt;property id=&quot;20148&quot; value=&quot;5&quot;/&gt;&lt;property id=&quot;20300&quot; value=&quot;Slide 5&quot;/&gt;&lt;property id=&quot;20307&quot; value=&quot;285&quot;/&gt;&lt;/object&gt;&lt;object type=&quot;3&quot; unique_id=&quot;10009&quot;&gt;&lt;property id=&quot;20148&quot; value=&quot;5&quot;/&gt;&lt;property id=&quot;20300&quot; value=&quot;Slide 6&quot;/&gt;&lt;property id=&quot;20307&quot; value=&quot;345&quot;/&gt;&lt;/object&gt;&lt;object type=&quot;3&quot; unique_id=&quot;10010&quot;&gt;&lt;property id=&quot;20148&quot; value=&quot;5&quot;/&gt;&lt;property id=&quot;20300&quot; value=&quot;Slide 7&quot;/&gt;&lt;property id=&quot;20307&quot; value=&quot;346&quot;/&gt;&lt;/object&gt;&lt;object type=&quot;3&quot; unique_id=&quot;10011&quot;&gt;&lt;property id=&quot;20148&quot; value=&quot;5&quot;/&gt;&lt;property id=&quot;20300&quot; value=&quot;Slide 8&quot;/&gt;&lt;property id=&quot;20307&quot; value=&quot;282&quot;/&gt;&lt;/object&gt;&lt;object type=&quot;3&quot; unique_id=&quot;10012&quot;&gt;&lt;property id=&quot;20148&quot; value=&quot;5&quot;/&gt;&lt;property id=&quot;20300&quot; value=&quot;Slide 9&quot;/&gt;&lt;property id=&quot;20307&quot; value=&quot;279&quot;/&gt;&lt;/object&gt;&lt;object type=&quot;3&quot; unique_id=&quot;10013&quot;&gt;&lt;property id=&quot;20148&quot; value=&quot;5&quot;/&gt;&lt;property id=&quot;20300&quot; value=&quot;Slide 10&quot;/&gt;&lt;property id=&quot;20307&quot; value=&quot;283&quot;/&gt;&lt;/object&gt;&lt;object type=&quot;3&quot; unique_id=&quot;10014&quot;&gt;&lt;property id=&quot;20148&quot; value=&quot;5&quot;/&gt;&lt;property id=&quot;20300&quot; value=&quot;Slide 11&quot;/&gt;&lt;property id=&quot;20307&quot; value=&quot;287&quot;/&gt;&lt;/object&gt;&lt;object type=&quot;3&quot; unique_id=&quot;10015&quot;&gt;&lt;property id=&quot;20148&quot; value=&quot;5&quot;/&gt;&lt;property id=&quot;20300&quot; value=&quot;Slide 12&quot;/&gt;&lt;property id=&quot;20307&quot; value=&quot;289&quot;/&gt;&lt;/object&gt;&lt;object type=&quot;3&quot; unique_id=&quot;10016&quot;&gt;&lt;property id=&quot;20148&quot; value=&quot;5&quot;/&gt;&lt;property id=&quot;20300&quot; value=&quot;Slide 13&quot;/&gt;&lt;property id=&quot;20307&quot; value=&quot;347&quot;/&gt;&lt;/object&gt;&lt;object type=&quot;3&quot; unique_id=&quot;10017&quot;&gt;&lt;property id=&quot;20148&quot; value=&quot;5&quot;/&gt;&lt;property id=&quot;20300&quot; value=&quot;Slide 14&quot;/&gt;&lt;property id=&quot;20307&quot; value=&quot;348&quot;/&gt;&lt;/object&gt;&lt;object type=&quot;3&quot; unique_id=&quot;10018&quot;&gt;&lt;property id=&quot;20148&quot; value=&quot;5&quot;/&gt;&lt;property id=&quot;20300&quot; value=&quot;Slide 15&quot;/&gt;&lt;property id=&quot;20307&quot; value=&quot;291&quot;/&gt;&lt;/object&gt;&lt;object type=&quot;3&quot; unique_id=&quot;10019&quot;&gt;&lt;property id=&quot;20148&quot; value=&quot;5&quot;/&gt;&lt;property id=&quot;20300&quot; value=&quot;Slide 16&quot;/&gt;&lt;property id=&quot;20307&quot; value=&quot;349&quot;/&gt;&lt;/object&gt;&lt;object type=&quot;3&quot; unique_id=&quot;10020&quot;&gt;&lt;property id=&quot;20148&quot; value=&quot;5&quot;/&gt;&lt;property id=&quot;20300&quot; value=&quot;Slide 17&quot;/&gt;&lt;property id=&quot;20307&quot; value=&quot;351&quot;/&gt;&lt;/object&gt;&lt;object type=&quot;3&quot; unique_id=&quot;10021&quot;&gt;&lt;property id=&quot;20148&quot; value=&quot;5&quot;/&gt;&lt;property id=&quot;20300&quot; value=&quot;Slide 18&quot;/&gt;&lt;property id=&quot;20307&quot; value=&quot;350&quot;/&gt;&lt;/object&gt;&lt;object type=&quot;3&quot; unique_id=&quot;10022&quot;&gt;&lt;property id=&quot;20148&quot; value=&quot;5&quot;/&gt;&lt;property id=&quot;20300&quot; value=&quot;Slide 19&quot;/&gt;&lt;property id=&quot;20307&quot; value=&quot;352&quot;/&gt;&lt;/object&gt;&lt;object type=&quot;3&quot; unique_id=&quot;10023&quot;&gt;&lt;property id=&quot;20148&quot; value=&quot;5&quot;/&gt;&lt;property id=&quot;20300&quot; value=&quot;Slide 20&quot;/&gt;&lt;property id=&quot;20307&quot; value=&quot;353&quot;/&gt;&lt;/object&gt;&lt;object type=&quot;3&quot; unique_id=&quot;10024&quot;&gt;&lt;property id=&quot;20148&quot; value=&quot;5&quot;/&gt;&lt;property id=&quot;20300&quot; value=&quot;Slide 21&quot;/&gt;&lt;property id=&quot;20307&quot; value=&quot;354&quot;/&gt;&lt;/object&gt;&lt;object type=&quot;3&quot; unique_id=&quot;10025&quot;&gt;&lt;property id=&quot;20148&quot; value=&quot;5&quot;/&gt;&lt;property id=&quot;20300&quot; value=&quot;Slide 22&quot;/&gt;&lt;property id=&quot;20307&quot; value=&quot;299&quot;/&gt;&lt;/object&gt;&lt;object type=&quot;3&quot; unique_id=&quot;10026&quot;&gt;&lt;property id=&quot;20148&quot; value=&quot;5&quot;/&gt;&lt;property id=&quot;20300&quot; value=&quot;Slide 23&quot;/&gt;&lt;property id=&quot;20307&quot; value=&quot;355&quot;/&gt;&lt;/object&gt;&lt;object type=&quot;3&quot; unique_id=&quot;10027&quot;&gt;&lt;property id=&quot;20148&quot; value=&quot;5&quot;/&gt;&lt;property id=&quot;20300&quot; value=&quot;Slide 24&quot;/&gt;&lt;property id=&quot;20307&quot; value=&quot;356&quot;/&gt;&lt;/object&gt;&lt;object type=&quot;3&quot; unique_id=&quot;10028&quot;&gt;&lt;property id=&quot;20148&quot; value=&quot;5&quot;/&gt;&lt;property id=&quot;20300&quot; value=&quot;Slide 25&quot;/&gt;&lt;property id=&quot;20307&quot; value=&quot;357&quot;/&gt;&lt;/object&gt;&lt;object type=&quot;3&quot; unique_id=&quot;10029&quot;&gt;&lt;property id=&quot;20148&quot; value=&quot;5&quot;/&gt;&lt;property id=&quot;20300&quot; value=&quot;Slide 26&quot;/&gt;&lt;property id=&quot;20307&quot; value=&quot;358&quot;/&gt;&lt;/object&gt;&lt;object type=&quot;3&quot; unique_id=&quot;10030&quot;&gt;&lt;property id=&quot;20148&quot; value=&quot;5&quot;/&gt;&lt;property id=&quot;20300&quot; value=&quot;Slide 27&quot;/&gt;&lt;property id=&quot;20307&quot; value=&quot;359&quot;/&gt;&lt;/object&gt;&lt;object type=&quot;3&quot; unique_id=&quot;10031&quot;&gt;&lt;property id=&quot;20148&quot; value=&quot;5&quot;/&gt;&lt;property id=&quot;20300&quot; value=&quot;Slide 28&quot;/&gt;&lt;property id=&quot;20307&quot; value=&quot;360&quot;/&gt;&lt;/object&gt;&lt;object type=&quot;3&quot; unique_id=&quot;10032&quot;&gt;&lt;property id=&quot;20148&quot; value=&quot;5&quot;/&gt;&lt;property id=&quot;20300&quot; value=&quot;Slide 29&quot;/&gt;&lt;property id=&quot;20307&quot; value=&quot;301&quot;/&gt;&lt;/object&gt;&lt;object type=&quot;3&quot; unique_id=&quot;10033&quot;&gt;&lt;property id=&quot;20148&quot; value=&quot;5&quot;/&gt;&lt;property id=&quot;20300&quot; value=&quot;Slide 30&quot;/&gt;&lt;property id=&quot;20307&quot; value=&quot;303&quot;/&gt;&lt;/object&gt;&lt;object type=&quot;3&quot; unique_id=&quot;10034&quot;&gt;&lt;property id=&quot;20148&quot; value=&quot;5&quot;/&gt;&lt;property id=&quot;20300&quot; value=&quot;Slide 31&quot;/&gt;&lt;property id=&quot;20307&quot; value=&quot;361&quot;/&gt;&lt;/object&gt;&lt;object type=&quot;3&quot; unique_id=&quot;10035&quot;&gt;&lt;property id=&quot;20148&quot; value=&quot;5&quot;/&gt;&lt;property id=&quot;20300&quot; value=&quot;Slide 32&quot;/&gt;&lt;property id=&quot;20307&quot; value=&quot;305&quot;/&gt;&lt;/object&gt;&lt;object type=&quot;3&quot; unique_id=&quot;10036&quot;&gt;&lt;property id=&quot;20148&quot; value=&quot;5&quot;/&gt;&lt;property id=&quot;20300&quot; value=&quot;Slide 33&quot;/&gt;&lt;property id=&quot;20307&quot; value=&quot;362&quot;/&gt;&lt;/object&gt;&lt;object type=&quot;3&quot; unique_id=&quot;10037&quot;&gt;&lt;property id=&quot;20148&quot; value=&quot;5&quot;/&gt;&lt;property id=&quot;20300&quot; value=&quot;Slide 34&quot;/&gt;&lt;property id=&quot;20307&quot; value=&quot;363&quot;/&gt;&lt;/object&gt;&lt;object type=&quot;3&quot; unique_id=&quot;10038&quot;&gt;&lt;property id=&quot;20148&quot; value=&quot;5&quot;/&gt;&lt;property id=&quot;20300&quot; value=&quot;Slide 35&quot;/&gt;&lt;property id=&quot;20307&quot; value=&quot;364&quot;/&gt;&lt;/object&gt;&lt;object type=&quot;3&quot; unique_id=&quot;10039&quot;&gt;&lt;property id=&quot;20148&quot; value=&quot;5&quot;/&gt;&lt;property id=&quot;20300&quot; value=&quot;Slide 36&quot;/&gt;&lt;property id=&quot;20307&quot; value=&quot;365&quot;/&gt;&lt;/object&gt;&lt;object type=&quot;3&quot; unique_id=&quot;10040&quot;&gt;&lt;property id=&quot;20148&quot; value=&quot;5&quot;/&gt;&lt;property id=&quot;20300&quot; value=&quot;Slide 37&quot;/&gt;&lt;property id=&quot;20307&quot; value=&quot;307&quot;/&gt;&lt;/object&gt;&lt;object type=&quot;3&quot; unique_id=&quot;10041&quot;&gt;&lt;property id=&quot;20148&quot; value=&quot;5&quot;/&gt;&lt;property id=&quot;20300&quot; value=&quot;Slide 38&quot;/&gt;&lt;property id=&quot;20307&quot; value=&quot;367&quot;/&gt;&lt;/object&gt;&lt;object type=&quot;3&quot; unique_id=&quot;10042&quot;&gt;&lt;property id=&quot;20148&quot; value=&quot;5&quot;/&gt;&lt;property id=&quot;20300&quot; value=&quot;Slide 39&quot;/&gt;&lt;property id=&quot;20307&quot; value=&quot;309&quot;/&gt;&lt;/object&gt;&lt;object type=&quot;3&quot; unique_id=&quot;10043&quot;&gt;&lt;property id=&quot;20148&quot; value=&quot;5&quot;/&gt;&lt;property id=&quot;20300&quot; value=&quot;Slide 40&quot;/&gt;&lt;property id=&quot;20307&quot; value=&quot;366&quot;/&gt;&lt;/object&gt;&lt;object type=&quot;3&quot; unique_id=&quot;10044&quot;&gt;&lt;property id=&quot;20148&quot; value=&quot;5&quot;/&gt;&lt;property id=&quot;20300&quot; value=&quot;Slide 41&quot;/&gt;&lt;property id=&quot;20307&quot; value=&quot;368&quot;/&gt;&lt;/object&gt;&lt;object type=&quot;3&quot; unique_id=&quot;10045&quot;&gt;&lt;property id=&quot;20148&quot; value=&quot;5&quot;/&gt;&lt;property id=&quot;20300&quot; value=&quot;Slide 42&quot;/&gt;&lt;property id=&quot;20307&quot; value=&quot;311&quot;/&gt;&lt;/object&gt;&lt;object type=&quot;3&quot; unique_id=&quot;10046&quot;&gt;&lt;property id=&quot;20148&quot; value=&quot;5&quot;/&gt;&lt;property id=&quot;20300&quot; value=&quot;Slide 43&quot;/&gt;&lt;property id=&quot;20307&quot; value=&quot;312&quot;/&gt;&lt;/object&gt;&lt;object type=&quot;3&quot; unique_id=&quot;10047&quot;&gt;&lt;property id=&quot;20148&quot; value=&quot;5&quot;/&gt;&lt;property id=&quot;20300&quot; value=&quot;Slide 44&quot;/&gt;&lt;property id=&quot;20307&quot; value=&quot;369&quot;/&gt;&lt;/object&gt;&lt;object type=&quot;3&quot; unique_id=&quot;10048&quot;&gt;&lt;property id=&quot;20148&quot; value=&quot;5&quot;/&gt;&lt;property id=&quot;20300&quot; value=&quot;Slide 45&quot;/&gt;&lt;property id=&quot;20307&quot; value=&quot;371&quot;/&gt;&lt;/object&gt;&lt;object type=&quot;3&quot; unique_id=&quot;10049&quot;&gt;&lt;property id=&quot;20148&quot; value=&quot;5&quot;/&gt;&lt;property id=&quot;20300&quot; value=&quot;Slide 46&quot;/&gt;&lt;property id=&quot;20307&quot; value=&quot;372&quot;/&gt;&lt;/object&gt;&lt;object type=&quot;3&quot; unique_id=&quot;10050&quot;&gt;&lt;property id=&quot;20148&quot; value=&quot;5&quot;/&gt;&lt;property id=&quot;20300&quot; value=&quot;Slide 47&quot;/&gt;&lt;property id=&quot;20307&quot; value=&quot;313&quot;/&gt;&lt;/object&gt;&lt;object type=&quot;3&quot; unique_id=&quot;10051&quot;&gt;&lt;property id=&quot;20148&quot; value=&quot;5&quot;/&gt;&lt;property id=&quot;20300&quot; value=&quot;Slide 48&quot;/&gt;&lt;property id=&quot;20307&quot; value=&quot;373&quot;/&gt;&lt;/object&gt;&lt;object type=&quot;3&quot; unique_id=&quot;10052&quot;&gt;&lt;property id=&quot;20148&quot; value=&quot;5&quot;/&gt;&lt;property id=&quot;20300&quot; value=&quot;Slide 49&quot;/&gt;&lt;property id=&quot;20307&quot; value=&quot;374&quot;/&gt;&lt;/object&gt;&lt;object type=&quot;3&quot; unique_id=&quot;10053&quot;&gt;&lt;property id=&quot;20148&quot; value=&quot;5&quot;/&gt;&lt;property id=&quot;20300&quot; value=&quot;Slide 50&quot;/&gt;&lt;property id=&quot;20307&quot; value=&quot;314&quot;/&gt;&lt;/object&gt;&lt;object type=&quot;3&quot; unique_id=&quot;10054&quot;&gt;&lt;property id=&quot;20148&quot; value=&quot;5&quot;/&gt;&lt;property id=&quot;20300&quot; value=&quot;Slide 51&quot;/&gt;&lt;property id=&quot;20307&quot; value=&quot;293&quot;/&gt;&lt;/object&gt;&lt;object type=&quot;3&quot; unique_id=&quot;10055&quot;&gt;&lt;property id=&quot;20148&quot; value=&quot;5&quot;/&gt;&lt;property id=&quot;20300&quot; value=&quot;Slide 52&quot;/&gt;&lt;property id=&quot;20307&quot; value=&quot;295&quot;/&gt;&lt;/object&gt;&lt;object type=&quot;3&quot; unique_id=&quot;10056&quot;&gt;&lt;property id=&quot;20148&quot; value=&quot;5&quot;/&gt;&lt;property id=&quot;20300&quot; value=&quot;Slide 53&quot;/&gt;&lt;property id=&quot;20307&quot; value=&quot;298&quot;/&gt;&lt;/object&gt;&lt;object type=&quot;3&quot; unique_id=&quot;10057&quot;&gt;&lt;property id=&quot;20148&quot; value=&quot;5&quot;/&gt;&lt;property id=&quot;20300&quot; value=&quot;Slide 54&quot;/&gt;&lt;property id=&quot;20307&quot; value=&quot;375&quot;/&gt;&lt;/object&gt;&lt;object type=&quot;3&quot; unique_id=&quot;10058&quot;&gt;&lt;property id=&quot;20148&quot; value=&quot;5&quot;/&gt;&lt;property id=&quot;20300&quot; value=&quot;Slide 55&quot;/&gt;&lt;property id=&quot;20307&quot; value=&quot;34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1676</TotalTime>
  <Words>1694</Words>
  <Application>Microsoft Office PowerPoint</Application>
  <PresentationFormat>Presentazione su schermo (4:3)</PresentationFormat>
  <Paragraphs>212</Paragraphs>
  <Slides>55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55</vt:i4>
      </vt:variant>
    </vt:vector>
  </HeadingPairs>
  <TitlesOfParts>
    <vt:vector size="57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248</cp:revision>
  <dcterms:created xsi:type="dcterms:W3CDTF">2010-09-09T16:27:16Z</dcterms:created>
  <dcterms:modified xsi:type="dcterms:W3CDTF">2017-05-23T13:16:47Z</dcterms:modified>
</cp:coreProperties>
</file>