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1"/>
    <p:sldMasterId id="2147484102" r:id="rId2"/>
  </p:sldMasterIdLst>
  <p:notesMasterIdLst>
    <p:notesMasterId r:id="rId35"/>
  </p:notesMasterIdLst>
  <p:sldIdLst>
    <p:sldId id="314" r:id="rId3"/>
    <p:sldId id="303" r:id="rId4"/>
    <p:sldId id="257" r:id="rId5"/>
    <p:sldId id="305" r:id="rId6"/>
    <p:sldId id="306" r:id="rId7"/>
    <p:sldId id="259" r:id="rId8"/>
    <p:sldId id="307" r:id="rId9"/>
    <p:sldId id="258" r:id="rId10"/>
    <p:sldId id="308" r:id="rId11"/>
    <p:sldId id="260" r:id="rId12"/>
    <p:sldId id="261" r:id="rId13"/>
    <p:sldId id="262" r:id="rId14"/>
    <p:sldId id="263" r:id="rId15"/>
    <p:sldId id="267" r:id="rId16"/>
    <p:sldId id="266" r:id="rId17"/>
    <p:sldId id="265" r:id="rId18"/>
    <p:sldId id="309" r:id="rId19"/>
    <p:sldId id="270" r:id="rId20"/>
    <p:sldId id="310" r:id="rId21"/>
    <p:sldId id="311" r:id="rId22"/>
    <p:sldId id="278" r:id="rId23"/>
    <p:sldId id="277" r:id="rId24"/>
    <p:sldId id="282" r:id="rId25"/>
    <p:sldId id="279" r:id="rId26"/>
    <p:sldId id="283" r:id="rId27"/>
    <p:sldId id="312" r:id="rId28"/>
    <p:sldId id="313" r:id="rId29"/>
    <p:sldId id="293" r:id="rId30"/>
    <p:sldId id="295" r:id="rId31"/>
    <p:sldId id="299" r:id="rId32"/>
    <p:sldId id="301" r:id="rId33"/>
    <p:sldId id="304" r:id="rId34"/>
  </p:sldIdLst>
  <p:sldSz cx="9144000" cy="6858000" type="screen4x3"/>
  <p:notesSz cx="6858000" cy="9144000"/>
  <p:custDataLst>
    <p:tags r:id="rId36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9" autoAdjust="0"/>
    <p:restoredTop sz="94660"/>
  </p:normalViewPr>
  <p:slideViewPr>
    <p:cSldViewPr>
      <p:cViewPr>
        <p:scale>
          <a:sx n="80" d="100"/>
          <a:sy n="80" d="100"/>
        </p:scale>
        <p:origin x="-61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07AA40-51D0-49F1-A1EC-17CE03702CA5}" type="datetimeFigureOut">
              <a:rPr lang="it-IT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BFDB00-4974-4D5E-8927-16CEB256F82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3536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5A08ED-60F0-4983-ABCD-29D9F9554EDF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5A08ED-60F0-4983-ABCD-29D9F9554EDF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5A08ED-60F0-4983-ABCD-29D9F9554EDF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5A08ED-60F0-4983-ABCD-29D9F9554EDF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EA416-A8D8-4D5B-82A8-8990E0D9C3FA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5C69C4-8573-451E-92DD-E6241742A2C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9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514F4B-3364-4671-B519-5BE62DD8BCC1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C4DF0-B810-4F9E-852E-B8CAEAC95FAA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23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7604D2-CF74-41BD-8AA0-8EE9CFC92DF5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5B76B-C460-43B9-88FA-C04881FBCBDA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5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200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26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341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5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14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695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42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8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F070FE-B0DA-4381-81D0-C60139F3758B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B61AE-4B1F-4233-98F4-9108C3B5A2C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920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37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06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0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6B96D2-63F4-4671-840D-F456A598922E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DCA41-9138-49D6-9ED6-AD549B22975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810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A6863E-4947-4287-B3AA-183BC896B064}" type="datetime1">
              <a:rPr lang="it-IT" smtClean="0"/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CC6C0-06CF-4D25-B07E-CB27FF99ACC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991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FCEF86-A36F-469F-BD30-0B0115AAA251}" type="datetime1">
              <a:rPr lang="it-IT" smtClean="0"/>
              <a:t>01/06/2017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F975D-A30E-4180-8BB1-2841DED62C9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57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0138CD-04FE-4AB2-979A-3C8F6560D800}" type="datetime1">
              <a:rPr lang="it-IT" smtClean="0"/>
              <a:t>01/06/2017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3C3A4-4040-4B24-BF36-B5A908CED3F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87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19D43-E773-44BA-BC40-B3632ECEB320}" type="datetime1">
              <a:rPr lang="it-IT" smtClean="0"/>
              <a:t>01/06/2017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5FE1F-2AC1-4B00-A3DB-16605F06374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18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5A485-6686-4AA8-B029-F7CFF254000D}" type="datetime1">
              <a:rPr lang="it-IT" smtClean="0"/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3860C-3552-4DB4-B141-F3857C40CBF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2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62ABC-5664-40A4-B546-7E00636592B8}" type="datetime1">
              <a:rPr lang="it-IT" smtClean="0"/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5D7E7-B4D6-42F7-93E8-9CB4D6B68D5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318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EBEF9F-CAD1-44F7-96EC-7B7D9911D859}" type="datetime1">
              <a:rPr lang="it-IT" smtClean="0"/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4C93C5-C5AF-40AC-B7A9-FA52CF5C0AF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472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22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13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Estimo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85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468313" y="500042"/>
            <a:ext cx="8135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Stima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analitica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142984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Un criterio di stima dei danni più preciso e oggettivo è quello di 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stima analitica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in cui </a:t>
            </a:r>
            <a:r>
              <a:rPr kumimoji="0" lang="it-IT" sz="24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la valutazione dei danni è eseguita stimando l’importo totale delle spese di riparazione, determinate secondo i costi al momento del sinistro, necessarie per ripristinare il veicolo danneggiato nello stato funzionale in cui si trovava al momento del sinistro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Il consulente valuta, innanzitutto, se i danni riportati dal veicolo sono 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 Black" pitchFamily="34" charset="0"/>
                <a:ea typeface="Times New Roman" pitchFamily="18" charset="0"/>
              </a:rPr>
              <a:t>compatibili con la dinamica dell’evento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;</a:t>
            </a:r>
            <a:r>
              <a:rPr kumimoji="0" lang="it-IT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q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uindi, esprime un giudizio sulla 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 Black" pitchFamily="34" charset="0"/>
                <a:ea typeface="Times New Roman" pitchFamily="18" charset="0"/>
              </a:rPr>
              <a:t>possibilità di ripristinare le parti danneggiate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e sul </a:t>
            </a:r>
            <a:r>
              <a:rPr kumimoji="0" lang="it-IT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grado di difficoltà dell’intervento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Gli </a:t>
            </a:r>
            <a:r>
              <a:rPr lang="it-IT" sz="2000" b="1" dirty="0">
                <a:solidFill>
                  <a:srgbClr val="0033CC"/>
                </a:solidFill>
                <a:latin typeface="Arial Black" pitchFamily="34" charset="0"/>
              </a:rPr>
              <a:t>elementi di costo</a:t>
            </a:r>
            <a:r>
              <a:rPr lang="it-IT" sz="2000" dirty="0">
                <a:latin typeface="Arial Black" pitchFamily="34" charset="0"/>
              </a:rPr>
              <a:t> concernono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it-IT" sz="1000" dirty="0" smtClean="0">
                <a:latin typeface="Arial Black" pitchFamily="34" charset="0"/>
              </a:rPr>
              <a:t> </a:t>
            </a:r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dirty="0">
                <a:latin typeface="Arial Black" pitchFamily="34" charset="0"/>
              </a:rPr>
              <a:t>i </a:t>
            </a:r>
            <a:r>
              <a:rPr lang="it-IT" sz="2000" b="1" dirty="0">
                <a:solidFill>
                  <a:srgbClr val="0033CC"/>
                </a:solidFill>
                <a:latin typeface="Arial Black" pitchFamily="34" charset="0"/>
              </a:rPr>
              <a:t>pezzi di ricambio</a:t>
            </a:r>
            <a:r>
              <a:rPr lang="it-IT" sz="2000" dirty="0">
                <a:latin typeface="Arial Black" pitchFamily="34" charset="0"/>
              </a:rPr>
              <a:t> (paraurti, </a:t>
            </a:r>
            <a:r>
              <a:rPr lang="it-IT" sz="2000" dirty="0" smtClean="0">
                <a:latin typeface="Arial Black" pitchFamily="34" charset="0"/>
              </a:rPr>
              <a:t>portiere, cofano, ecc</a:t>
            </a:r>
            <a:r>
              <a:rPr lang="it-IT" sz="2000" dirty="0">
                <a:latin typeface="Arial Black" pitchFamily="34" charset="0"/>
              </a:rPr>
              <a:t>.) i cui prezzi si desumono dai listini delle </a:t>
            </a:r>
            <a:r>
              <a:rPr lang="it-IT" sz="2000" dirty="0" smtClean="0">
                <a:latin typeface="Arial Black" pitchFamily="34" charset="0"/>
              </a:rPr>
              <a:t>Aziende </a:t>
            </a:r>
            <a:r>
              <a:rPr lang="it-IT" sz="2000" dirty="0">
                <a:latin typeface="Arial Black" pitchFamily="34" charset="0"/>
              </a:rPr>
              <a:t>produttrici cui bisogna aggiungere spese di trasporto, </a:t>
            </a:r>
            <a:r>
              <a:rPr lang="it-IT" sz="2000" dirty="0" smtClean="0">
                <a:latin typeface="Arial Black" pitchFamily="34" charset="0"/>
              </a:rPr>
              <a:t>consegna, ecc</a:t>
            </a:r>
            <a:r>
              <a:rPr lang="it-IT" sz="2000" dirty="0">
                <a:latin typeface="Arial Black" pitchFamily="34" charset="0"/>
              </a:rPr>
              <a:t>.;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dirty="0">
                <a:latin typeface="Arial Black" pitchFamily="34" charset="0"/>
              </a:rPr>
              <a:t>i </a:t>
            </a:r>
            <a:r>
              <a:rPr lang="it-IT" sz="2000" b="1" dirty="0">
                <a:solidFill>
                  <a:srgbClr val="0033CC"/>
                </a:solidFill>
                <a:latin typeface="Arial Black" pitchFamily="34" charset="0"/>
              </a:rPr>
              <a:t>materiali di consumo</a:t>
            </a:r>
            <a:r>
              <a:rPr lang="it-IT" sz="2000" dirty="0">
                <a:latin typeface="Arial Black" pitchFamily="34" charset="0"/>
              </a:rPr>
              <a:t> utilizzati per i ripristini </a:t>
            </a:r>
            <a:r>
              <a:rPr lang="it-IT" sz="2000" dirty="0" smtClean="0">
                <a:latin typeface="Arial Black" pitchFamily="34" charset="0"/>
              </a:rPr>
              <a:t>(vernici</a:t>
            </a:r>
            <a:r>
              <a:rPr lang="it-IT" sz="2000" dirty="0">
                <a:latin typeface="Arial Black" pitchFamily="34" charset="0"/>
              </a:rPr>
              <a:t>, </a:t>
            </a:r>
            <a:r>
              <a:rPr lang="it-IT" sz="2000" dirty="0" smtClean="0">
                <a:latin typeface="Arial Black" pitchFamily="34" charset="0"/>
              </a:rPr>
              <a:t>bulloni, ecc.);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dirty="0">
                <a:latin typeface="Arial Black" pitchFamily="34" charset="0"/>
              </a:rPr>
              <a:t>la </a:t>
            </a:r>
            <a:r>
              <a:rPr lang="it-IT" sz="2000" b="1" dirty="0">
                <a:solidFill>
                  <a:srgbClr val="0033CC"/>
                </a:solidFill>
                <a:latin typeface="Arial Black" pitchFamily="34" charset="0"/>
              </a:rPr>
              <a:t>manodopera</a:t>
            </a:r>
            <a:r>
              <a:rPr lang="it-IT" sz="2000" dirty="0">
                <a:latin typeface="Arial Black" pitchFamily="34" charset="0"/>
              </a:rPr>
              <a:t> necessaria per eseguire le </a:t>
            </a:r>
            <a:r>
              <a:rPr lang="it-IT" sz="2000" dirty="0" smtClean="0">
                <a:latin typeface="Arial Black" pitchFamily="34" charset="0"/>
              </a:rPr>
              <a:t>riparazioni. 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1000" dirty="0">
                <a:latin typeface="Arial Black" pitchFamily="34" charset="0"/>
              </a:rPr>
              <a:t/>
            </a:r>
            <a:br>
              <a:rPr lang="it-IT" sz="1000" dirty="0">
                <a:latin typeface="Arial Black" pitchFamily="34" charset="0"/>
              </a:rPr>
            </a:br>
            <a:r>
              <a:rPr lang="it-IT" sz="2000" dirty="0">
                <a:latin typeface="Arial Black" pitchFamily="34" charset="0"/>
              </a:rPr>
              <a:t>Il </a:t>
            </a:r>
            <a:r>
              <a:rPr lang="it-IT" sz="2000" dirty="0" smtClean="0">
                <a:latin typeface="Arial Black" pitchFamily="34" charset="0"/>
              </a:rPr>
              <a:t>consulente </a:t>
            </a:r>
            <a:r>
              <a:rPr lang="it-IT" sz="2000" dirty="0">
                <a:latin typeface="Arial Black" pitchFamily="34" charset="0"/>
              </a:rPr>
              <a:t>dovrà descrivere i pezzi di ricambio sostituiti con </a:t>
            </a:r>
            <a:r>
              <a:rPr lang="it-IT" sz="2000" dirty="0" smtClean="0">
                <a:latin typeface="Arial Black" pitchFamily="34" charset="0"/>
              </a:rPr>
              <a:t>il relativo </a:t>
            </a:r>
            <a:r>
              <a:rPr lang="it-IT" sz="2000" dirty="0">
                <a:latin typeface="Arial Black" pitchFamily="34" charset="0"/>
              </a:rPr>
              <a:t>costo e le operazioni di </a:t>
            </a:r>
            <a:r>
              <a:rPr lang="it-IT" sz="2000" dirty="0" smtClean="0">
                <a:latin typeface="Arial Black" pitchFamily="34" charset="0"/>
              </a:rPr>
              <a:t>riparazione </a:t>
            </a:r>
            <a:r>
              <a:rPr lang="it-IT" sz="2000" dirty="0">
                <a:latin typeface="Arial Black" pitchFamily="34" charset="0"/>
              </a:rPr>
              <a:t>delle parti non sostituite con </a:t>
            </a:r>
            <a:r>
              <a:rPr lang="it-IT" sz="2000" dirty="0" smtClean="0">
                <a:latin typeface="Arial Black" pitchFamily="34" charset="0"/>
              </a:rPr>
              <a:t>il relativo </a:t>
            </a:r>
            <a:r>
              <a:rPr lang="it-IT" sz="2000" dirty="0">
                <a:latin typeface="Arial Black" pitchFamily="34" charset="0"/>
              </a:rPr>
              <a:t>costo </a:t>
            </a:r>
            <a:r>
              <a:rPr lang="it-IT" sz="2000" dirty="0" smtClean="0">
                <a:latin typeface="Arial Black" pitchFamily="34" charset="0"/>
              </a:rPr>
              <a:t>delle </a:t>
            </a:r>
            <a:r>
              <a:rPr lang="it-IT" sz="2000" dirty="0">
                <a:latin typeface="Arial Black" pitchFamily="34" charset="0"/>
              </a:rPr>
              <a:t>materie prime impiegate, </a:t>
            </a:r>
            <a:r>
              <a:rPr lang="it-IT" sz="2000" dirty="0" smtClean="0">
                <a:latin typeface="Arial Black" pitchFamily="34" charset="0"/>
              </a:rPr>
              <a:t>della manodopera, ecc.</a:t>
            </a:r>
          </a:p>
          <a:p>
            <a:pPr algn="ctr"/>
            <a:r>
              <a:rPr lang="it-IT" sz="800" dirty="0" smtClean="0">
                <a:latin typeface="Arial Black" pitchFamily="34" charset="0"/>
              </a:rPr>
              <a:t> </a:t>
            </a: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>
                <a:latin typeface="Arial Black" pitchFamily="34" charset="0"/>
              </a:rPr>
              <a:t>A tali costi va aggiunta una somma a titolo di utile e spese generali. </a:t>
            </a:r>
          </a:p>
        </p:txBody>
      </p:sp>
      <p:sp>
        <p:nvSpPr>
          <p:cNvPr id="11269" name="CasellaDiTesto 7"/>
          <p:cNvSpPr txBox="1">
            <a:spLocks noChangeArrowheads="1"/>
          </p:cNvSpPr>
          <p:nvPr/>
        </p:nvSpPr>
        <p:spPr bwMode="auto">
          <a:xfrm>
            <a:off x="900113" y="500042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Gli elementi di costo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611188" y="496653"/>
            <a:ext cx="7921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Stima per differenza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valori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85720" y="1214422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La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stima per differenza valori 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si effettua allorché </a:t>
            </a:r>
            <a:r>
              <a:rPr kumimoji="0" lang="it-IT" sz="2000" b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il danno subito dal veicolo sia talmente elevato al punto che eventuali riparazioni comunque non consentirebbero al veicolo di ritornare nelle stesse condizioni in cui era prima dell’evento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(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c.d. </a:t>
            </a:r>
            <a:r>
              <a:rPr kumimoji="0" lang="it-IT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riparazioni antieconomiche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).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Solitamente, in questi casi, la liquidazione del risarcimento va effettuata applicando il </a:t>
            </a:r>
            <a:r>
              <a:rPr kumimoji="0" lang="it-IT" sz="2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 Black" pitchFamily="34" charset="0"/>
                <a:ea typeface="Times New Roman" pitchFamily="18" charset="0"/>
              </a:rPr>
              <a:t>principio di reintegrazione del danneggiato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cioè tenendo conto del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valore </a:t>
            </a:r>
            <a:r>
              <a:rPr kumimoji="0" lang="it-IT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antesinistro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della vettura, aumentato delle spese di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demolizione del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rottame 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(ossia le spese necessarie per demolire, sgomberare e trasportare alla più vicina discarica il veicolo quale risulta dal sinistro) e di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immatricolazione di una vettura nuova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detratto il valore presumibile del rottame medesimo.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3"/>
          <p:cNvSpPr txBox="1">
            <a:spLocks noChangeArrowheads="1"/>
          </p:cNvSpPr>
          <p:nvPr/>
        </p:nvSpPr>
        <p:spPr bwMode="auto">
          <a:xfrm>
            <a:off x="285720" y="1142984"/>
            <a:ext cx="864399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Il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valore </a:t>
            </a:r>
            <a:r>
              <a:rPr lang="it-IT" sz="2400" b="1" dirty="0" err="1">
                <a:solidFill>
                  <a:srgbClr val="FF0000"/>
                </a:solidFill>
                <a:latin typeface="Arial Black" pitchFamily="34" charset="0"/>
              </a:rPr>
              <a:t>antesinistro</a:t>
            </a:r>
            <a:r>
              <a:rPr lang="it-IT" sz="2400" dirty="0">
                <a:latin typeface="Arial Black" pitchFamily="34" charset="0"/>
              </a:rPr>
              <a:t> si calcola partendo dal prezzo di catalogo, dal quale vanno </a:t>
            </a:r>
            <a:r>
              <a:rPr lang="it-IT" sz="2400" dirty="0" smtClean="0">
                <a:latin typeface="Arial Black" pitchFamily="34" charset="0"/>
              </a:rPr>
              <a:t>detratti </a:t>
            </a:r>
            <a:r>
              <a:rPr lang="it-IT" sz="2400" dirty="0">
                <a:latin typeface="Arial Black" pitchFamily="34" charset="0"/>
              </a:rPr>
              <a:t>gli ammortamenti per l’età, l’uso, </a:t>
            </a:r>
            <a:r>
              <a:rPr lang="it-IT" sz="2400" dirty="0" smtClean="0">
                <a:latin typeface="Arial Black" pitchFamily="34" charset="0"/>
              </a:rPr>
              <a:t>l’usura, ecc</a:t>
            </a:r>
            <a:r>
              <a:rPr lang="it-IT" sz="2400" dirty="0">
                <a:latin typeface="Arial Black" pitchFamily="34" charset="0"/>
              </a:rPr>
              <a:t>., al momento del </a:t>
            </a:r>
            <a:r>
              <a:rPr lang="it-IT" sz="2400" dirty="0" smtClean="0">
                <a:latin typeface="Arial Black" pitchFamily="34" charset="0"/>
              </a:rPr>
              <a:t>sinistro; </a:t>
            </a:r>
            <a:r>
              <a:rPr lang="it-IT" sz="2400" dirty="0">
                <a:latin typeface="Arial Black" pitchFamily="34" charset="0"/>
              </a:rPr>
              <a:t>in simboli: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Valore </a:t>
            </a:r>
            <a:r>
              <a:rPr lang="it-IT" sz="2400" b="1" dirty="0" err="1">
                <a:solidFill>
                  <a:srgbClr val="FF0000"/>
                </a:solidFill>
                <a:latin typeface="Arial Black" pitchFamily="34" charset="0"/>
              </a:rPr>
              <a:t>antesinistro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 =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it-IT" sz="2400" b="1" baseline="-25000" dirty="0" smtClean="0">
                <a:solidFill>
                  <a:srgbClr val="FF0000"/>
                </a:solidFill>
                <a:latin typeface="Arial Black" pitchFamily="34" charset="0"/>
              </a:rPr>
              <a:t>0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- d</a:t>
            </a:r>
            <a:r>
              <a:rPr lang="it-IT" sz="2400" b="1" baseline="-25000" dirty="0" smtClean="0">
                <a:solidFill>
                  <a:srgbClr val="FF0000"/>
                </a:solidFill>
                <a:latin typeface="Arial Black" pitchFamily="34" charset="0"/>
              </a:rPr>
              <a:t>m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dove</a:t>
            </a:r>
            <a:r>
              <a:rPr lang="it-IT" sz="2400" dirty="0">
                <a:latin typeface="Arial Black" pitchFamily="34" charset="0"/>
              </a:rPr>
              <a:t>: </a:t>
            </a:r>
            <a:r>
              <a:rPr lang="it-IT" sz="2400" b="1" dirty="0" smtClean="0">
                <a:latin typeface="Arial Black" pitchFamily="34" charset="0"/>
              </a:rPr>
              <a:t>V</a:t>
            </a:r>
            <a:r>
              <a:rPr lang="it-IT" sz="2400" b="1" baseline="-25000" dirty="0" smtClean="0">
                <a:latin typeface="Arial Black" pitchFamily="34" charset="0"/>
              </a:rPr>
              <a:t>0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è il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prezzo di catalogo del veicolo al momento del sinistro</a:t>
            </a:r>
            <a:r>
              <a:rPr lang="it-IT" sz="2400" dirty="0">
                <a:latin typeface="Arial Black" pitchFamily="34" charset="0"/>
              </a:rPr>
              <a:t>; </a:t>
            </a:r>
            <a:r>
              <a:rPr lang="it-IT" sz="2400" b="1" dirty="0" smtClean="0">
                <a:latin typeface="Arial Black" pitchFamily="34" charset="0"/>
              </a:rPr>
              <a:t>d</a:t>
            </a:r>
            <a:r>
              <a:rPr lang="it-IT" sz="2400" b="1" baseline="-25000" dirty="0" smtClean="0">
                <a:latin typeface="Arial Black" pitchFamily="34" charset="0"/>
              </a:rPr>
              <a:t>m </a:t>
            </a:r>
            <a:r>
              <a:rPr lang="it-IT" sz="2400" dirty="0" smtClean="0">
                <a:latin typeface="Arial Black" pitchFamily="34" charset="0"/>
              </a:rPr>
              <a:t>è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il degrado naturale del veicolo al momento del sinistro</a:t>
            </a:r>
            <a:r>
              <a:rPr lang="it-IT" sz="2400" dirty="0">
                <a:latin typeface="Arial Black" pitchFamily="34" charset="0"/>
              </a:rPr>
              <a:t>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>
                <a:latin typeface="Arial Black" pitchFamily="34" charset="0"/>
              </a:rPr>
              <a:t>Il </a:t>
            </a:r>
            <a:r>
              <a:rPr lang="it-IT" sz="2000" b="1" dirty="0">
                <a:latin typeface="Arial Black" pitchFamily="34" charset="0"/>
              </a:rPr>
              <a:t>valore di demolizione </a:t>
            </a:r>
            <a:r>
              <a:rPr lang="it-IT" sz="2000" dirty="0">
                <a:latin typeface="Arial Black" pitchFamily="34" charset="0"/>
              </a:rPr>
              <a:t>si ottiene per differenza fra il valore dei materiali recuperabili (o recuperati) dall’abbattimento del veicolo e tutte le spese relative alla demolizione stessa</a:t>
            </a:r>
            <a:r>
              <a:rPr lang="it-IT" sz="2000" dirty="0" smtClean="0">
                <a:latin typeface="Arial Black" pitchFamily="34" charset="0"/>
              </a:rPr>
              <a:t>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31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valore </a:t>
            </a:r>
            <a:r>
              <a:rPr lang="it-IT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antesinistro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500034" y="1428736"/>
            <a:ext cx="813593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 tempi di manodopera necessari per </a:t>
            </a:r>
            <a:r>
              <a:rPr lang="it-IT" sz="2400" dirty="0" smtClean="0">
                <a:latin typeface="Arial Black" pitchFamily="34" charset="0"/>
              </a:rPr>
              <a:t>le </a:t>
            </a:r>
            <a:r>
              <a:rPr lang="it-IT" sz="2400" b="1" dirty="0" smtClean="0">
                <a:solidFill>
                  <a:srgbClr val="0033CC"/>
                </a:solidFill>
                <a:latin typeface="Arial Black" pitchFamily="34" charset="0"/>
              </a:rPr>
              <a:t>riparazioni</a:t>
            </a:r>
            <a:r>
              <a:rPr lang="it-IT" sz="2400" dirty="0" smtClean="0">
                <a:latin typeface="Arial Black" pitchFamily="34" charset="0"/>
              </a:rPr>
              <a:t>, le </a:t>
            </a:r>
            <a:r>
              <a:rPr lang="it-IT" sz="2400" b="1" dirty="0" smtClean="0">
                <a:solidFill>
                  <a:srgbClr val="0033CC"/>
                </a:solidFill>
                <a:latin typeface="Arial Black" pitchFamily="34" charset="0"/>
              </a:rPr>
              <a:t>sostituzioni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di carrozzeria</a:t>
            </a:r>
            <a:r>
              <a:rPr lang="it-IT" sz="2400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e per la </a:t>
            </a:r>
            <a:r>
              <a:rPr lang="it-IT" sz="2400" b="1" dirty="0" smtClean="0">
                <a:solidFill>
                  <a:srgbClr val="0033CC"/>
                </a:solidFill>
                <a:latin typeface="Arial Black" pitchFamily="34" charset="0"/>
              </a:rPr>
              <a:t>meccanica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relativi ai veicoli incidentati sono riportati in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tabelle</a:t>
            </a:r>
            <a:r>
              <a:rPr lang="it-IT" sz="2400" dirty="0">
                <a:latin typeface="Arial Black" pitchFamily="34" charset="0"/>
              </a:rPr>
              <a:t> predisposte dalle </a:t>
            </a:r>
            <a:r>
              <a:rPr lang="it-IT" sz="2400" dirty="0" smtClean="0">
                <a:latin typeface="Arial Black" pitchFamily="34" charset="0"/>
              </a:rPr>
              <a:t>Case Costruttrici</a:t>
            </a:r>
            <a:r>
              <a:rPr lang="it-IT" sz="2400" dirty="0">
                <a:latin typeface="Arial Black" pitchFamily="34" charset="0"/>
              </a:rPr>
              <a:t>, utilizzate dai liquidatori di </a:t>
            </a:r>
            <a:r>
              <a:rPr lang="it-IT" sz="2400" dirty="0" smtClean="0">
                <a:latin typeface="Arial Black" pitchFamily="34" charset="0"/>
              </a:rPr>
              <a:t>sinistri, dai </a:t>
            </a:r>
            <a:r>
              <a:rPr lang="it-IT" sz="2400" dirty="0">
                <a:latin typeface="Arial Black" pitchFamily="34" charset="0"/>
              </a:rPr>
              <a:t>periti delle imprese </a:t>
            </a:r>
            <a:r>
              <a:rPr lang="it-IT" sz="2400" dirty="0" smtClean="0">
                <a:latin typeface="Arial Black" pitchFamily="34" charset="0"/>
              </a:rPr>
              <a:t>assicuratrici e dai consulenti di infortunistica stradale; tali tabelle </a:t>
            </a:r>
            <a:r>
              <a:rPr lang="it-IT" sz="2400" dirty="0">
                <a:latin typeface="Arial Black" pitchFamily="34" charset="0"/>
              </a:rPr>
              <a:t>sono denominate </a:t>
            </a:r>
            <a:r>
              <a:rPr lang="it-IT" sz="2400" b="1" dirty="0" err="1">
                <a:solidFill>
                  <a:srgbClr val="FF0000"/>
                </a:solidFill>
                <a:latin typeface="Arial Black" pitchFamily="34" charset="0"/>
              </a:rPr>
              <a:t>tempari</a:t>
            </a:r>
            <a:r>
              <a:rPr lang="it-IT" sz="2400" dirty="0">
                <a:latin typeface="Arial Black" pitchFamily="34" charset="0"/>
              </a:rPr>
              <a:t> o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prontuari dei tempi per le riparazioni</a:t>
            </a:r>
            <a:r>
              <a:rPr lang="it-IT" sz="2400" b="1" dirty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434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Prontuari dei tempi per le riparazioni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225689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 tempi necessari per le riparazioni e/o </a:t>
            </a:r>
            <a:r>
              <a:rPr lang="it-IT" sz="2400" dirty="0" smtClean="0">
                <a:latin typeface="Arial Black" pitchFamily="34" charset="0"/>
              </a:rPr>
              <a:t>le sostituzioni </a:t>
            </a:r>
            <a:r>
              <a:rPr lang="it-IT" sz="2400" dirty="0">
                <a:latin typeface="Arial Black" pitchFamily="34" charset="0"/>
              </a:rPr>
              <a:t>concernono interventi effettuati da officine di </a:t>
            </a:r>
            <a:r>
              <a:rPr lang="it-IT" sz="2400" dirty="0" smtClean="0">
                <a:latin typeface="Arial Black" pitchFamily="34" charset="0"/>
              </a:rPr>
              <a:t>carrozzeria e di meccanica </a:t>
            </a:r>
            <a:r>
              <a:rPr lang="it-IT" sz="2400" dirty="0">
                <a:latin typeface="Arial Black" pitchFamily="34" charset="0"/>
              </a:rPr>
              <a:t>dotate di adeguate attrezzature per ripristini su parti del veicolo a motore e sono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tempi assegnati (Ta)</a:t>
            </a:r>
            <a:r>
              <a:rPr lang="it-IT" sz="2400" b="1" dirty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indicati in ore e centesimi di ora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u="sng" dirty="0">
                <a:latin typeface="Arial Black" pitchFamily="34" charset="0"/>
              </a:rPr>
              <a:t>I tempi assegnati si ottengono sommando tra loro i tempi di ciascuna fase lavorativa e sono comprensivi di due elementi </a:t>
            </a:r>
            <a:r>
              <a:rPr lang="it-IT" sz="2400" u="sng" dirty="0" smtClean="0">
                <a:latin typeface="Arial Black" pitchFamily="34" charset="0"/>
              </a:rPr>
              <a:t>distinti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928662" y="500042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 di lavorazione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285720" y="1142984"/>
            <a:ext cx="857256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Le due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componenti del tempo assegnato (Ta)</a:t>
            </a:r>
            <a:r>
              <a:rPr lang="it-IT" sz="2200" dirty="0" smtClean="0">
                <a:latin typeface="Arial Black" pitchFamily="34" charset="0"/>
              </a:rPr>
              <a:t> sono:</a:t>
            </a:r>
          </a:p>
          <a:p>
            <a:pPr algn="ctr"/>
            <a:endParaRPr lang="it-IT" sz="1200" dirty="0" smtClean="0">
              <a:latin typeface="Arial Black" pitchFamily="34" charset="0"/>
            </a:endParaRPr>
          </a:p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Tempo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di lavoro diretto (</a:t>
            </a:r>
            <a:r>
              <a:rPr lang="it-IT" sz="2200" b="1" dirty="0" err="1">
                <a:solidFill>
                  <a:srgbClr val="FF0000"/>
                </a:solidFill>
                <a:latin typeface="Arial Black" pitchFamily="34" charset="0"/>
              </a:rPr>
              <a:t>Td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)</a:t>
            </a:r>
            <a:r>
              <a:rPr lang="it-IT" sz="2200" dirty="0" smtClean="0">
                <a:latin typeface="Arial Black" pitchFamily="34" charset="0"/>
              </a:rPr>
              <a:t>, che </a:t>
            </a:r>
            <a:r>
              <a:rPr lang="it-IT" sz="2200" dirty="0">
                <a:latin typeface="Arial Black" pitchFamily="34" charset="0"/>
              </a:rPr>
              <a:t>è il tempo operativo, vale a dire il tempo necessario per eseguire materialmente il lavoro, durante il quale si modifica la situazione di fatto in cui si trova il </a:t>
            </a:r>
            <a:r>
              <a:rPr lang="it-IT" sz="2200" dirty="0" smtClean="0">
                <a:latin typeface="Arial Black" pitchFamily="34" charset="0"/>
              </a:rPr>
              <a:t>veicolo; 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Tempo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di lavoro indiretto (Ti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)</a:t>
            </a:r>
            <a:r>
              <a:rPr lang="it-IT" sz="2200" b="1" dirty="0" smtClean="0">
                <a:latin typeface="Arial Black" pitchFamily="34" charset="0"/>
              </a:rPr>
              <a:t>, </a:t>
            </a:r>
            <a:r>
              <a:rPr lang="it-IT" sz="2200" dirty="0" smtClean="0">
                <a:latin typeface="Arial Black" pitchFamily="34" charset="0"/>
              </a:rPr>
              <a:t>che </a:t>
            </a:r>
            <a:r>
              <a:rPr lang="it-IT" sz="2200" dirty="0">
                <a:latin typeface="Arial Black" pitchFamily="34" charset="0"/>
              </a:rPr>
              <a:t>è la somma dei tempi impiegati nelle operazioni accessorie alla realizzazione del lavoro; </a:t>
            </a:r>
            <a:r>
              <a:rPr lang="it-IT" sz="2200" dirty="0" smtClean="0">
                <a:latin typeface="Arial Black" pitchFamily="34" charset="0"/>
              </a:rPr>
              <a:t>a sua volta ha due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componenti</a:t>
            </a:r>
            <a:r>
              <a:rPr lang="it-IT" sz="2200" dirty="0">
                <a:latin typeface="Arial Black" pitchFamily="34" charset="0"/>
              </a:rPr>
              <a:t> </a:t>
            </a:r>
            <a:r>
              <a:rPr lang="it-IT" sz="2200" dirty="0" smtClean="0">
                <a:latin typeface="Arial Black" pitchFamily="34" charset="0"/>
              </a:rPr>
              <a:t>che sono: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tempi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di accettazione, spostamento e posizionamento della vettura</a:t>
            </a:r>
            <a:r>
              <a:rPr lang="it-IT" sz="2200" dirty="0" smtClean="0">
                <a:latin typeface="Arial Black" pitchFamily="34" charset="0"/>
              </a:rPr>
              <a:t>;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tempi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di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pulizia,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preparazione del posto di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lavoro e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degli attrezzi utilizzati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Tempo di lavoro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diretto/indiretto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285720" y="1142984"/>
            <a:ext cx="857256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Il tempo di lavorazione assegnato (Ta) si ottiene sommando il tempo di lavoro diretto (</a:t>
            </a:r>
            <a:r>
              <a:rPr lang="it-IT" sz="2400" u="sng" dirty="0" err="1" smtClean="0">
                <a:latin typeface="Arial Black" pitchFamily="34" charset="0"/>
              </a:rPr>
              <a:t>Td</a:t>
            </a:r>
            <a:r>
              <a:rPr lang="it-IT" sz="2400" u="sng" dirty="0" smtClean="0">
                <a:latin typeface="Arial Black" pitchFamily="34" charset="0"/>
              </a:rPr>
              <a:t>) al tempo di lavoro indiretto (Ti)</a:t>
            </a:r>
            <a:r>
              <a:rPr lang="it-IT" sz="2400" dirty="0" smtClean="0">
                <a:latin typeface="Arial Black" pitchFamily="34" charset="0"/>
              </a:rPr>
              <a:t>, ma la </a:t>
            </a:r>
            <a:r>
              <a:rPr lang="it-IT" sz="2400" dirty="0">
                <a:latin typeface="Arial Black" pitchFamily="34" charset="0"/>
              </a:rPr>
              <a:t>somma delle due tipologie di tempo non è semplice ma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ponderata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>
                <a:latin typeface="Arial Black" pitchFamily="34" charset="0"/>
              </a:rPr>
              <a:t>i pesi sono rappresentati da due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coefficienti di correzione k</a:t>
            </a:r>
            <a:r>
              <a:rPr lang="it-IT" sz="2400" baseline="-25000" dirty="0">
                <a:solidFill>
                  <a:srgbClr val="0033CC"/>
                </a:solidFill>
                <a:latin typeface="Arial Black" pitchFamily="34" charset="0"/>
              </a:rPr>
              <a:t>1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 e </a:t>
            </a:r>
            <a:r>
              <a:rPr lang="it-IT" sz="2400" dirty="0" smtClean="0">
                <a:solidFill>
                  <a:srgbClr val="0033CC"/>
                </a:solidFill>
                <a:latin typeface="Arial Black" pitchFamily="34" charset="0"/>
              </a:rPr>
              <a:t>k</a:t>
            </a:r>
            <a:r>
              <a:rPr lang="it-IT" sz="2400" baseline="-25000" dirty="0" smtClean="0">
                <a:solidFill>
                  <a:srgbClr val="0033CC"/>
                </a:solidFill>
                <a:latin typeface="Arial Black" pitchFamily="34" charset="0"/>
              </a:rPr>
              <a:t>2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>
                <a:latin typeface="Arial Black" pitchFamily="34" charset="0"/>
              </a:rPr>
              <a:t>che tengono conto dell’efficacia dell’operatore, dei suoi bisogni </a:t>
            </a:r>
            <a:r>
              <a:rPr lang="it-IT" sz="2400" dirty="0" smtClean="0">
                <a:latin typeface="Arial Black" pitchFamily="34" charset="0"/>
              </a:rPr>
              <a:t>fisiologici, ecc.; pertanto</a:t>
            </a:r>
            <a:r>
              <a:rPr lang="it-IT" sz="2400" dirty="0">
                <a:latin typeface="Arial Black" pitchFamily="34" charset="0"/>
              </a:rPr>
              <a:t>, si ha: </a:t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                                                             </a:t>
            </a:r>
          </a:p>
          <a:p>
            <a:pPr algn="ctr"/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Ta = k</a:t>
            </a:r>
            <a:r>
              <a:rPr lang="it-IT" sz="2800" b="1" baseline="-25000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Td + k</a:t>
            </a:r>
            <a:r>
              <a:rPr lang="it-IT" sz="2800" b="1" baseline="-250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it-IT" sz="2800" b="1" dirty="0" smtClean="0">
                <a:solidFill>
                  <a:srgbClr val="FF0000"/>
                </a:solidFill>
                <a:latin typeface="Arial Black" pitchFamily="34" charset="0"/>
              </a:rPr>
              <a:t>Ti </a:t>
            </a:r>
            <a:r>
              <a:rPr lang="it-IT" sz="2400" dirty="0" smtClean="0">
                <a:latin typeface="Arial Black" pitchFamily="34" charset="0"/>
              </a:rPr>
              <a:t>.</a:t>
            </a:r>
            <a:r>
              <a:rPr lang="it-IT" sz="2400" i="1" dirty="0"/>
              <a:t/>
            </a:r>
            <a:br>
              <a:rPr lang="it-IT" sz="2400" i="1" dirty="0"/>
            </a:br>
            <a:endParaRPr lang="it-IT" sz="2400" dirty="0"/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Tempo di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lavorazione assegnato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285720" y="1285860"/>
            <a:ext cx="864399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tempi di riparazione e sostituzione</a:t>
            </a:r>
            <a:r>
              <a:rPr lang="it-IT" sz="2400" dirty="0">
                <a:latin typeface="Arial Black" pitchFamily="34" charset="0"/>
              </a:rPr>
              <a:t>, distinti per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grado di difficoltà</a:t>
            </a:r>
            <a:r>
              <a:rPr lang="it-IT" sz="2400" dirty="0">
                <a:latin typeface="Arial Black" pitchFamily="34" charset="0"/>
              </a:rPr>
              <a:t> in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lieve</a:t>
            </a:r>
            <a:r>
              <a:rPr lang="it-IT" sz="2400" dirty="0">
                <a:latin typeface="Arial Black" pitchFamily="34" charset="0"/>
              </a:rPr>
              <a:t>,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medio</a:t>
            </a:r>
            <a:r>
              <a:rPr lang="it-IT" sz="2400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e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grave</a:t>
            </a:r>
            <a:r>
              <a:rPr lang="it-IT" sz="2400" dirty="0">
                <a:latin typeface="Arial Black" pitchFamily="34" charset="0"/>
              </a:rPr>
              <a:t>, </a:t>
            </a:r>
            <a:r>
              <a:rPr lang="it-IT" sz="2400" dirty="0" smtClean="0">
                <a:latin typeface="Arial Black" pitchFamily="34" charset="0"/>
              </a:rPr>
              <a:t>riguardano</a:t>
            </a:r>
            <a:r>
              <a:rPr lang="it-IT" sz="2400" dirty="0">
                <a:latin typeface="Arial Black" pitchFamily="34" charset="0"/>
              </a:rPr>
              <a:t>: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1200" dirty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● </a:t>
            </a:r>
            <a:r>
              <a:rPr lang="it-IT" sz="2400" dirty="0">
                <a:latin typeface="Arial Black" pitchFamily="34" charset="0"/>
              </a:rPr>
              <a:t>operazioni di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stacco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e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riattacco (SR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)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it-IT" sz="800" b="1" dirty="0" smtClean="0">
                <a:latin typeface="Arial Black" pitchFamily="34" charset="0"/>
              </a:rPr>
              <a:t> </a:t>
            </a:r>
            <a:r>
              <a:rPr lang="it-IT" sz="2400" b="1" dirty="0">
                <a:latin typeface="Arial Black" pitchFamily="34" charset="0"/>
              </a:rPr>
              <a:t/>
            </a:r>
            <a:br>
              <a:rPr lang="it-IT" sz="2400" b="1" dirty="0">
                <a:latin typeface="Arial Black" pitchFamily="34" charset="0"/>
              </a:rPr>
            </a:br>
            <a:r>
              <a:rPr lang="it-IT" sz="2400" b="1" dirty="0" smtClean="0">
                <a:latin typeface="Arial Black" pitchFamily="34" charset="0"/>
              </a:rPr>
              <a:t>-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di un limitato numero di particolari di carrozzeria, di </a:t>
            </a:r>
            <a:r>
              <a:rPr lang="it-IT" sz="2400" dirty="0" smtClean="0">
                <a:latin typeface="Arial Black" pitchFamily="34" charset="0"/>
              </a:rPr>
              <a:t>parte elettrica, ecc</a:t>
            </a:r>
            <a:r>
              <a:rPr lang="it-IT" sz="2400" dirty="0">
                <a:latin typeface="Arial Black" pitchFamily="34" charset="0"/>
              </a:rPr>
              <a:t>.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lieve</a:t>
            </a:r>
            <a:r>
              <a:rPr lang="it-IT" sz="2400" dirty="0">
                <a:latin typeface="Arial Black" pitchFamily="34" charset="0"/>
              </a:rPr>
              <a:t>);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- di </a:t>
            </a:r>
            <a:r>
              <a:rPr lang="it-IT" sz="2400" dirty="0">
                <a:latin typeface="Arial Black" pitchFamily="34" charset="0"/>
              </a:rPr>
              <a:t>alcuni particolari di carrozzeria, di </a:t>
            </a:r>
            <a:r>
              <a:rPr lang="it-IT" sz="2400" dirty="0" smtClean="0">
                <a:latin typeface="Arial Black" pitchFamily="34" charset="0"/>
              </a:rPr>
              <a:t>parte elettrica, ecc</a:t>
            </a:r>
            <a:r>
              <a:rPr lang="it-IT" sz="2400" dirty="0">
                <a:latin typeface="Arial Black" pitchFamily="34" charset="0"/>
              </a:rPr>
              <a:t>.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media</a:t>
            </a:r>
            <a:r>
              <a:rPr lang="it-IT" sz="2400" dirty="0">
                <a:latin typeface="Arial Black" pitchFamily="34" charset="0"/>
              </a:rPr>
              <a:t>);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- </a:t>
            </a:r>
            <a:r>
              <a:rPr lang="it-IT" sz="2400" dirty="0">
                <a:latin typeface="Arial Black" pitchFamily="34" charset="0"/>
              </a:rPr>
              <a:t>della maggior parte dei particolari di carrozzeria, di parte </a:t>
            </a:r>
            <a:r>
              <a:rPr lang="it-IT" sz="2400" dirty="0" smtClean="0">
                <a:latin typeface="Arial Black" pitchFamily="34" charset="0"/>
              </a:rPr>
              <a:t>elettrica, ecc</a:t>
            </a:r>
            <a:r>
              <a:rPr lang="it-IT" sz="2400" dirty="0">
                <a:latin typeface="Arial Black" pitchFamily="34" charset="0"/>
              </a:rPr>
              <a:t>.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grave</a:t>
            </a:r>
            <a:r>
              <a:rPr lang="it-IT" sz="2400" dirty="0">
                <a:latin typeface="Arial Black" pitchFamily="34" charset="0"/>
              </a:rPr>
              <a:t>);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41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 di riparazione e di sostituzione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285720" y="1285860"/>
            <a:ext cx="864399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● </a:t>
            </a:r>
            <a:r>
              <a:rPr lang="it-IT" sz="2400" dirty="0">
                <a:latin typeface="Arial Black" pitchFamily="34" charset="0"/>
              </a:rPr>
              <a:t>operazioni di </a:t>
            </a:r>
            <a:r>
              <a:rPr lang="it-IT" sz="2400" b="1" dirty="0" err="1">
                <a:solidFill>
                  <a:srgbClr val="FF0000"/>
                </a:solidFill>
                <a:latin typeface="Arial Black" pitchFamily="34" charset="0"/>
              </a:rPr>
              <a:t>risagomatura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 di un </a:t>
            </a:r>
            <a:r>
              <a:rPr lang="it-IT" sz="2400" b="1" dirty="0" err="1" smtClean="0">
                <a:solidFill>
                  <a:srgbClr val="FF0000"/>
                </a:solidFill>
                <a:latin typeface="Arial Black" pitchFamily="34" charset="0"/>
              </a:rPr>
              <a:t>lamierato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o di </a:t>
            </a:r>
            <a:r>
              <a:rPr lang="it-IT" sz="2400" b="1" dirty="0" err="1" smtClean="0">
                <a:solidFill>
                  <a:srgbClr val="FF0000"/>
                </a:solidFill>
                <a:latin typeface="Arial Black" pitchFamily="34" charset="0"/>
              </a:rPr>
              <a:t>lattoneria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(LA)</a:t>
            </a:r>
            <a:r>
              <a:rPr lang="it-IT" sz="2400" dirty="0">
                <a:latin typeface="Arial Black" pitchFamily="34" charset="0"/>
              </a:rPr>
              <a:t>: </a:t>
            </a:r>
            <a:br>
              <a:rPr lang="it-IT" sz="2400" dirty="0">
                <a:latin typeface="Arial Black" pitchFamily="34" charset="0"/>
              </a:rPr>
            </a:b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- </a:t>
            </a:r>
            <a:r>
              <a:rPr lang="it-IT" sz="2400" dirty="0">
                <a:latin typeface="Arial Black" pitchFamily="34" charset="0"/>
              </a:rPr>
              <a:t>lievemente deformato in zona accessibile e non deformata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lieve</a:t>
            </a:r>
            <a:r>
              <a:rPr lang="it-IT" sz="2400" dirty="0">
                <a:latin typeface="Arial Black" pitchFamily="34" charset="0"/>
              </a:rPr>
              <a:t>);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- </a:t>
            </a:r>
            <a:r>
              <a:rPr lang="it-IT" sz="2400" dirty="0">
                <a:latin typeface="Arial Black" pitchFamily="34" charset="0"/>
              </a:rPr>
              <a:t>non eccessivamente </a:t>
            </a:r>
            <a:r>
              <a:rPr lang="it-IT" sz="2400" dirty="0" smtClean="0">
                <a:latin typeface="Arial Black" pitchFamily="34" charset="0"/>
              </a:rPr>
              <a:t>deformato, </a:t>
            </a:r>
            <a:r>
              <a:rPr lang="it-IT" sz="2400" dirty="0">
                <a:latin typeface="Arial Black" pitchFamily="34" charset="0"/>
              </a:rPr>
              <a:t>ma in prossimità di zone sagomate, con eventuale impiego di attrezzi specifici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media</a:t>
            </a:r>
            <a:r>
              <a:rPr lang="it-IT" sz="2400" dirty="0">
                <a:latin typeface="Arial Black" pitchFamily="34" charset="0"/>
              </a:rPr>
              <a:t>);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- </a:t>
            </a:r>
            <a:r>
              <a:rPr lang="it-IT" sz="2400" dirty="0">
                <a:latin typeface="Arial Black" pitchFamily="34" charset="0"/>
              </a:rPr>
              <a:t>gravemente deformato anche in corrispondenza di zone </a:t>
            </a:r>
            <a:r>
              <a:rPr lang="it-IT" sz="2400" dirty="0" smtClean="0">
                <a:latin typeface="Arial Black" pitchFamily="34" charset="0"/>
              </a:rPr>
              <a:t>scatolate, </a:t>
            </a:r>
            <a:r>
              <a:rPr lang="it-IT" sz="2400" dirty="0">
                <a:latin typeface="Arial Black" pitchFamily="34" charset="0"/>
              </a:rPr>
              <a:t>ma tecnicamente riparabile impiegando eventualmente attrezzi specifici (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grave</a:t>
            </a:r>
            <a:r>
              <a:rPr lang="it-IT" sz="2400" dirty="0" smtClean="0">
                <a:latin typeface="Arial Black" pitchFamily="34" charset="0"/>
              </a:rPr>
              <a:t>).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41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 di riparazione e di sostituzione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8324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357290" y="1509894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786182" y="938390"/>
            <a:ext cx="5214974" cy="3600986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Elementi di Estimo:</a:t>
            </a:r>
            <a:endParaRPr lang="it-IT" sz="2000" b="1" dirty="0">
              <a:solidFill>
                <a:srgbClr val="FF0000"/>
              </a:solidFill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Definizione di Estimo;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Campo di applicazione;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Conoscenze e funzioni;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Accertamento e valutazione dei danni;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Tipologie di stima;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Prontuari dei tempi per le riparazioni;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Tempi di lavorazione;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Tempi di riparazione e di sostituzione;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Tariffe applicabili alle operazioni di revisione dei veicoli;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Perizia estimativa;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Dati contenuti in perizia;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Fermo effettivo e fermo tecnico;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Calcolo del fermo tecnico.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285720" y="1212725"/>
            <a:ext cx="864399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● </a:t>
            </a:r>
            <a:r>
              <a:rPr lang="it-IT" sz="2000" dirty="0">
                <a:latin typeface="Arial Black" pitchFamily="34" charset="0"/>
              </a:rPr>
              <a:t>operazioni di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verniciatura (VE)</a:t>
            </a:r>
            <a:r>
              <a:rPr lang="it-IT" sz="2000" dirty="0">
                <a:latin typeface="Arial Black" pitchFamily="34" charset="0"/>
              </a:rPr>
              <a:t>: </a:t>
            </a:r>
            <a:br>
              <a:rPr lang="it-IT" sz="2000" dirty="0">
                <a:latin typeface="Arial Black" pitchFamily="34" charset="0"/>
              </a:rPr>
            </a:b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verniciatura a ciclo completo della superficie stuccata e preparata per l’applicazione del fondo (fino al 10% della superficie del </a:t>
            </a:r>
            <a:r>
              <a:rPr lang="it-IT" sz="2000" dirty="0" err="1">
                <a:latin typeface="Arial Black" pitchFamily="34" charset="0"/>
              </a:rPr>
              <a:t>lamierato</a:t>
            </a:r>
            <a:r>
              <a:rPr lang="it-IT" sz="2000" dirty="0">
                <a:latin typeface="Arial Black" pitchFamily="34" charset="0"/>
              </a:rPr>
              <a:t> e/o materiale diverso) e la verniciatura a ciclo parziale della restante superficie (</a:t>
            </a:r>
            <a:r>
              <a:rPr lang="it-IT" sz="2000" dirty="0">
                <a:solidFill>
                  <a:srgbClr val="0033CC"/>
                </a:solidFill>
                <a:latin typeface="Arial Black" pitchFamily="34" charset="0"/>
              </a:rPr>
              <a:t>lieve</a:t>
            </a:r>
            <a:r>
              <a:rPr lang="it-IT" sz="2000" dirty="0" smtClean="0">
                <a:latin typeface="Arial Black" pitchFamily="34" charset="0"/>
              </a:rPr>
              <a:t>);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- verniciatura </a:t>
            </a:r>
            <a:r>
              <a:rPr lang="it-IT" sz="2000" dirty="0">
                <a:latin typeface="Arial Black" pitchFamily="34" charset="0"/>
              </a:rPr>
              <a:t>a ciclo completo della superficie stuccata e preparata per l’applicazione dei fondo (fino al 40% della superficie del </a:t>
            </a:r>
            <a:r>
              <a:rPr lang="it-IT" sz="2000" dirty="0" err="1">
                <a:latin typeface="Arial Black" pitchFamily="34" charset="0"/>
              </a:rPr>
              <a:t>lamierato</a:t>
            </a:r>
            <a:r>
              <a:rPr lang="it-IT" sz="2000" dirty="0">
                <a:latin typeface="Arial Black" pitchFamily="34" charset="0"/>
              </a:rPr>
              <a:t> e/o materiale diverso) e verniciatura a ciclo parziale della restante superficie (</a:t>
            </a:r>
            <a:r>
              <a:rPr lang="it-IT" sz="2000" dirty="0">
                <a:solidFill>
                  <a:srgbClr val="0033CC"/>
                </a:solidFill>
                <a:latin typeface="Arial Black" pitchFamily="34" charset="0"/>
              </a:rPr>
              <a:t>media</a:t>
            </a:r>
            <a:r>
              <a:rPr lang="it-IT" sz="2000" dirty="0" smtClean="0">
                <a:latin typeface="Arial Black" pitchFamily="34" charset="0"/>
              </a:rPr>
              <a:t>); </a:t>
            </a:r>
            <a:r>
              <a:rPr lang="it-IT" sz="2000" dirty="0">
                <a:latin typeface="Arial Black" pitchFamily="34" charset="0"/>
              </a:rPr>
              <a:t/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- </a:t>
            </a:r>
            <a:r>
              <a:rPr lang="it-IT" sz="2000" dirty="0">
                <a:latin typeface="Arial Black" pitchFamily="34" charset="0"/>
              </a:rPr>
              <a:t>verniciatura a ciclo completo della superficie stuccata e preparata per l’applicazione del fondo (oltre il 40% della superficie del </a:t>
            </a:r>
            <a:r>
              <a:rPr lang="it-IT" sz="2000" dirty="0" err="1">
                <a:latin typeface="Arial Black" pitchFamily="34" charset="0"/>
              </a:rPr>
              <a:t>lamierato</a:t>
            </a:r>
            <a:r>
              <a:rPr lang="it-IT" sz="2000" dirty="0">
                <a:latin typeface="Arial Black" pitchFamily="34" charset="0"/>
              </a:rPr>
              <a:t> e/o materiale diverso) e verniciatura a ciclo parziale della restante </a:t>
            </a:r>
            <a:r>
              <a:rPr lang="it-IT" sz="2000" dirty="0" smtClean="0">
                <a:latin typeface="Arial Black" pitchFamily="34" charset="0"/>
              </a:rPr>
              <a:t>superficie (</a:t>
            </a:r>
            <a:r>
              <a:rPr lang="it-IT" sz="2000" dirty="0" smtClean="0">
                <a:solidFill>
                  <a:srgbClr val="0033CC"/>
                </a:solidFill>
                <a:latin typeface="Arial Black" pitchFamily="34" charset="0"/>
              </a:rPr>
              <a:t>grave</a:t>
            </a:r>
            <a:r>
              <a:rPr lang="it-IT" sz="2000" dirty="0" smtClean="0">
                <a:latin typeface="Arial Black" pitchFamily="34" charset="0"/>
              </a:rPr>
              <a:t>).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1741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 di riparazione e di sostituzione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Per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sfumatura (SF)</a:t>
            </a:r>
            <a:r>
              <a:rPr lang="it-IT" sz="2400" dirty="0">
                <a:latin typeface="Arial Black" pitchFamily="34" charset="0"/>
              </a:rPr>
              <a:t> si intende il trattamento di verniciatura a ciclo parziale di un </a:t>
            </a:r>
            <a:r>
              <a:rPr lang="it-IT" sz="2400" dirty="0" err="1">
                <a:latin typeface="Arial Black" pitchFamily="34" charset="0"/>
              </a:rPr>
              <a:t>lamierato</a:t>
            </a:r>
            <a:r>
              <a:rPr lang="it-IT" sz="2400" dirty="0">
                <a:latin typeface="Arial Black" pitchFamily="34" charset="0"/>
              </a:rPr>
              <a:t> con smalto in buono </a:t>
            </a:r>
            <a:r>
              <a:rPr lang="it-IT" sz="2400" dirty="0" smtClean="0">
                <a:latin typeface="Arial Black" pitchFamily="34" charset="0"/>
              </a:rPr>
              <a:t>stato per motivi di omogeneità.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Il </a:t>
            </a:r>
            <a:r>
              <a:rPr lang="it-IT" sz="2400" dirty="0">
                <a:latin typeface="Arial Black" pitchFamily="34" charset="0"/>
              </a:rPr>
              <a:t>tempo assegnato per il trattamento della intera superficie del </a:t>
            </a:r>
            <a:r>
              <a:rPr lang="it-IT" sz="2400" dirty="0" err="1">
                <a:latin typeface="Arial Black" pitchFamily="34" charset="0"/>
              </a:rPr>
              <a:t>lamierato</a:t>
            </a:r>
            <a:r>
              <a:rPr lang="it-IT" sz="2400" dirty="0">
                <a:latin typeface="Arial Black" pitchFamily="34" charset="0"/>
              </a:rPr>
              <a:t> è riportato nella tabella tempi VE lievi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latin typeface="Arial Black" pitchFamily="34" charset="0"/>
              </a:rPr>
              <a:t>Di seguito un tipico esempio di tempario: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20485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Sfumatura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57160" y="3929066"/>
          <a:ext cx="8358246" cy="1451362"/>
        </p:xfrm>
        <a:graphic>
          <a:graphicData uri="http://schemas.openxmlformats.org/drawingml/2006/table">
            <a:tbl>
              <a:tblPr/>
              <a:tblGrid>
                <a:gridCol w="1745127"/>
                <a:gridCol w="734791"/>
                <a:gridCol w="734791"/>
                <a:gridCol w="734791"/>
                <a:gridCol w="734791"/>
                <a:gridCol w="734791"/>
                <a:gridCol w="734791"/>
                <a:gridCol w="734791"/>
                <a:gridCol w="734791"/>
                <a:gridCol w="734791"/>
              </a:tblGrid>
              <a:tr h="20018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TEMPI DI RIPARAZIONE E RELATIVI COSTI DI ELEMENTI SINGOLI E ABBINATI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852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Descrizione particolare</a:t>
                      </a:r>
                    </a:p>
                  </a:txBody>
                  <a:tcPr marL="8374" marR="8374" marT="8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852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LIEVE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LIEVE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LIEVE + SF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GRAVE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852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374" marR="8374" marT="8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0" y="1214422"/>
            <a:ext cx="9144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Il 29 marzo 2006 la Camera di Commercio di Firenze ha stipulato, con le associazioni di categoria CNA di Firenze, Confartigianato Imprese Firenze e con varie associazioni dei consumatori della provincia di Firenze, la convenzione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Carta dei servizi delle carrozzerie</a:t>
            </a:r>
            <a:r>
              <a:rPr lang="it-IT" sz="2200" dirty="0">
                <a:latin typeface="Arial Black" pitchFamily="34" charset="0"/>
              </a:rPr>
              <a:t>.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2200" u="sng" dirty="0">
                <a:latin typeface="Arial Black" pitchFamily="34" charset="0"/>
              </a:rPr>
              <a:t>La Carta dei servizi va a integrare il sistema di autoregolazione del mercato del settore degli autoriparatori e </a:t>
            </a:r>
            <a:r>
              <a:rPr lang="it-IT" sz="2200" u="sng" dirty="0" err="1">
                <a:latin typeface="Arial Black" pitchFamily="34" charset="0"/>
              </a:rPr>
              <a:t>motoriparatori</a:t>
            </a:r>
            <a:r>
              <a:rPr lang="it-IT" sz="2200" u="sng" dirty="0">
                <a:latin typeface="Arial Black" pitchFamily="34" charset="0"/>
              </a:rPr>
              <a:t> per dettare regole chiare di comportamento per le imprese e per i loro clienti, prevenire i conflitti e risolvere le eventuali controversie insorte attraverso il ricorso al Servizio di conciliazione</a:t>
            </a:r>
            <a:r>
              <a:rPr lang="it-IT" sz="2200" dirty="0">
                <a:latin typeface="Arial Black" pitchFamily="34" charset="0"/>
              </a:rPr>
              <a:t>. 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509" name="CasellaDiTesto 7"/>
          <p:cNvSpPr txBox="1">
            <a:spLocks noChangeArrowheads="1"/>
          </p:cNvSpPr>
          <p:nvPr/>
        </p:nvSpPr>
        <p:spPr bwMode="auto">
          <a:xfrm>
            <a:off x="0" y="558209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Tariffe applicabili alle operazioni di revisione dei veicoli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0" y="1214422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Il 5 ottobre 2007, finalmente, è stato pubblicato in Gazzetta </a:t>
            </a:r>
            <a:r>
              <a:rPr lang="it-IT" sz="2200" dirty="0" smtClean="0">
                <a:latin typeface="Arial Black" pitchFamily="34" charset="0"/>
              </a:rPr>
              <a:t>Ufficiale </a:t>
            </a:r>
            <a:r>
              <a:rPr lang="it-IT" sz="2200" dirty="0">
                <a:latin typeface="Arial Black" pitchFamily="34" charset="0"/>
              </a:rPr>
              <a:t>il 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D.L. </a:t>
            </a:r>
            <a:r>
              <a:rPr lang="it-IT" sz="2200" b="1" u="sng" dirty="0">
                <a:solidFill>
                  <a:srgbClr val="FF0000"/>
                </a:solidFill>
                <a:latin typeface="Arial Black" pitchFamily="34" charset="0"/>
              </a:rPr>
              <a:t>2 agosto 2007 n. 161</a:t>
            </a:r>
            <a:r>
              <a:rPr lang="it-IT" sz="2200" dirty="0">
                <a:latin typeface="Arial Black" pitchFamily="34" charset="0"/>
              </a:rPr>
              <a:t> </a:t>
            </a:r>
            <a:r>
              <a:rPr lang="it-IT" sz="2200" i="1" dirty="0" smtClean="0">
                <a:solidFill>
                  <a:srgbClr val="FF0000"/>
                </a:solidFill>
                <a:latin typeface="Arial Black" pitchFamily="34" charset="0"/>
              </a:rPr>
              <a:t>“Regolamento </a:t>
            </a:r>
            <a:r>
              <a:rPr lang="it-IT" sz="2200" i="1" dirty="0">
                <a:solidFill>
                  <a:srgbClr val="FF0000"/>
                </a:solidFill>
                <a:latin typeface="Arial Black" pitchFamily="34" charset="0"/>
              </a:rPr>
              <a:t>recante la fissazione delle tariffe applicabili alle operazioni di revisione dei </a:t>
            </a:r>
            <a:r>
              <a:rPr lang="it-IT" sz="2200" i="1" dirty="0" smtClean="0">
                <a:solidFill>
                  <a:srgbClr val="FF0000"/>
                </a:solidFill>
                <a:latin typeface="Arial Black" pitchFamily="34" charset="0"/>
              </a:rPr>
              <a:t>veicoli”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che stabilisce le tariffe, da corrispondere anticipatamente, per le revisioni svolte presso gli uffici della Motorizzazione </a:t>
            </a:r>
            <a:r>
              <a:rPr lang="it-IT" sz="2200" dirty="0" smtClean="0">
                <a:latin typeface="Arial Black" pitchFamily="34" charset="0"/>
              </a:rPr>
              <a:t>Civile </a:t>
            </a:r>
            <a:r>
              <a:rPr lang="it-IT" sz="2200" dirty="0">
                <a:latin typeface="Arial Black" pitchFamily="34" charset="0"/>
              </a:rPr>
              <a:t>e presso le officine autorizzate ai sensi dell’art. 80 del </a:t>
            </a:r>
            <a:r>
              <a:rPr lang="it-IT" sz="2200" dirty="0" smtClean="0">
                <a:latin typeface="Arial Black" pitchFamily="34" charset="0"/>
              </a:rPr>
              <a:t>D.L. </a:t>
            </a:r>
            <a:r>
              <a:rPr lang="it-IT" sz="2200" dirty="0">
                <a:latin typeface="Arial Black" pitchFamily="34" charset="0"/>
              </a:rPr>
              <a:t>n. </a:t>
            </a:r>
            <a:r>
              <a:rPr lang="it-IT" sz="2200" dirty="0" smtClean="0">
                <a:latin typeface="Arial Black" pitchFamily="34" charset="0"/>
              </a:rPr>
              <a:t>285/1992.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>
                <a:latin typeface="Arial Black" pitchFamily="34" charset="0"/>
              </a:rPr>
              <a:t> In particolare, all’art. 2 del </a:t>
            </a:r>
            <a:r>
              <a:rPr lang="it-IT" sz="2000" dirty="0" smtClean="0">
                <a:latin typeface="Arial Black" pitchFamily="34" charset="0"/>
              </a:rPr>
              <a:t>Decreto</a:t>
            </a:r>
            <a:r>
              <a:rPr lang="it-IT" sz="2000" dirty="0">
                <a:latin typeface="Arial Black" pitchFamily="34" charset="0"/>
              </a:rPr>
              <a:t>, dove è disciplinato l’istituto delle revisioni svolte presso le officine autorizzate, si dispone l’aumento fino a </a:t>
            </a:r>
            <a:r>
              <a:rPr lang="it-IT" sz="2000" b="1" dirty="0" smtClean="0">
                <a:latin typeface="Arial Black" pitchFamily="34" charset="0"/>
              </a:rPr>
              <a:t>45,00 €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della tariffa alla quale si aggiunge quella prevista per </a:t>
            </a:r>
            <a:r>
              <a:rPr lang="it-IT" sz="2000" dirty="0" smtClean="0">
                <a:latin typeface="Arial Black" pitchFamily="34" charset="0"/>
              </a:rPr>
              <a:t>l’annotazione </a:t>
            </a:r>
            <a:r>
              <a:rPr lang="it-IT" sz="2000" dirty="0">
                <a:latin typeface="Arial Black" pitchFamily="34" charset="0"/>
              </a:rPr>
              <a:t>dell’esito della revisione sulla carta di circolazione.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33" name="CasellaDiTesto 7"/>
          <p:cNvSpPr txBox="1">
            <a:spLocks noChangeArrowheads="1"/>
          </p:cNvSpPr>
          <p:nvPr/>
        </p:nvSpPr>
        <p:spPr bwMode="auto">
          <a:xfrm>
            <a:off x="900113" y="549275"/>
            <a:ext cx="7345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Decreto n.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161/2007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142844" y="1071546"/>
            <a:ext cx="885831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Dopo aver rilevato e quantificato </a:t>
            </a:r>
            <a:r>
              <a:rPr lang="it-IT" sz="2200" dirty="0" smtClean="0">
                <a:latin typeface="Arial Black" pitchFamily="34" charset="0"/>
              </a:rPr>
              <a:t>i </a:t>
            </a:r>
            <a:r>
              <a:rPr lang="it-IT" sz="2200" dirty="0">
                <a:latin typeface="Arial Black" pitchFamily="34" charset="0"/>
              </a:rPr>
              <a:t>danni riportati dal veicolo, il </a:t>
            </a:r>
            <a:r>
              <a:rPr lang="it-IT" sz="2200" dirty="0" smtClean="0">
                <a:latin typeface="Arial Black" pitchFamily="34" charset="0"/>
              </a:rPr>
              <a:t>consulente </a:t>
            </a:r>
            <a:r>
              <a:rPr lang="it-IT" sz="2200" dirty="0">
                <a:latin typeface="Arial Black" pitchFamily="34" charset="0"/>
              </a:rPr>
              <a:t>deve redigere una relazione </a:t>
            </a:r>
            <a:r>
              <a:rPr lang="it-IT" sz="2200" dirty="0" smtClean="0">
                <a:latin typeface="Arial Black" pitchFamily="34" charset="0"/>
              </a:rPr>
              <a:t>tecnica, detta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perizia estimativa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r>
              <a:rPr lang="it-IT" sz="2200" dirty="0" smtClean="0">
                <a:latin typeface="Arial Black" pitchFamily="34" charset="0"/>
              </a:rPr>
              <a:t>che </a:t>
            </a:r>
            <a:r>
              <a:rPr lang="it-IT" sz="2200" dirty="0">
                <a:latin typeface="Arial Black" pitchFamily="34" charset="0"/>
              </a:rPr>
              <a:t>si estrinseca in una </a:t>
            </a:r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descrizione</a:t>
            </a:r>
            <a:r>
              <a:rPr lang="it-IT" sz="2200" dirty="0" smtClean="0">
                <a:latin typeface="Arial Black" pitchFamily="34" charset="0"/>
              </a:rPr>
              <a:t> ed in una </a:t>
            </a:r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valutazione</a:t>
            </a:r>
            <a:r>
              <a:rPr lang="it-IT" sz="2200" dirty="0">
                <a:latin typeface="Arial Black" pitchFamily="34" charset="0"/>
              </a:rPr>
              <a:t>, in termini </a:t>
            </a:r>
            <a:r>
              <a:rPr lang="it-IT" sz="2200" dirty="0" smtClean="0">
                <a:latin typeface="Arial Black" pitchFamily="34" charset="0"/>
              </a:rPr>
              <a:t>monetari, </a:t>
            </a:r>
            <a:r>
              <a:rPr lang="it-IT" sz="2200" dirty="0">
                <a:solidFill>
                  <a:srgbClr val="FF0000"/>
                </a:solidFill>
                <a:latin typeface="Arial Black" pitchFamily="34" charset="0"/>
              </a:rPr>
              <a:t>del veicolo e delle singole parti riparate e/o </a:t>
            </a:r>
            <a:r>
              <a:rPr lang="it-IT" sz="2200" dirty="0" smtClean="0">
                <a:solidFill>
                  <a:srgbClr val="FF0000"/>
                </a:solidFill>
                <a:latin typeface="Arial Black" pitchFamily="34" charset="0"/>
              </a:rPr>
              <a:t>sostituite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>
                <a:latin typeface="Arial Black" pitchFamily="34" charset="0"/>
              </a:rPr>
              <a:t>Per esprimere un valido giudizio di stima, il perito deve avere adeguate conoscenze economiche, </a:t>
            </a:r>
            <a:r>
              <a:rPr lang="it-IT" sz="2200" dirty="0" smtClean="0">
                <a:latin typeface="Arial Black" pitchFamily="34" charset="0"/>
              </a:rPr>
              <a:t>tecniche</a:t>
            </a:r>
            <a:r>
              <a:rPr lang="it-IT" sz="2200" dirty="0">
                <a:latin typeface="Arial Black" pitchFamily="34" charset="0"/>
              </a:rPr>
              <a:t>, esperienza e, ovviamente, </a:t>
            </a:r>
            <a:r>
              <a:rPr lang="it-IT" sz="2200" dirty="0" smtClean="0">
                <a:latin typeface="Arial Black" pitchFamily="34" charset="0"/>
              </a:rPr>
              <a:t>preparazione </a:t>
            </a:r>
            <a:r>
              <a:rPr lang="it-IT" sz="2200" dirty="0">
                <a:latin typeface="Arial Black" pitchFamily="34" charset="0"/>
              </a:rPr>
              <a:t>professionale.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u="sng" dirty="0">
                <a:solidFill>
                  <a:srgbClr val="0033CC"/>
                </a:solidFill>
                <a:latin typeface="Arial Black" pitchFamily="34" charset="0"/>
              </a:rPr>
              <a:t>Il giudizio di stima deve avere </a:t>
            </a:r>
            <a:r>
              <a:rPr lang="it-IT" sz="2200" b="1" u="sng" dirty="0">
                <a:solidFill>
                  <a:srgbClr val="FF0000"/>
                </a:solidFill>
                <a:latin typeface="Arial Black" pitchFamily="34" charset="0"/>
              </a:rPr>
              <a:t>natura oggettiva</a:t>
            </a:r>
            <a:r>
              <a:rPr lang="it-IT" sz="2200" u="sng" dirty="0">
                <a:solidFill>
                  <a:srgbClr val="0033CC"/>
                </a:solidFill>
                <a:latin typeface="Arial Black" pitchFamily="34" charset="0"/>
              </a:rPr>
              <a:t>, deve prescindere, cioè, da opinione interessata e parziale del </a:t>
            </a:r>
            <a:r>
              <a:rPr lang="it-IT" sz="2200" u="sng" dirty="0" smtClean="0">
                <a:solidFill>
                  <a:srgbClr val="0033CC"/>
                </a:solidFill>
                <a:latin typeface="Arial Black" pitchFamily="34" charset="0"/>
              </a:rPr>
              <a:t>consulente </a:t>
            </a:r>
            <a:r>
              <a:rPr lang="it-IT" sz="2200" u="sng" dirty="0">
                <a:solidFill>
                  <a:srgbClr val="0033CC"/>
                </a:solidFill>
                <a:latin typeface="Arial Black" pitchFamily="34" charset="0"/>
              </a:rPr>
              <a:t>connessa al suo pensiero personale</a:t>
            </a:r>
            <a:r>
              <a:rPr lang="it-IT" sz="2200" dirty="0">
                <a:latin typeface="Arial Black" pitchFamily="34" charset="0"/>
              </a:rPr>
              <a:t>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Perizia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estimativa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3"/>
          <p:cNvSpPr txBox="1">
            <a:spLocks noChangeArrowheads="1"/>
          </p:cNvSpPr>
          <p:nvPr/>
        </p:nvSpPr>
        <p:spPr bwMode="auto">
          <a:xfrm>
            <a:off x="285720" y="1142984"/>
            <a:ext cx="857256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La vera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capacità professionale</a:t>
            </a:r>
            <a:r>
              <a:rPr lang="it-IT" sz="2400" dirty="0">
                <a:latin typeface="Arial Black" pitchFamily="34" charset="0"/>
              </a:rPr>
              <a:t> del tecnico risiede proprio nella </a:t>
            </a:r>
            <a:r>
              <a:rPr lang="it-IT" sz="2400" u="sng" dirty="0">
                <a:latin typeface="Arial Black" pitchFamily="34" charset="0"/>
              </a:rPr>
              <a:t>scelta della metodologia estimativa</a:t>
            </a:r>
            <a:r>
              <a:rPr lang="it-IT" sz="2400" dirty="0">
                <a:latin typeface="Arial Black" pitchFamily="34" charset="0"/>
              </a:rPr>
              <a:t>, nella </a:t>
            </a:r>
            <a:r>
              <a:rPr lang="it-IT" sz="2400" u="sng" dirty="0">
                <a:latin typeface="Arial Black" pitchFamily="34" charset="0"/>
              </a:rPr>
              <a:t>ricerca dei dati di mercato</a:t>
            </a:r>
            <a:r>
              <a:rPr lang="it-IT" sz="2400" dirty="0">
                <a:latin typeface="Arial Black" pitchFamily="34" charset="0"/>
              </a:rPr>
              <a:t>, nella loro </a:t>
            </a:r>
            <a:r>
              <a:rPr lang="it-IT" sz="2400" u="sng" dirty="0">
                <a:latin typeface="Arial Black" pitchFamily="34" charset="0"/>
              </a:rPr>
              <a:t>interpretazione ed elaborazione</a:t>
            </a:r>
            <a:r>
              <a:rPr lang="it-IT" sz="2400" dirty="0">
                <a:latin typeface="Arial Black" pitchFamily="34" charset="0"/>
              </a:rPr>
              <a:t> affinché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il giudizio espresso sia quello che la pluralità dei tecnici esporrebbe sulla base dello scopo che la stima si prefigge</a:t>
            </a:r>
            <a:r>
              <a:rPr lang="it-IT" sz="2400" dirty="0">
                <a:latin typeface="Arial Black" pitchFamily="34" charset="0"/>
              </a:rPr>
              <a:t>. </a:t>
            </a:r>
          </a:p>
          <a:p>
            <a:pPr algn="ctr"/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Dalla relazione si devono evincere, oltre che la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motivazione della stima</a:t>
            </a:r>
            <a:r>
              <a:rPr lang="it-IT" sz="2400" dirty="0">
                <a:latin typeface="Arial Black" pitchFamily="34" charset="0"/>
              </a:rPr>
              <a:t>, le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caratteristiche economiche del veicolo</a:t>
            </a:r>
            <a:r>
              <a:rPr lang="it-IT" sz="2400" dirty="0">
                <a:latin typeface="Arial Black" pitchFamily="34" charset="0"/>
              </a:rPr>
              <a:t>, le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operazioni di riparazione e/o sostituzione effettuate</a:t>
            </a:r>
            <a:r>
              <a:rPr lang="it-IT" sz="2400" dirty="0">
                <a:latin typeface="Arial Black" pitchFamily="34" charset="0"/>
              </a:rPr>
              <a:t>, il </a:t>
            </a:r>
            <a:r>
              <a:rPr lang="it-IT" sz="2400" dirty="0">
                <a:solidFill>
                  <a:srgbClr val="0033CC"/>
                </a:solidFill>
                <a:latin typeface="Arial Black" pitchFamily="34" charset="0"/>
              </a:rPr>
              <a:t>riepilogo di tutte le </a:t>
            </a:r>
            <a:r>
              <a:rPr lang="it-IT" sz="2400" dirty="0" smtClean="0">
                <a:solidFill>
                  <a:srgbClr val="0033CC"/>
                </a:solidFill>
                <a:latin typeface="Arial Black" pitchFamily="34" charset="0"/>
              </a:rPr>
              <a:t>spese</a:t>
            </a:r>
            <a:r>
              <a:rPr lang="it-IT" sz="2400" dirty="0" smtClean="0">
                <a:latin typeface="Arial Black" pitchFamily="34" charset="0"/>
              </a:rPr>
              <a:t>.</a:t>
            </a:r>
            <a:r>
              <a:rPr lang="it-IT" sz="2000" i="1" dirty="0" smtClean="0"/>
              <a:t>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58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capacità </a:t>
            </a:r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professionale del tecnico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142844" y="1071546"/>
            <a:ext cx="885831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La perizia estimativa, redatta a mano o utilizzando specifici software, dovrebbe contenere i seguenti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dati</a:t>
            </a:r>
            <a:r>
              <a:rPr lang="it-IT" sz="22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2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●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denominazione dello Studio di infortunistica stradale o del consulente incaricato ad effettuare la perizia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lvl="8" algn="ctr"/>
            <a:endParaRPr lang="it-IT" sz="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●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dati della Società di assicurazione committente, dell’assicurato e della controparte nel sinistro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●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dati del veicolo</a:t>
            </a:r>
            <a:r>
              <a:rPr lang="it-IT" sz="2200" dirty="0" smtClean="0">
                <a:latin typeface="Arial Black" pitchFamily="34" charset="0"/>
              </a:rPr>
              <a:t> (marca, modello, targa, anno di immatricolazione, ecc.);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●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voci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di danno</a:t>
            </a:r>
            <a:r>
              <a:rPr lang="it-IT" sz="2200" dirty="0">
                <a:latin typeface="Arial Black" pitchFamily="34" charset="0"/>
              </a:rPr>
              <a:t>: parti del veicolo </a:t>
            </a:r>
            <a:r>
              <a:rPr lang="it-IT" sz="2200" dirty="0" smtClean="0">
                <a:latin typeface="Arial Black" pitchFamily="34" charset="0"/>
              </a:rPr>
              <a:t>danneggiate </a:t>
            </a:r>
            <a:r>
              <a:rPr lang="it-IT" sz="2200" dirty="0">
                <a:latin typeface="Arial Black" pitchFamily="34" charset="0"/>
              </a:rPr>
              <a:t>con i corrispondenti tempi (espressi in ore o frazioni di ora) necessari per </a:t>
            </a:r>
            <a:r>
              <a:rPr lang="it-IT" sz="2200" dirty="0" smtClean="0">
                <a:latin typeface="Arial Black" pitchFamily="34" charset="0"/>
              </a:rPr>
              <a:t>le lavorazioni e le altre prestazioni, </a:t>
            </a:r>
            <a:r>
              <a:rPr lang="it-IT" sz="2200" dirty="0">
                <a:latin typeface="Arial Black" pitchFamily="34" charset="0"/>
              </a:rPr>
              <a:t>i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materiali d’uso con </a:t>
            </a:r>
            <a:r>
              <a:rPr lang="it-IT" sz="2200" dirty="0" smtClean="0">
                <a:latin typeface="Arial Black" pitchFamily="34" charset="0"/>
              </a:rPr>
              <a:t>i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relativi </a:t>
            </a:r>
            <a:r>
              <a:rPr lang="it-IT" sz="2200" dirty="0" smtClean="0">
                <a:latin typeface="Arial Black" pitchFamily="34" charset="0"/>
              </a:rPr>
              <a:t>costi.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Dati contenuti in perizia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142844" y="1071546"/>
            <a:ext cx="885831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La parte finale della perizia consta di </a:t>
            </a:r>
            <a:r>
              <a:rPr lang="it-IT" sz="2200" dirty="0" smtClean="0">
                <a:latin typeface="Arial Black" pitchFamily="34" charset="0"/>
              </a:rPr>
              <a:t>altre due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parti</a:t>
            </a:r>
            <a:r>
              <a:rPr lang="it-IT" sz="2200" dirty="0" smtClean="0">
                <a:latin typeface="Arial Black" pitchFamily="34" charset="0"/>
              </a:rPr>
              <a:t>:</a:t>
            </a:r>
            <a:endParaRPr lang="it-IT" sz="2200" dirty="0">
              <a:latin typeface="Arial Black" pitchFamily="34" charset="0"/>
            </a:endParaRPr>
          </a:p>
          <a:p>
            <a:pPr algn="ctr"/>
            <a:r>
              <a:rPr lang="it-IT" sz="1200" dirty="0">
                <a:latin typeface="Arial Black" pitchFamily="34" charset="0"/>
              </a:rPr>
              <a:t/>
            </a:r>
            <a:br>
              <a:rPr lang="it-IT" sz="1200" dirty="0">
                <a:latin typeface="Arial Black" pitchFamily="34" charset="0"/>
              </a:rPr>
            </a:br>
            <a:r>
              <a:rPr lang="it-IT" sz="2200" dirty="0" smtClean="0">
                <a:latin typeface="Arial Black" pitchFamily="34" charset="0"/>
              </a:rPr>
              <a:t>● la </a:t>
            </a:r>
            <a:r>
              <a:rPr lang="it-IT" sz="2200" b="1" dirty="0">
                <a:solidFill>
                  <a:srgbClr val="0033CC"/>
                </a:solidFill>
                <a:latin typeface="Arial Black" pitchFamily="34" charset="0"/>
              </a:rPr>
              <a:t>sezione danni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ARD</a:t>
            </a:r>
            <a:r>
              <a:rPr lang="it-IT" sz="2200" dirty="0">
                <a:latin typeface="Arial Black" pitchFamily="34" charset="0"/>
              </a:rPr>
              <a:t> (acronimo di Auto Rischi Diversi) che è la denominazione comunemente riservata alle garanzie accessorie alla </a:t>
            </a:r>
            <a:r>
              <a:rPr lang="it-IT" sz="2200" dirty="0" smtClean="0">
                <a:latin typeface="Arial Black" pitchFamily="34" charset="0"/>
              </a:rPr>
              <a:t>R.C.A.: </a:t>
            </a:r>
            <a:r>
              <a:rPr lang="it-IT" sz="2200" dirty="0">
                <a:latin typeface="Arial Black" pitchFamily="34" charset="0"/>
              </a:rPr>
              <a:t>si tratta di incendio, furto, guasti accidentali, casco (collisione, urto, ribaltamento, uscita di strada, atti vandalici </a:t>
            </a:r>
            <a:r>
              <a:rPr lang="it-IT" sz="2200" dirty="0" smtClean="0">
                <a:latin typeface="Arial Black" pitchFamily="34" charset="0"/>
              </a:rPr>
              <a:t>ecc);</a:t>
            </a:r>
            <a:r>
              <a:rPr lang="it-IT" sz="2200" dirty="0">
                <a:latin typeface="Arial Black" pitchFamily="34" charset="0"/>
              </a:rPr>
              <a:t> i</a:t>
            </a:r>
            <a:r>
              <a:rPr lang="it-IT" sz="2200" dirty="0" smtClean="0">
                <a:latin typeface="Arial Black" pitchFamily="34" charset="0"/>
              </a:rPr>
              <a:t>n </a:t>
            </a:r>
            <a:r>
              <a:rPr lang="it-IT" sz="2200" dirty="0">
                <a:latin typeface="Arial Black" pitchFamily="34" charset="0"/>
              </a:rPr>
              <a:t>questa categoria rientra anche l’assicurazione relativa alla sospensione della patente di </a:t>
            </a:r>
            <a:r>
              <a:rPr lang="it-IT" sz="2200" dirty="0" smtClean="0">
                <a:latin typeface="Arial Black" pitchFamily="34" charset="0"/>
              </a:rPr>
              <a:t>guida;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● </a:t>
            </a:r>
            <a:r>
              <a:rPr lang="it-IT" sz="2200" dirty="0" smtClean="0">
                <a:solidFill>
                  <a:srgbClr val="0033CC"/>
                </a:solidFill>
                <a:latin typeface="Arial Black" pitchFamily="34" charset="0"/>
              </a:rPr>
              <a:t>riepilogo </a:t>
            </a:r>
            <a:r>
              <a:rPr lang="it-IT" sz="2200" dirty="0">
                <a:solidFill>
                  <a:srgbClr val="0033CC"/>
                </a:solidFill>
                <a:latin typeface="Arial Black" pitchFamily="34" charset="0"/>
              </a:rPr>
              <a:t>di tutto quanto indicato</a:t>
            </a:r>
            <a:r>
              <a:rPr lang="it-IT" sz="2200" dirty="0" smtClean="0">
                <a:latin typeface="Arial Black" pitchFamily="34" charset="0"/>
              </a:rPr>
              <a:t>, valutazioni con dati </a:t>
            </a:r>
            <a:r>
              <a:rPr lang="it-IT" sz="2200" dirty="0">
                <a:latin typeface="Arial Black" pitchFamily="34" charset="0"/>
              </a:rPr>
              <a:t>IVA esclusa e IVA inclusa</a:t>
            </a:r>
            <a:r>
              <a:rPr lang="it-IT" sz="22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800" dirty="0" smtClean="0">
                <a:latin typeface="Arial Black" pitchFamily="34" charset="0"/>
              </a:rPr>
              <a:t> </a:t>
            </a:r>
            <a:r>
              <a:rPr lang="it-IT" sz="800" dirty="0">
                <a:latin typeface="Arial Black" pitchFamily="34" charset="0"/>
              </a:rPr>
              <a:t> </a:t>
            </a:r>
          </a:p>
          <a:p>
            <a:pPr algn="ctr"/>
            <a:r>
              <a:rPr lang="it-IT" sz="2200" dirty="0">
                <a:latin typeface="Arial Black" pitchFamily="34" charset="0"/>
              </a:rPr>
              <a:t>Un ulteriore spazio è dedicato alle eventuali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osservazioni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che il </a:t>
            </a:r>
            <a:r>
              <a:rPr lang="it-IT" sz="2200" dirty="0" smtClean="0">
                <a:latin typeface="Arial Black" pitchFamily="34" charset="0"/>
              </a:rPr>
              <a:t>consulente </a:t>
            </a:r>
            <a:r>
              <a:rPr lang="it-IT" sz="2200" dirty="0">
                <a:latin typeface="Arial Black" pitchFamily="34" charset="0"/>
              </a:rPr>
              <a:t>voglia apporre alla perizia. </a:t>
            </a: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Dati contenuti in perizia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57256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Il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danno da fermo</a:t>
            </a:r>
            <a:r>
              <a:rPr lang="it-IT" sz="2200" b="1" dirty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non è un danno ulteriore alla struttura materiale del veicolo, bensì quello derivante dal mancato uso del veicolo per colpa altrui.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Per </a:t>
            </a:r>
            <a:r>
              <a:rPr lang="it-IT" sz="2200" dirty="0">
                <a:latin typeface="Arial Black" pitchFamily="34" charset="0"/>
              </a:rPr>
              <a:t>valutare tale danno si deve distinguere tra: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200" b="1" dirty="0" smtClean="0">
                <a:latin typeface="Arial Black" pitchFamily="34" charset="0"/>
              </a:rPr>
              <a:t>●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fermo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effettivo</a:t>
            </a:r>
            <a:r>
              <a:rPr lang="it-IT" sz="2200" b="1" dirty="0">
                <a:latin typeface="Arial Black" pitchFamily="34" charset="0"/>
              </a:rPr>
              <a:t>, </a:t>
            </a:r>
            <a:r>
              <a:rPr lang="it-IT" sz="2200" dirty="0">
                <a:latin typeface="Arial Black" pitchFamily="34" charset="0"/>
              </a:rPr>
              <a:t>rappresentato </a:t>
            </a:r>
            <a:r>
              <a:rPr lang="it-IT" sz="2200" u="sng" dirty="0" smtClean="0">
                <a:solidFill>
                  <a:srgbClr val="FF0000"/>
                </a:solidFill>
                <a:latin typeface="Arial Black" pitchFamily="34" charset="0"/>
              </a:rPr>
              <a:t>dall’intero </a:t>
            </a:r>
            <a:r>
              <a:rPr lang="it-IT" sz="2200" u="sng" dirty="0">
                <a:solidFill>
                  <a:srgbClr val="FF0000"/>
                </a:solidFill>
                <a:latin typeface="Arial Black" pitchFamily="34" charset="0"/>
              </a:rPr>
              <a:t>periodo in cui il veicolo non ha potuto circolare a seguito dell’incidente</a:t>
            </a:r>
            <a:r>
              <a:rPr lang="it-IT" sz="2200" dirty="0">
                <a:latin typeface="Arial Black" pitchFamily="34" charset="0"/>
              </a:rPr>
              <a:t>, comprendente il lasso di tempo in cui il veicolo è consegnato al riparatore ma questi è indisponibile, il tempo necessario ad eseguire la riparazione del danno, i tempi di attesa di parti di ricambio o </a:t>
            </a:r>
            <a:r>
              <a:rPr lang="it-IT" sz="2200" dirty="0" smtClean="0">
                <a:latin typeface="Arial Black" pitchFamily="34" charset="0"/>
              </a:rPr>
              <a:t>di materiali </a:t>
            </a:r>
            <a:r>
              <a:rPr lang="it-IT" sz="2200" dirty="0">
                <a:latin typeface="Arial Black" pitchFamily="34" charset="0"/>
              </a:rPr>
              <a:t>di consumo e i giorni non lavorativi che cadono durante la fase di </a:t>
            </a:r>
            <a:r>
              <a:rPr lang="it-IT" sz="2200" dirty="0" smtClean="0">
                <a:latin typeface="Arial Black" pitchFamily="34" charset="0"/>
              </a:rPr>
              <a:t>lavorazione. 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29701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Fermo effettivo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asellaDiTesto 3"/>
          <p:cNvSpPr txBox="1">
            <a:spLocks noChangeArrowheads="1"/>
          </p:cNvSpPr>
          <p:nvPr/>
        </p:nvSpPr>
        <p:spPr bwMode="auto">
          <a:xfrm>
            <a:off x="539750" y="1214422"/>
            <a:ext cx="81359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 dirty="0" smtClean="0">
                <a:latin typeface="Arial Black" pitchFamily="34" charset="0"/>
              </a:rPr>
              <a:t>●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Fermo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tecnico</a:t>
            </a:r>
            <a:r>
              <a:rPr lang="it-IT" sz="2400" b="1" dirty="0">
                <a:latin typeface="Arial Black" pitchFamily="34" charset="0"/>
              </a:rPr>
              <a:t>, </a:t>
            </a:r>
            <a:r>
              <a:rPr lang="it-IT" sz="2400" dirty="0">
                <a:latin typeface="Arial Black" pitchFamily="34" charset="0"/>
              </a:rPr>
              <a:t>rappresentato dal </a:t>
            </a:r>
            <a:r>
              <a:rPr lang="it-IT" sz="2400" u="sng" dirty="0">
                <a:solidFill>
                  <a:srgbClr val="FF0000"/>
                </a:solidFill>
                <a:latin typeface="Arial Black" pitchFamily="34" charset="0"/>
              </a:rPr>
              <a:t>tempo strettamente necessario per eseguire a regola d’arte le riparazioni del danno</a:t>
            </a:r>
            <a:r>
              <a:rPr lang="it-IT" sz="2400" dirty="0">
                <a:latin typeface="Arial Black" pitchFamily="34" charset="0"/>
              </a:rPr>
              <a:t>, escludendo, quindi, i giorni di attesa per l’inizio dei lavori a causa dell’indisponibilità del riparatore.</a:t>
            </a:r>
          </a:p>
        </p:txBody>
      </p:sp>
      <p:sp>
        <p:nvSpPr>
          <p:cNvPr id="30725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Fermo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tecnico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7" descr="http://www.icsdacquistomuggio.it/img/calendar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213100"/>
            <a:ext cx="4557180" cy="264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0" y="1142984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L’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Estimo</a:t>
            </a:r>
            <a:r>
              <a:rPr lang="it-IT" sz="2400" b="1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non si può definire una </a:t>
            </a:r>
            <a:r>
              <a:rPr lang="it-IT" sz="2400" dirty="0" smtClean="0">
                <a:latin typeface="Arial Black" pitchFamily="34" charset="0"/>
              </a:rPr>
              <a:t>Scienza </a:t>
            </a:r>
            <a:r>
              <a:rPr lang="it-IT" sz="2400" dirty="0">
                <a:latin typeface="Arial Black" pitchFamily="34" charset="0"/>
              </a:rPr>
              <a:t>autonoma, ma una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disciplina</a:t>
            </a:r>
            <a:r>
              <a:rPr lang="it-IT" sz="2400" dirty="0">
                <a:latin typeface="Arial Black" pitchFamily="34" charset="0"/>
              </a:rPr>
              <a:t> che, basandosi su alcune </a:t>
            </a:r>
            <a:r>
              <a:rPr lang="it-IT" sz="2400" u="sng" dirty="0">
                <a:latin typeface="Arial Black" pitchFamily="34" charset="0"/>
              </a:rPr>
              <a:t>conoscenze scientifiche</a:t>
            </a:r>
            <a:r>
              <a:rPr lang="it-IT" sz="2400" dirty="0">
                <a:latin typeface="Arial Black" pitchFamily="34" charset="0"/>
              </a:rPr>
              <a:t>, </a:t>
            </a:r>
            <a:r>
              <a:rPr lang="it-IT" sz="2400" b="1" u="sng" dirty="0">
                <a:solidFill>
                  <a:srgbClr val="FF0000"/>
                </a:solidFill>
                <a:latin typeface="Arial Black" pitchFamily="34" charset="0"/>
              </a:rPr>
              <a:t>ha lo scopo di individuare criteri, principi e metodologie atte ad attribuire ad un bene economico un valore espresso in una data quantità di moneta</a:t>
            </a:r>
            <a:r>
              <a:rPr lang="it-IT" sz="2400" dirty="0">
                <a:latin typeface="Arial Black" pitchFamily="34" charset="0"/>
              </a:rPr>
              <a:t>, attraverso una motivata, oggettiva e </a:t>
            </a:r>
            <a:r>
              <a:rPr lang="it-IT" sz="2400" dirty="0" smtClean="0">
                <a:latin typeface="Arial Black" pitchFamily="34" charset="0"/>
              </a:rPr>
              <a:t>valida </a:t>
            </a:r>
            <a:r>
              <a:rPr lang="it-IT" sz="2400" dirty="0">
                <a:latin typeface="Arial Black" pitchFamily="34" charset="0"/>
              </a:rPr>
              <a:t>formulazione del giudizio di stima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L’Estimo </a:t>
            </a:r>
            <a:r>
              <a:rPr lang="it-IT" sz="2400" dirty="0">
                <a:latin typeface="Arial Black" pitchFamily="34" charset="0"/>
              </a:rPr>
              <a:t>può </a:t>
            </a:r>
            <a:r>
              <a:rPr lang="it-IT" sz="2400" dirty="0" smtClean="0">
                <a:latin typeface="Arial Black" pitchFamily="34" charset="0"/>
              </a:rPr>
              <a:t>anche definirsi </a:t>
            </a:r>
            <a:r>
              <a:rPr lang="it-IT" sz="2400" dirty="0">
                <a:latin typeface="Arial Black" pitchFamily="34" charset="0"/>
              </a:rPr>
              <a:t>come </a:t>
            </a:r>
            <a:r>
              <a:rPr lang="it-IT" sz="2400" u="sng" dirty="0">
                <a:latin typeface="Arial Black" pitchFamily="34" charset="0"/>
              </a:rPr>
              <a:t>la disciplina finalizzata ad </a:t>
            </a:r>
            <a:r>
              <a:rPr lang="it-IT" sz="2400" u="sng" dirty="0" smtClean="0">
                <a:latin typeface="Arial Black" pitchFamily="34" charset="0"/>
              </a:rPr>
              <a:t>esprimere, </a:t>
            </a:r>
            <a:r>
              <a:rPr lang="it-IT" sz="2400" u="sng" dirty="0">
                <a:latin typeface="Arial Black" pitchFamily="34" charset="0"/>
              </a:rPr>
              <a:t>per scopi </a:t>
            </a:r>
            <a:r>
              <a:rPr lang="it-IT" sz="2400" u="sng" dirty="0" smtClean="0">
                <a:latin typeface="Arial Black" pitchFamily="34" charset="0"/>
              </a:rPr>
              <a:t>pratici, </a:t>
            </a:r>
            <a:r>
              <a:rPr lang="it-IT" sz="2400" u="sng" dirty="0">
                <a:latin typeface="Arial Black" pitchFamily="34" charset="0"/>
              </a:rPr>
              <a:t>un giudizio di natura economica su beni, fatti di mercato, progetti, programmi di intervento di soggetti pubblici e </a:t>
            </a:r>
            <a:r>
              <a:rPr lang="it-IT" sz="2400" u="sng" dirty="0" smtClean="0">
                <a:latin typeface="Arial Black" pitchFamily="34" charset="0"/>
              </a:rPr>
              <a:t>privati</a:t>
            </a:r>
            <a:r>
              <a:rPr lang="it-IT" sz="2000" dirty="0">
                <a:latin typeface="Arial Black" pitchFamily="34" charset="0"/>
              </a:rPr>
              <a:t>.</a:t>
            </a:r>
            <a:endParaRPr lang="it-IT" sz="2000" dirty="0"/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Definizione di Estimo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asellaDiTesto 3"/>
          <p:cNvSpPr txBox="1">
            <a:spLocks noChangeArrowheads="1"/>
          </p:cNvSpPr>
          <p:nvPr/>
        </p:nvSpPr>
        <p:spPr bwMode="auto">
          <a:xfrm>
            <a:off x="0" y="1071546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Per quanto concerne il danno derivante da fermo tecnico occorre distinguere tra: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►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danno emergente</a:t>
            </a:r>
            <a:r>
              <a:rPr lang="it-IT" sz="2000" b="1" dirty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che si verifica quando il proprietario o </a:t>
            </a:r>
            <a:r>
              <a:rPr lang="it-IT" sz="2000" dirty="0" smtClean="0">
                <a:latin typeface="Arial Black" pitchFamily="34" charset="0"/>
              </a:rPr>
              <a:t>il possessore </a:t>
            </a:r>
            <a:r>
              <a:rPr lang="it-IT" sz="2000" dirty="0">
                <a:latin typeface="Arial Black" pitchFamily="34" charset="0"/>
              </a:rPr>
              <a:t>del veicolo sia costretto al sostenimento di costi (debitamente provati </a:t>
            </a:r>
            <a:r>
              <a:rPr lang="it-IT" sz="2000" dirty="0" smtClean="0">
                <a:latin typeface="Arial Black" pitchFamily="34" charset="0"/>
              </a:rPr>
              <a:t>dall’avente </a:t>
            </a:r>
            <a:r>
              <a:rPr lang="it-IT" sz="2000" dirty="0">
                <a:latin typeface="Arial Black" pitchFamily="34" charset="0"/>
              </a:rPr>
              <a:t>diritto al risarcimento) per circolare con </a:t>
            </a:r>
            <a:r>
              <a:rPr lang="it-IT" sz="2000" dirty="0" smtClean="0">
                <a:latin typeface="Arial Black" pitchFamily="34" charset="0"/>
              </a:rPr>
              <a:t>altri </a:t>
            </a:r>
            <a:r>
              <a:rPr lang="it-IT" sz="2000" dirty="0">
                <a:latin typeface="Arial Black" pitchFamily="34" charset="0"/>
              </a:rPr>
              <a:t>mezzo (treni, autobus, </a:t>
            </a:r>
            <a:r>
              <a:rPr lang="it-IT" sz="2000" dirty="0" smtClean="0">
                <a:latin typeface="Arial Black" pitchFamily="34" charset="0"/>
              </a:rPr>
              <a:t>taxi), </a:t>
            </a:r>
            <a:r>
              <a:rPr lang="it-IT" sz="2000" dirty="0">
                <a:latin typeface="Arial Black" pitchFamily="34" charset="0"/>
              </a:rPr>
              <a:t>da cui si detraggono le spese che costui avrebbe comunque sostenuto usando il proprio veicolo;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►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lucro cessante</a:t>
            </a:r>
            <a:r>
              <a:rPr lang="it-IT" sz="2000" b="1" dirty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che si verifica quando il soggetto </a:t>
            </a:r>
            <a:r>
              <a:rPr lang="it-IT" sz="2000" dirty="0" smtClean="0">
                <a:latin typeface="Arial Black" pitchFamily="34" charset="0"/>
              </a:rPr>
              <a:t>subisca </a:t>
            </a:r>
            <a:r>
              <a:rPr lang="it-IT" sz="2000" dirty="0">
                <a:latin typeface="Arial Black" pitchFamily="34" charset="0"/>
              </a:rPr>
              <a:t>una perdita di guadagno qualora il veicolo sia un bene strumentale alla sua attività. È senza dubbio la situazione dei tassisti, rappresentanti di commercio, spedizionieri che fanno del veicolo (taxi, automobile, </a:t>
            </a:r>
            <a:r>
              <a:rPr lang="it-IT" sz="2000" dirty="0" smtClean="0">
                <a:latin typeface="Arial Black" pitchFamily="34" charset="0"/>
              </a:rPr>
              <a:t>autocarro) </a:t>
            </a:r>
            <a:r>
              <a:rPr lang="it-IT" sz="2000" dirty="0">
                <a:latin typeface="Arial Black" pitchFamily="34" charset="0"/>
              </a:rPr>
              <a:t>lo strumento indispensabile per l’esercizio della propria attività. </a:t>
            </a:r>
          </a:p>
        </p:txBody>
      </p:sp>
      <p:sp>
        <p:nvSpPr>
          <p:cNvPr id="3277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Danno derivante da fermo tecnico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715435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Arial Black" pitchFamily="34" charset="0"/>
              </a:rPr>
              <a:t>La </a:t>
            </a:r>
            <a:r>
              <a:rPr lang="it-IT" sz="2200" b="1" dirty="0">
                <a:solidFill>
                  <a:srgbClr val="FF0000"/>
                </a:solidFill>
                <a:latin typeface="Arial Black" pitchFamily="34" charset="0"/>
              </a:rPr>
              <a:t>durata del fermo tecnico</a:t>
            </a:r>
            <a:r>
              <a:rPr lang="it-IT" sz="2200" dirty="0">
                <a:latin typeface="Arial Black" pitchFamily="34" charset="0"/>
              </a:rPr>
              <a:t> si calcola effettuando la </a:t>
            </a:r>
            <a:r>
              <a:rPr lang="it-IT" sz="2200" u="sng" dirty="0">
                <a:solidFill>
                  <a:srgbClr val="FF0000"/>
                </a:solidFill>
                <a:latin typeface="Arial Black" pitchFamily="34" charset="0"/>
              </a:rPr>
              <a:t>somma dei tempi necessari alla lavorazione ad un operaio specializzato, senza l’intervento di aiutanti</a:t>
            </a:r>
            <a:r>
              <a:rPr lang="it-IT" sz="2200" dirty="0">
                <a:latin typeface="Arial Black" pitchFamily="34" charset="0"/>
              </a:rPr>
              <a:t>. I tempi sono espressi in giorni cui si aggiunge un 5% di cosiddetti tempi morti. </a:t>
            </a:r>
          </a:p>
          <a:p>
            <a:pPr algn="ctr"/>
            <a:r>
              <a:rPr lang="it-IT" sz="1000" dirty="0">
                <a:latin typeface="Arial Black" pitchFamily="34" charset="0"/>
              </a:rPr>
              <a:t/>
            </a:r>
            <a:br>
              <a:rPr lang="it-IT" sz="1000" dirty="0">
                <a:latin typeface="Arial Black" pitchFamily="34" charset="0"/>
              </a:rPr>
            </a:br>
            <a:r>
              <a:rPr lang="it-IT" sz="2200" dirty="0">
                <a:latin typeface="Arial Black" pitchFamily="34" charset="0"/>
              </a:rPr>
              <a:t>Per quanto concerne la </a:t>
            </a:r>
            <a:r>
              <a:rPr lang="it-IT" sz="2200" dirty="0" smtClean="0">
                <a:latin typeface="Arial Black" pitchFamily="34" charset="0"/>
              </a:rPr>
              <a:t>quantificazione </a:t>
            </a:r>
            <a:r>
              <a:rPr lang="it-IT" sz="2200" dirty="0">
                <a:latin typeface="Arial Black" pitchFamily="34" charset="0"/>
              </a:rPr>
              <a:t>del </a:t>
            </a:r>
            <a:r>
              <a:rPr lang="it-IT" sz="2200" u="sng" dirty="0">
                <a:solidFill>
                  <a:srgbClr val="0033CC"/>
                </a:solidFill>
                <a:latin typeface="Arial Black" pitchFamily="34" charset="0"/>
              </a:rPr>
              <a:t>compenso aggiuntivo giornaliero per fermo tecnico</a:t>
            </a:r>
            <a:r>
              <a:rPr lang="it-IT" sz="2200" dirty="0">
                <a:latin typeface="Arial Black" pitchFamily="34" charset="0"/>
              </a:rPr>
              <a:t>, qualora il cliente non abbia ricevuto alcun mezzo sostitutivo di quello danneggiato, il criterio di riferimento è rappresentato dal </a:t>
            </a:r>
            <a:r>
              <a:rPr lang="it-IT" sz="2200" b="1" dirty="0">
                <a:solidFill>
                  <a:srgbClr val="0033CC"/>
                </a:solidFill>
                <a:latin typeface="Arial Black" pitchFamily="34" charset="0"/>
              </a:rPr>
              <a:t>costo medio di noleggio giornaliero per una vettura di media cilindrata o di cilindrata corrispondente a quella in riparazione</a:t>
            </a:r>
            <a:r>
              <a:rPr lang="it-IT" sz="2200" dirty="0">
                <a:latin typeface="Arial Black" pitchFamily="34" charset="0"/>
              </a:rPr>
              <a:t>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3797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Calcolo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del fermo tecnico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357158" y="1214422"/>
            <a:ext cx="842968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Il campo di applicazione </a:t>
            </a:r>
            <a:r>
              <a:rPr lang="it-IT" sz="2400" dirty="0" smtClean="0">
                <a:latin typeface="Arial Black" pitchFamily="34" charset="0"/>
              </a:rPr>
              <a:t>dell’Estimo </a:t>
            </a:r>
            <a:r>
              <a:rPr lang="it-IT" sz="2400" dirty="0">
                <a:latin typeface="Arial Black" pitchFamily="34" charset="0"/>
              </a:rPr>
              <a:t>si estende anche alle indagini atte a stabilire il parere economico su uno scambio o un costo con riferimento ad </a:t>
            </a:r>
            <a:r>
              <a:rPr lang="it-IT" sz="2400" u="sng" dirty="0">
                <a:latin typeface="Arial Black" pitchFamily="34" charset="0"/>
              </a:rPr>
              <a:t>epoche diverse da quella corrente</a:t>
            </a:r>
            <a:r>
              <a:rPr lang="it-IT" sz="2400" dirty="0">
                <a:latin typeface="Arial Black" pitchFamily="34" charset="0"/>
              </a:rPr>
              <a:t> ovvero su un </a:t>
            </a:r>
            <a:r>
              <a:rPr lang="it-IT" sz="2400" u="sng" dirty="0">
                <a:latin typeface="Arial Black" pitchFamily="34" charset="0"/>
              </a:rPr>
              <a:t>evento che, ragionevolmente, potrà verificarsi in futuro</a:t>
            </a:r>
            <a:r>
              <a:rPr lang="it-IT" sz="2400" dirty="0">
                <a:latin typeface="Arial Black" pitchFamily="34" charset="0"/>
              </a:rPr>
              <a:t>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In particolare, tra le competenze </a:t>
            </a:r>
            <a:r>
              <a:rPr lang="it-IT" sz="2400" dirty="0" smtClean="0">
                <a:latin typeface="Arial Black" pitchFamily="34" charset="0"/>
              </a:rPr>
              <a:t>dell’Estimo </a:t>
            </a:r>
            <a:r>
              <a:rPr lang="it-IT" sz="2400" dirty="0">
                <a:latin typeface="Arial Black" pitchFamily="34" charset="0"/>
              </a:rPr>
              <a:t>rientra anche la previsione di un costo (cosiddetto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«preventivo» di spesa</a:t>
            </a:r>
            <a:r>
              <a:rPr lang="it-IT" sz="2400" dirty="0">
                <a:latin typeface="Arial Black" pitchFamily="34" charset="0"/>
              </a:rPr>
              <a:t>), per l’effettuazione di lavori, </a:t>
            </a:r>
            <a:r>
              <a:rPr lang="it-IT" sz="2400" dirty="0" smtClean="0">
                <a:latin typeface="Arial Black" pitchFamily="34" charset="0"/>
              </a:rPr>
              <a:t>servizi, ecc</a:t>
            </a:r>
            <a:r>
              <a:rPr lang="it-IT" sz="2400" dirty="0">
                <a:latin typeface="Arial Black" pitchFamily="34" charset="0"/>
              </a:rPr>
              <a:t>. 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Campo di applicazione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0" y="1142984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P</a:t>
            </a:r>
            <a:r>
              <a:rPr lang="it-IT" sz="2400" u="sng" dirty="0" smtClean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er </a:t>
            </a:r>
            <a:r>
              <a:rPr lang="it-IT" sz="2400" u="sng" dirty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potere redigere una valutazione coerente è necessaria una specifica conoscenza nel settore tecnologico-produttivo del bene oggetto di stima e </a:t>
            </a:r>
            <a:r>
              <a:rPr lang="it-IT" sz="2400" u="sng" dirty="0" smtClean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dell’andamento </a:t>
            </a:r>
            <a:r>
              <a:rPr lang="it-IT" sz="2400" u="sng" dirty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dei prezzi di mercato di beni similari, nonché </a:t>
            </a:r>
            <a:r>
              <a:rPr lang="it-IT" sz="2400" u="sng" dirty="0" smtClean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della </a:t>
            </a:r>
            <a:r>
              <a:rPr lang="it-IT" sz="2400" u="sng" dirty="0">
                <a:uFill>
                  <a:solidFill>
                    <a:srgbClr val="FF0000"/>
                  </a:solidFill>
                </a:uFill>
                <a:latin typeface="Arial Black" pitchFamily="34" charset="0"/>
              </a:rPr>
              <a:t>specifica normativa tecnica e fiscale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800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I consulenti </a:t>
            </a:r>
            <a:r>
              <a:rPr lang="it-IT" sz="2400" dirty="0">
                <a:latin typeface="Arial Black" pitchFamily="34" charset="0"/>
              </a:rPr>
              <a:t>svolgono funzione di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accertamento dei danni derivanti dalla circolazione, dal furto e dall’incendio dei veicoli a motore 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dei natanti </a:t>
            </a:r>
            <a:r>
              <a:rPr lang="it-IT" sz="2400" dirty="0">
                <a:latin typeface="Arial Black" pitchFamily="34" charset="0"/>
              </a:rPr>
              <a:t>soggetti alla disciplina </a:t>
            </a:r>
            <a:r>
              <a:rPr lang="it-IT" sz="2400" dirty="0" smtClean="0">
                <a:latin typeface="Arial Black" pitchFamily="34" charset="0"/>
              </a:rPr>
              <a:t>dell’assicurazione </a:t>
            </a:r>
            <a:r>
              <a:rPr lang="it-IT" sz="2400" dirty="0">
                <a:latin typeface="Arial Black" pitchFamily="34" charset="0"/>
              </a:rPr>
              <a:t>obbligatoria della responsabilità civile derivante dalla circolazione dei veicoli a motore e dei natanti di cui al titolo X del </a:t>
            </a:r>
            <a:r>
              <a:rPr lang="it-IT" sz="2400" b="1" u="sng" dirty="0" err="1">
                <a:solidFill>
                  <a:srgbClr val="FF0000"/>
                </a:solidFill>
                <a:latin typeface="Arial Black" pitchFamily="34" charset="0"/>
              </a:rPr>
              <a:t>D.Lgs</a:t>
            </a:r>
            <a:r>
              <a:rPr lang="it-IT" sz="2400" b="1" u="sng" dirty="0" err="1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 209/2005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Conoscenze e funzioni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214282" y="1214422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Uno dei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compiti principali</a:t>
            </a:r>
            <a:r>
              <a:rPr lang="it-IT" sz="2400" dirty="0" smtClean="0">
                <a:latin typeface="Arial Black" pitchFamily="34" charset="0"/>
              </a:rPr>
              <a:t> della figura di </a:t>
            </a:r>
            <a:r>
              <a:rPr lang="it-IT" sz="2400" b="1" dirty="0" smtClean="0">
                <a:solidFill>
                  <a:srgbClr val="0033CC"/>
                </a:solidFill>
                <a:latin typeface="Arial Black" pitchFamily="34" charset="0"/>
              </a:rPr>
              <a:t>Esperto in consulenza di Infortunistica Stradale</a:t>
            </a:r>
            <a:r>
              <a:rPr lang="it-IT" sz="2400" dirty="0" smtClean="0">
                <a:latin typeface="Arial Black" pitchFamily="34" charset="0"/>
              </a:rPr>
              <a:t> è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l’accertamento e la valutazione dei danni derivanti dalla circolazione dei veicoli a motore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Se </a:t>
            </a:r>
            <a:r>
              <a:rPr lang="it-IT" sz="2400" dirty="0">
                <a:latin typeface="Arial Black" pitchFamily="34" charset="0"/>
              </a:rPr>
              <a:t>il veicolo, a seguito del sinistro, è </a:t>
            </a:r>
            <a:r>
              <a:rPr lang="it-IT" sz="2400" u="sng" dirty="0">
                <a:latin typeface="Arial Black" pitchFamily="34" charset="0"/>
              </a:rPr>
              <a:t>suscettibile di riparazione</a:t>
            </a:r>
            <a:r>
              <a:rPr lang="it-IT" sz="2400" dirty="0">
                <a:latin typeface="Arial Black" pitchFamily="34" charset="0"/>
              </a:rPr>
              <a:t>, </a:t>
            </a:r>
            <a:r>
              <a:rPr lang="it-IT" sz="2400" dirty="0" smtClean="0">
                <a:latin typeface="Arial Black" pitchFamily="34" charset="0"/>
              </a:rPr>
              <a:t>vale a dire, </a:t>
            </a:r>
            <a:r>
              <a:rPr lang="it-IT" sz="2400" u="sng" dirty="0">
                <a:latin typeface="Arial Black" pitchFamily="34" charset="0"/>
              </a:rPr>
              <a:t>se le spese di riparazione sono inferiori al valore di rimpiazzo a nuovo, al momento del sinistro, delle cose danneggiate</a:t>
            </a:r>
            <a:r>
              <a:rPr lang="it-IT" sz="2400" dirty="0">
                <a:latin typeface="Arial Black" pitchFamily="34" charset="0"/>
              </a:rPr>
              <a:t>, occorre procedere alla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valutazione dei danni</a:t>
            </a:r>
            <a:r>
              <a:rPr lang="it-IT" sz="2400" dirty="0">
                <a:latin typeface="Arial Black" pitchFamily="34" charset="0"/>
              </a:rPr>
              <a:t>, ossia alla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quantificazione della diminuzione patrimoniale subita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dall’assicurato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in conseguenza del sinistro</a:t>
            </a:r>
            <a:r>
              <a:rPr lang="it-IT" sz="2400" dirty="0">
                <a:latin typeface="Arial Black" pitchFamily="34" charset="0"/>
              </a:rPr>
              <a:t>. </a:t>
            </a: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Accertamento e valutazione dei danni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5725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Il </a:t>
            </a:r>
            <a:r>
              <a:rPr lang="it-IT" sz="2400" dirty="0" smtClean="0">
                <a:latin typeface="Arial Black" pitchFamily="34" charset="0"/>
              </a:rPr>
              <a:t>consulente, per la valutazione e quantificazione del danno, </a:t>
            </a:r>
            <a:r>
              <a:rPr lang="it-IT" sz="2400" dirty="0">
                <a:latin typeface="Arial Black" pitchFamily="34" charset="0"/>
              </a:rPr>
              <a:t>può ricorrere a diverse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tipologie di stima</a:t>
            </a:r>
            <a:r>
              <a:rPr lang="it-IT" sz="2400" dirty="0">
                <a:latin typeface="Arial Black" pitchFamily="34" charset="0"/>
              </a:rPr>
              <a:t> utilizzabili, </a:t>
            </a:r>
            <a:r>
              <a:rPr lang="it-IT" sz="2400" dirty="0" smtClean="0">
                <a:latin typeface="Arial Black" pitchFamily="34" charset="0"/>
              </a:rPr>
              <a:t>in </a:t>
            </a:r>
            <a:r>
              <a:rPr lang="it-IT" sz="2400" dirty="0">
                <a:latin typeface="Arial Black" pitchFamily="34" charset="0"/>
              </a:rPr>
              <a:t>alternativa, a seconda </a:t>
            </a:r>
            <a:r>
              <a:rPr lang="it-IT" sz="2400" dirty="0" smtClean="0">
                <a:latin typeface="Arial Black" pitchFamily="34" charset="0"/>
              </a:rPr>
              <a:t>del tipo del danno stesso:</a:t>
            </a:r>
          </a:p>
          <a:p>
            <a:pPr algn="ctr"/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stima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sintetica</a:t>
            </a:r>
            <a:r>
              <a:rPr lang="it-IT" sz="2400" dirty="0">
                <a:latin typeface="Arial Black" pitchFamily="34" charset="0"/>
              </a:rPr>
              <a:t>;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stima analitica</a:t>
            </a:r>
            <a:r>
              <a:rPr lang="it-IT" sz="2400" dirty="0">
                <a:latin typeface="Arial Black" pitchFamily="34" charset="0"/>
              </a:rPr>
              <a:t>;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/>
            </a:r>
            <a:br>
              <a:rPr lang="it-IT" sz="2400" dirty="0">
                <a:latin typeface="Arial Black" pitchFamily="34" charset="0"/>
              </a:rPr>
            </a:br>
            <a:r>
              <a:rPr lang="it-IT" sz="2400" dirty="0" smtClean="0">
                <a:latin typeface="Arial Black" pitchFamily="34" charset="0"/>
              </a:rPr>
              <a:t>►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stima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per differenza valori</a:t>
            </a:r>
            <a:r>
              <a:rPr lang="it-IT" sz="2400" dirty="0">
                <a:latin typeface="Arial Black" pitchFamily="34" charset="0"/>
              </a:rPr>
              <a:t>. </a:t>
            </a: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Tipologie di stima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64399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La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stima sintetica</a:t>
            </a:r>
            <a:r>
              <a:rPr lang="it-IT" sz="2400" b="1" dirty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trova applicazione quando si è in presenza di un danno modesto.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Un </a:t>
            </a:r>
            <a:r>
              <a:rPr lang="it-IT" sz="2400" dirty="0">
                <a:latin typeface="Arial Black" pitchFamily="34" charset="0"/>
              </a:rPr>
              <a:t>particolare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metodo di stima sintetica</a:t>
            </a:r>
            <a:r>
              <a:rPr lang="it-IT" sz="2400" dirty="0">
                <a:latin typeface="Arial Black" pitchFamily="34" charset="0"/>
              </a:rPr>
              <a:t> è quello cosiddetto a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vista o ad impressione</a:t>
            </a:r>
            <a:r>
              <a:rPr lang="it-IT" sz="2400" b="1" dirty="0">
                <a:latin typeface="Arial Black" pitchFamily="34" charset="0"/>
              </a:rPr>
              <a:t>, </a:t>
            </a:r>
            <a:r>
              <a:rPr lang="it-IT" sz="2400" dirty="0">
                <a:latin typeface="Arial Black" pitchFamily="34" charset="0"/>
              </a:rPr>
              <a:t>con riferimento esplicito al concetto di parere personale che il </a:t>
            </a:r>
            <a:r>
              <a:rPr lang="it-IT" sz="2400" dirty="0" smtClean="0">
                <a:latin typeface="Arial Black" pitchFamily="34" charset="0"/>
              </a:rPr>
              <a:t>consulente </a:t>
            </a:r>
            <a:r>
              <a:rPr lang="it-IT" sz="2400" dirty="0">
                <a:latin typeface="Arial Black" pitchFamily="34" charset="0"/>
              </a:rPr>
              <a:t>si forma</a:t>
            </a:r>
            <a:r>
              <a:rPr lang="it-IT" sz="2400" b="1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esaminando attentamente </a:t>
            </a:r>
            <a:r>
              <a:rPr lang="it-IT" sz="2400" dirty="0">
                <a:latin typeface="Arial Black" pitchFamily="34" charset="0"/>
              </a:rPr>
              <a:t>il bene</a:t>
            </a:r>
            <a:r>
              <a:rPr lang="it-IT" sz="2400" b="1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1000" b="1" dirty="0" smtClean="0">
                <a:latin typeface="Arial Black" pitchFamily="34" charset="0"/>
              </a:rPr>
              <a:t> </a:t>
            </a:r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u="sng" dirty="0" smtClean="0">
                <a:latin typeface="Arial Black" pitchFamily="34" charset="0"/>
              </a:rPr>
              <a:t>E’ </a:t>
            </a:r>
            <a:r>
              <a:rPr lang="it-IT" sz="2400" u="sng" dirty="0">
                <a:latin typeface="Arial Black" pitchFamily="34" charset="0"/>
              </a:rPr>
              <a:t>evidente che il </a:t>
            </a:r>
            <a:r>
              <a:rPr lang="it-IT" sz="2400" u="sng" dirty="0" smtClean="0">
                <a:latin typeface="Arial Black" pitchFamily="34" charset="0"/>
              </a:rPr>
              <a:t>consulente </a:t>
            </a:r>
            <a:r>
              <a:rPr lang="it-IT" sz="2400" u="sng" dirty="0">
                <a:latin typeface="Arial Black" pitchFamily="34" charset="0"/>
              </a:rPr>
              <a:t>deve essere un profondo conoscitore della tipologia </a:t>
            </a:r>
            <a:r>
              <a:rPr lang="it-IT" sz="2400" u="sng" dirty="0" smtClean="0">
                <a:latin typeface="Arial Black" pitchFamily="34" charset="0"/>
              </a:rPr>
              <a:t>del </a:t>
            </a:r>
            <a:r>
              <a:rPr lang="it-IT" sz="2400" u="sng" dirty="0">
                <a:latin typeface="Arial Black" pitchFamily="34" charset="0"/>
              </a:rPr>
              <a:t>bene oggetto di stima e dei relativi prezzi di mercato</a:t>
            </a:r>
            <a:r>
              <a:rPr lang="it-IT" sz="2400" dirty="0">
                <a:latin typeface="Arial Black" pitchFamily="34" charset="0"/>
              </a:rPr>
              <a:t>. 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900113" y="500042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Stima sintetica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64399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Queste conoscenze specifiche </a:t>
            </a:r>
            <a:r>
              <a:rPr lang="it-IT" sz="2400" dirty="0" smtClean="0">
                <a:latin typeface="Arial Black" pitchFamily="34" charset="0"/>
              </a:rPr>
              <a:t>portano il consulente, </a:t>
            </a:r>
            <a:r>
              <a:rPr lang="it-IT" sz="2400" dirty="0">
                <a:latin typeface="Arial Black" pitchFamily="34" charset="0"/>
              </a:rPr>
              <a:t>attraverso una rapida sintesi logica, a</a:t>
            </a:r>
            <a:r>
              <a:rPr lang="it-IT" sz="2400" i="1" dirty="0">
                <a:latin typeface="Arial Black" pitchFamily="34" charset="0"/>
              </a:rPr>
              <a:t> </a:t>
            </a:r>
            <a:r>
              <a:rPr lang="it-IT" sz="2400" i="1" dirty="0" smtClean="0">
                <a:latin typeface="Arial Black" pitchFamily="34" charset="0"/>
              </a:rPr>
              <a:t>“misurare </a:t>
            </a:r>
            <a:r>
              <a:rPr lang="it-IT" sz="2400" i="1" dirty="0">
                <a:latin typeface="Arial Black" pitchFamily="34" charset="0"/>
              </a:rPr>
              <a:t>mentalmente il </a:t>
            </a:r>
            <a:r>
              <a:rPr lang="it-IT" sz="2400" i="1" dirty="0" smtClean="0">
                <a:latin typeface="Arial Black" pitchFamily="34" charset="0"/>
              </a:rPr>
              <a:t>bene”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(prendere conoscenza della sua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consistenza</a:t>
            </a:r>
            <a:r>
              <a:rPr lang="it-IT" sz="2400" dirty="0">
                <a:latin typeface="Arial Black" pitchFamily="34" charset="0"/>
              </a:rPr>
              <a:t>) e, attraverso una semplice moltiplicazione tra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consistenza</a:t>
            </a:r>
            <a:r>
              <a:rPr lang="it-IT" sz="2400" dirty="0">
                <a:latin typeface="Arial Black" pitchFamily="34" charset="0"/>
              </a:rPr>
              <a:t> e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prezzo di mercato</a:t>
            </a:r>
            <a:r>
              <a:rPr lang="it-IT" sz="2400" dirty="0">
                <a:latin typeface="Arial Black" pitchFamily="34" charset="0"/>
              </a:rPr>
              <a:t>, ad attribuire allo </a:t>
            </a:r>
            <a:r>
              <a:rPr lang="it-IT" sz="2400" dirty="0" smtClean="0">
                <a:latin typeface="Arial Black" pitchFamily="34" charset="0"/>
              </a:rPr>
              <a:t>stesso bene </a:t>
            </a:r>
            <a:r>
              <a:rPr lang="it-IT" sz="2400" dirty="0">
                <a:latin typeface="Arial Black" pitchFamily="34" charset="0"/>
              </a:rPr>
              <a:t>un </a:t>
            </a:r>
            <a:r>
              <a:rPr lang="it-IT" sz="2400" b="1" dirty="0">
                <a:solidFill>
                  <a:srgbClr val="0033CC"/>
                </a:solidFill>
                <a:latin typeface="Arial Black" pitchFamily="34" charset="0"/>
              </a:rPr>
              <a:t>equo valore</a:t>
            </a:r>
            <a:r>
              <a:rPr lang="it-IT" sz="2400" dirty="0">
                <a:latin typeface="Arial Black" pitchFamily="34" charset="0"/>
              </a:rPr>
              <a:t>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r>
              <a:rPr lang="it-IT" sz="1000" dirty="0">
                <a:latin typeface="Arial Black" pitchFamily="34" charset="0"/>
              </a:rPr>
              <a:t/>
            </a:r>
            <a:br>
              <a:rPr lang="it-IT" sz="1000" dirty="0">
                <a:latin typeface="Arial Black" pitchFamily="34" charset="0"/>
              </a:rPr>
            </a:br>
            <a:r>
              <a:rPr lang="it-IT" dirty="0">
                <a:solidFill>
                  <a:srgbClr val="C00000"/>
                </a:solidFill>
                <a:latin typeface="Arial Black" pitchFamily="34" charset="0"/>
              </a:rPr>
              <a:t>Attualmente questo tipo di stima trova vasto impiego in altri settori commerciali quali quello attinente il mercato delle automobili usate. Per la valutazione, al </a:t>
            </a:r>
            <a:r>
              <a:rPr lang="it-IT" dirty="0" smtClean="0">
                <a:solidFill>
                  <a:srgbClr val="C00000"/>
                </a:solidFill>
                <a:latin typeface="Arial Black" pitchFamily="34" charset="0"/>
              </a:rPr>
              <a:t>consulente </a:t>
            </a:r>
            <a:r>
              <a:rPr lang="it-IT" dirty="0">
                <a:solidFill>
                  <a:srgbClr val="C00000"/>
                </a:solidFill>
                <a:latin typeface="Arial Black" pitchFamily="34" charset="0"/>
              </a:rPr>
              <a:t>basta osservare la targa dell’auto (da cui </a:t>
            </a:r>
            <a:r>
              <a:rPr lang="it-IT" dirty="0" smtClean="0">
                <a:solidFill>
                  <a:srgbClr val="C00000"/>
                </a:solidFill>
                <a:latin typeface="Arial Black" pitchFamily="34" charset="0"/>
              </a:rPr>
              <a:t>può risalire </a:t>
            </a:r>
            <a:r>
              <a:rPr lang="it-IT" dirty="0">
                <a:solidFill>
                  <a:srgbClr val="C00000"/>
                </a:solidFill>
                <a:latin typeface="Arial Black" pitchFamily="34" charset="0"/>
              </a:rPr>
              <a:t>alla data di fabbricazione) e, in base al listino prezzi corrente, è già in grado di valutarla.</a:t>
            </a:r>
            <a:endParaRPr lang="it-IT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900113" y="500042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Stima sintetica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14&quot;/&gt;&lt;/object&gt;&lt;object type=&quot;3&quot; unique_id=&quot;10005&quot;&gt;&lt;property id=&quot;20148&quot; value=&quot;5&quot;/&gt;&lt;property id=&quot;20300&quot; value=&quot;Slide 2&quot;/&gt;&lt;property id=&quot;20307&quot; value=&quot;303&quot;/&gt;&lt;/object&gt;&lt;object type=&quot;3&quot; unique_id=&quot;10006&quot;&gt;&lt;property id=&quot;20148&quot; value=&quot;5&quot;/&gt;&lt;property id=&quot;20300&quot; value=&quot;Slide 3&quot;/&gt;&lt;property id=&quot;20307&quot; value=&quot;257&quot;/&gt;&lt;/object&gt;&lt;object type=&quot;3&quot; unique_id=&quot;10007&quot;&gt;&lt;property id=&quot;20148&quot; value=&quot;5&quot;/&gt;&lt;property id=&quot;20300&quot; value=&quot;Slide 4&quot;/&gt;&lt;property id=&quot;20307&quot; value=&quot;305&quot;/&gt;&lt;/object&gt;&lt;object type=&quot;3&quot; unique_id=&quot;10008&quot;&gt;&lt;property id=&quot;20148&quot; value=&quot;5&quot;/&gt;&lt;property id=&quot;20300&quot; value=&quot;Slide 5&quot;/&gt;&lt;property id=&quot;20307&quot; value=&quot;306&quot;/&gt;&lt;/object&gt;&lt;object type=&quot;3&quot; unique_id=&quot;10009&quot;&gt;&lt;property id=&quot;20148&quot; value=&quot;5&quot;/&gt;&lt;property id=&quot;20300&quot; value=&quot;Slide 6&quot;/&gt;&lt;property id=&quot;20307&quot; value=&quot;259&quot;/&gt;&lt;/object&gt;&lt;object type=&quot;3&quot; unique_id=&quot;10010&quot;&gt;&lt;property id=&quot;20148&quot; value=&quot;5&quot;/&gt;&lt;property id=&quot;20300&quot; value=&quot;Slide 7&quot;/&gt;&lt;property id=&quot;20307&quot; value=&quot;307&quot;/&gt;&lt;/object&gt;&lt;object type=&quot;3&quot; unique_id=&quot;10011&quot;&gt;&lt;property id=&quot;20148&quot; value=&quot;5&quot;/&gt;&lt;property id=&quot;20300&quot; value=&quot;Slide 8&quot;/&gt;&lt;property id=&quot;20307&quot; value=&quot;258&quot;/&gt;&lt;/object&gt;&lt;object type=&quot;3&quot; unique_id=&quot;10012&quot;&gt;&lt;property id=&quot;20148&quot; value=&quot;5&quot;/&gt;&lt;property id=&quot;20300&quot; value=&quot;Slide 9&quot;/&gt;&lt;property id=&quot;20307&quot; value=&quot;308&quot;/&gt;&lt;/object&gt;&lt;object type=&quot;3&quot; unique_id=&quot;10013&quot;&gt;&lt;property id=&quot;20148&quot; value=&quot;5&quot;/&gt;&lt;property id=&quot;20300&quot; value=&quot;Slide 10&quot;/&gt;&lt;property id=&quot;20307&quot; value=&quot;260&quot;/&gt;&lt;/object&gt;&lt;object type=&quot;3&quot; unique_id=&quot;10014&quot;&gt;&lt;property id=&quot;20148&quot; value=&quot;5&quot;/&gt;&lt;property id=&quot;20300&quot; value=&quot;Slide 11&quot;/&gt;&lt;property id=&quot;20307&quot; value=&quot;261&quot;/&gt;&lt;/object&gt;&lt;object type=&quot;3&quot; unique_id=&quot;10015&quot;&gt;&lt;property id=&quot;20148&quot; value=&quot;5&quot;/&gt;&lt;property id=&quot;20300&quot; value=&quot;Slide 12&quot;/&gt;&lt;property id=&quot;20307&quot; value=&quot;262&quot;/&gt;&lt;/object&gt;&lt;object type=&quot;3&quot; unique_id=&quot;10016&quot;&gt;&lt;property id=&quot;20148&quot; value=&quot;5&quot;/&gt;&lt;property id=&quot;20300&quot; value=&quot;Slide 13&quot;/&gt;&lt;property id=&quot;20307&quot; value=&quot;263&quot;/&gt;&lt;/object&gt;&lt;object type=&quot;3&quot; unique_id=&quot;10017&quot;&gt;&lt;property id=&quot;20148&quot; value=&quot;5&quot;/&gt;&lt;property id=&quot;20300&quot; value=&quot;Slide 14&quot;/&gt;&lt;property id=&quot;20307&quot; value=&quot;267&quot;/&gt;&lt;/object&gt;&lt;object type=&quot;3&quot; unique_id=&quot;10018&quot;&gt;&lt;property id=&quot;20148&quot; value=&quot;5&quot;/&gt;&lt;property id=&quot;20300&quot; value=&quot;Slide 15&quot;/&gt;&lt;property id=&quot;20307&quot; value=&quot;266&quot;/&gt;&lt;/object&gt;&lt;object type=&quot;3&quot; unique_id=&quot;10019&quot;&gt;&lt;property id=&quot;20148&quot; value=&quot;5&quot;/&gt;&lt;property id=&quot;20300&quot; value=&quot;Slide 16&quot;/&gt;&lt;property id=&quot;20307&quot; value=&quot;265&quot;/&gt;&lt;/object&gt;&lt;object type=&quot;3&quot; unique_id=&quot;10020&quot;&gt;&lt;property id=&quot;20148&quot; value=&quot;5&quot;/&gt;&lt;property id=&quot;20300&quot; value=&quot;Slide 17&quot;/&gt;&lt;property id=&quot;20307&quot; value=&quot;309&quot;/&gt;&lt;/object&gt;&lt;object type=&quot;3&quot; unique_id=&quot;10021&quot;&gt;&lt;property id=&quot;20148&quot; value=&quot;5&quot;/&gt;&lt;property id=&quot;20300&quot; value=&quot;Slide 18&quot;/&gt;&lt;property id=&quot;20307&quot; value=&quot;270&quot;/&gt;&lt;/object&gt;&lt;object type=&quot;3&quot; unique_id=&quot;10022&quot;&gt;&lt;property id=&quot;20148&quot; value=&quot;5&quot;/&gt;&lt;property id=&quot;20300&quot; value=&quot;Slide 19&quot;/&gt;&lt;property id=&quot;20307&quot; value=&quot;310&quot;/&gt;&lt;/object&gt;&lt;object type=&quot;3&quot; unique_id=&quot;10023&quot;&gt;&lt;property id=&quot;20148&quot; value=&quot;5&quot;/&gt;&lt;property id=&quot;20300&quot; value=&quot;Slide 20&quot;/&gt;&lt;property id=&quot;20307&quot; value=&quot;311&quot;/&gt;&lt;/object&gt;&lt;object type=&quot;3&quot; unique_id=&quot;10024&quot;&gt;&lt;property id=&quot;20148&quot; value=&quot;5&quot;/&gt;&lt;property id=&quot;20300&quot; value=&quot;Slide 21&quot;/&gt;&lt;property id=&quot;20307&quot; value=&quot;278&quot;/&gt;&lt;/object&gt;&lt;object type=&quot;3&quot; unique_id=&quot;10025&quot;&gt;&lt;property id=&quot;20148&quot; value=&quot;5&quot;/&gt;&lt;property id=&quot;20300&quot; value=&quot;Slide 22&quot;/&gt;&lt;property id=&quot;20307&quot; value=&quot;277&quot;/&gt;&lt;/object&gt;&lt;object type=&quot;3&quot; unique_id=&quot;10026&quot;&gt;&lt;property id=&quot;20148&quot; value=&quot;5&quot;/&gt;&lt;property id=&quot;20300&quot; value=&quot;Slide 23&quot;/&gt;&lt;property id=&quot;20307&quot; value=&quot;282&quot;/&gt;&lt;/object&gt;&lt;object type=&quot;3&quot; unique_id=&quot;10027&quot;&gt;&lt;property id=&quot;20148&quot; value=&quot;5&quot;/&gt;&lt;property id=&quot;20300&quot; value=&quot;Slide 24&quot;/&gt;&lt;property id=&quot;20307&quot; value=&quot;279&quot;/&gt;&lt;/object&gt;&lt;object type=&quot;3&quot; unique_id=&quot;10028&quot;&gt;&lt;property id=&quot;20148&quot; value=&quot;5&quot;/&gt;&lt;property id=&quot;20300&quot; value=&quot;Slide 25&quot;/&gt;&lt;property id=&quot;20307&quot; value=&quot;283&quot;/&gt;&lt;/object&gt;&lt;object type=&quot;3&quot; unique_id=&quot;10029&quot;&gt;&lt;property id=&quot;20148&quot; value=&quot;5&quot;/&gt;&lt;property id=&quot;20300&quot; value=&quot;Slide 26&quot;/&gt;&lt;property id=&quot;20307&quot; value=&quot;312&quot;/&gt;&lt;/object&gt;&lt;object type=&quot;3&quot; unique_id=&quot;10030&quot;&gt;&lt;property id=&quot;20148&quot; value=&quot;5&quot;/&gt;&lt;property id=&quot;20300&quot; value=&quot;Slide 27&quot;/&gt;&lt;property id=&quot;20307&quot; value=&quot;313&quot;/&gt;&lt;/object&gt;&lt;object type=&quot;3&quot; unique_id=&quot;10031&quot;&gt;&lt;property id=&quot;20148&quot; value=&quot;5&quot;/&gt;&lt;property id=&quot;20300&quot; value=&quot;Slide 28&quot;/&gt;&lt;property id=&quot;20307&quot; value=&quot;293&quot;/&gt;&lt;/object&gt;&lt;object type=&quot;3&quot; unique_id=&quot;10032&quot;&gt;&lt;property id=&quot;20148&quot; value=&quot;5&quot;/&gt;&lt;property id=&quot;20300&quot; value=&quot;Slide 29&quot;/&gt;&lt;property id=&quot;20307&quot; value=&quot;295&quot;/&gt;&lt;/object&gt;&lt;object type=&quot;3&quot; unique_id=&quot;10033&quot;&gt;&lt;property id=&quot;20148&quot; value=&quot;5&quot;/&gt;&lt;property id=&quot;20300&quot; value=&quot;Slide 30&quot;/&gt;&lt;property id=&quot;20307&quot; value=&quot;299&quot;/&gt;&lt;/object&gt;&lt;object type=&quot;3&quot; unique_id=&quot;10034&quot;&gt;&lt;property id=&quot;20148&quot; value=&quot;5&quot;/&gt;&lt;property id=&quot;20300&quot; value=&quot;Slide 31&quot;/&gt;&lt;property id=&quot;20307&quot; value=&quot;301&quot;/&gt;&lt;/object&gt;&lt;object type=&quot;3&quot; unique_id=&quot;10035&quot;&gt;&lt;property id=&quot;20148&quot; value=&quot;5&quot;/&gt;&lt;property id=&quot;20300&quot; value=&quot;Slide 32&quot;/&gt;&lt;property id=&quot;20307&quot; value=&quot;30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</TotalTime>
  <Words>1975</Words>
  <Application>Microsoft Office PowerPoint</Application>
  <PresentationFormat>Presentazione su schermo (4:3)</PresentationFormat>
  <Paragraphs>210</Paragraphs>
  <Slides>32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32</vt:i4>
      </vt:variant>
    </vt:vector>
  </HeadingPairs>
  <TitlesOfParts>
    <vt:vector size="34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223</cp:revision>
  <dcterms:created xsi:type="dcterms:W3CDTF">2010-09-09T16:27:16Z</dcterms:created>
  <dcterms:modified xsi:type="dcterms:W3CDTF">2017-06-01T09:14:36Z</dcterms:modified>
</cp:coreProperties>
</file>