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5" r:id="rId1"/>
    <p:sldMasterId id="2147484087" r:id="rId2"/>
  </p:sldMasterIdLst>
  <p:notesMasterIdLst>
    <p:notesMasterId r:id="rId23"/>
  </p:notesMasterIdLst>
  <p:sldIdLst>
    <p:sldId id="286" r:id="rId3"/>
    <p:sldId id="274" r:id="rId4"/>
    <p:sldId id="257" r:id="rId5"/>
    <p:sldId id="259" r:id="rId6"/>
    <p:sldId id="276" r:id="rId7"/>
    <p:sldId id="258" r:id="rId8"/>
    <p:sldId id="277" r:id="rId9"/>
    <p:sldId id="260" r:id="rId10"/>
    <p:sldId id="261" r:id="rId11"/>
    <p:sldId id="278" r:id="rId12"/>
    <p:sldId id="279" r:id="rId13"/>
    <p:sldId id="280" r:id="rId14"/>
    <p:sldId id="281" r:id="rId15"/>
    <p:sldId id="282" r:id="rId16"/>
    <p:sldId id="283" r:id="rId17"/>
    <p:sldId id="284" r:id="rId18"/>
    <p:sldId id="270" r:id="rId19"/>
    <p:sldId id="272" r:id="rId20"/>
    <p:sldId id="285" r:id="rId21"/>
    <p:sldId id="275" r:id="rId22"/>
  </p:sldIdLst>
  <p:sldSz cx="9144000" cy="6858000" type="screen4x3"/>
  <p:notesSz cx="6858000" cy="9144000"/>
  <p:custDataLst>
    <p:tags r:id="rId24"/>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5" autoAdjust="0"/>
    <p:restoredTop sz="94660"/>
  </p:normalViewPr>
  <p:slideViewPr>
    <p:cSldViewPr>
      <p:cViewPr>
        <p:scale>
          <a:sx n="80" d="100"/>
          <a:sy n="80" d="100"/>
        </p:scale>
        <p:origin x="-708"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3DC06DB-4A77-48AD-A559-136B5B8CF102}" type="datetimeFigureOut">
              <a:rPr lang="it-IT"/>
              <a:pPr>
                <a:defRPr/>
              </a:pPr>
              <a:t>05/06/2017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77B1E4D-7D1F-4922-AEEF-E01C3F834354}" type="slidenum">
              <a:rPr lang="it-IT"/>
              <a:pPr>
                <a:defRPr/>
              </a:pPr>
              <a:t>‹N›</a:t>
            </a:fld>
            <a:endParaRPr lang="it-IT"/>
          </a:p>
        </p:txBody>
      </p:sp>
    </p:spTree>
    <p:extLst>
      <p:ext uri="{BB962C8B-B14F-4D97-AF65-F5344CB8AC3E}">
        <p14:creationId xmlns:p14="http://schemas.microsoft.com/office/powerpoint/2010/main" val="34746612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4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0B7045-5CA2-45D6-9476-184CF7D737DF}" type="slidenum">
              <a:rPr lang="it-IT" smtClean="0"/>
              <a:pPr fontAlgn="base">
                <a:spcBef>
                  <a:spcPct val="0"/>
                </a:spcBef>
                <a:spcAft>
                  <a:spcPct val="0"/>
                </a:spcAft>
                <a:defRPr/>
              </a:pPr>
              <a:t>3</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A4A6E2C3-B3EC-4E37-AAB2-4629C6E0111D}"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FEB5ACA3-D9C2-4AB8-83E6-B1B9D3DBDE45}" type="slidenum">
              <a:rPr lang="it-IT" smtClean="0"/>
              <a:pPr>
                <a:defRPr/>
              </a:pPr>
              <a:t>‹N›</a:t>
            </a:fld>
            <a:endParaRPr lang="it-IT"/>
          </a:p>
        </p:txBody>
      </p:sp>
    </p:spTree>
    <p:extLst>
      <p:ext uri="{BB962C8B-B14F-4D97-AF65-F5344CB8AC3E}">
        <p14:creationId xmlns:p14="http://schemas.microsoft.com/office/powerpoint/2010/main" val="3767660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FD306EFF-2C37-4BF5-B1DB-729ED7FC999D}"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58FC6E9A-02D0-4481-A441-2D687A28AC4B}" type="slidenum">
              <a:rPr lang="it-IT" smtClean="0"/>
              <a:pPr>
                <a:defRPr/>
              </a:pPr>
              <a:t>‹N›</a:t>
            </a:fld>
            <a:endParaRPr lang="it-IT"/>
          </a:p>
        </p:txBody>
      </p:sp>
    </p:spTree>
    <p:extLst>
      <p:ext uri="{BB962C8B-B14F-4D97-AF65-F5344CB8AC3E}">
        <p14:creationId xmlns:p14="http://schemas.microsoft.com/office/powerpoint/2010/main" val="812080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A3D5A6A6-F10F-4124-8FB4-05E09AE6CC32}"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B2704C94-3147-45CB-9F3D-A377E0A14D4C}" type="slidenum">
              <a:rPr lang="it-IT" smtClean="0"/>
              <a:pPr>
                <a:defRPr/>
              </a:pPr>
              <a:t>‹N›</a:t>
            </a:fld>
            <a:endParaRPr lang="it-IT"/>
          </a:p>
        </p:txBody>
      </p:sp>
    </p:spTree>
    <p:extLst>
      <p:ext uri="{BB962C8B-B14F-4D97-AF65-F5344CB8AC3E}">
        <p14:creationId xmlns:p14="http://schemas.microsoft.com/office/powerpoint/2010/main" val="1521033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116879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05756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991347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473706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007883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076282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154937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62321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5F8EF38A-2D72-44F1-8C96-CFFD6D3CDB88}"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BAA99B33-115F-4D58-B80F-55EDD9164B36}" type="slidenum">
              <a:rPr lang="it-IT" smtClean="0"/>
              <a:pPr>
                <a:defRPr/>
              </a:pPr>
              <a:t>‹N›</a:t>
            </a:fld>
            <a:endParaRPr lang="it-IT"/>
          </a:p>
        </p:txBody>
      </p:sp>
    </p:spTree>
    <p:extLst>
      <p:ext uri="{BB962C8B-B14F-4D97-AF65-F5344CB8AC3E}">
        <p14:creationId xmlns:p14="http://schemas.microsoft.com/office/powerpoint/2010/main" val="1375498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3270169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441205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667638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8C7D37C4-78B4-4CDF-84EF-C22B4FD222DA}"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69DC1752-0296-46A7-9424-5C318F2D262A}" type="slidenum">
              <a:rPr lang="it-IT" smtClean="0"/>
              <a:pPr>
                <a:defRPr/>
              </a:pPr>
              <a:t>‹N›</a:t>
            </a:fld>
            <a:endParaRPr lang="it-IT"/>
          </a:p>
        </p:txBody>
      </p:sp>
    </p:spTree>
    <p:extLst>
      <p:ext uri="{BB962C8B-B14F-4D97-AF65-F5344CB8AC3E}">
        <p14:creationId xmlns:p14="http://schemas.microsoft.com/office/powerpoint/2010/main" val="190428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D5B9A14B-23D4-4A99-B4CB-03DF28998084}"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4DD13E33-251D-4E68-A8D3-7FDB3B061377}" type="slidenum">
              <a:rPr lang="it-IT" smtClean="0"/>
              <a:pPr>
                <a:defRPr/>
              </a:pPr>
              <a:t>‹N›</a:t>
            </a:fld>
            <a:endParaRPr lang="it-IT"/>
          </a:p>
        </p:txBody>
      </p:sp>
    </p:spTree>
    <p:extLst>
      <p:ext uri="{BB962C8B-B14F-4D97-AF65-F5344CB8AC3E}">
        <p14:creationId xmlns:p14="http://schemas.microsoft.com/office/powerpoint/2010/main" val="2104084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43E78327-82F9-43AF-8BA2-C7ADECD60DD1}" type="datetime1">
              <a:rPr lang="it-IT" smtClean="0"/>
              <a:pPr>
                <a:defRPr/>
              </a:pPr>
              <a:t>05/06/2017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C36582E0-30DF-42DF-B051-02FFE590B193}" type="slidenum">
              <a:rPr lang="it-IT" smtClean="0"/>
              <a:pPr>
                <a:defRPr/>
              </a:pPr>
              <a:t>‹N›</a:t>
            </a:fld>
            <a:endParaRPr lang="it-IT"/>
          </a:p>
        </p:txBody>
      </p:sp>
    </p:spTree>
    <p:extLst>
      <p:ext uri="{BB962C8B-B14F-4D97-AF65-F5344CB8AC3E}">
        <p14:creationId xmlns:p14="http://schemas.microsoft.com/office/powerpoint/2010/main" val="3878632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F593984B-F275-4B73-935C-FF59441AC0CE}" type="datetime1">
              <a:rPr lang="it-IT" smtClean="0"/>
              <a:pPr>
                <a:defRPr/>
              </a:pPr>
              <a:t>05/06/2017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E2F3B27A-FE0A-46DE-AC88-EC8CC0F464C1}" type="slidenum">
              <a:rPr lang="it-IT" smtClean="0"/>
              <a:pPr>
                <a:defRPr/>
              </a:pPr>
              <a:t>‹N›</a:t>
            </a:fld>
            <a:endParaRPr lang="it-IT"/>
          </a:p>
        </p:txBody>
      </p:sp>
    </p:spTree>
    <p:extLst>
      <p:ext uri="{BB962C8B-B14F-4D97-AF65-F5344CB8AC3E}">
        <p14:creationId xmlns:p14="http://schemas.microsoft.com/office/powerpoint/2010/main" val="3073543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FBE0A522-718C-4E58-8C35-A9A4F51CD556}" type="datetime1">
              <a:rPr lang="it-IT" smtClean="0"/>
              <a:pPr>
                <a:defRPr/>
              </a:pPr>
              <a:t>05/06/2017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4A9644E5-C9F1-44B7-9251-6F1874889086}" type="slidenum">
              <a:rPr lang="it-IT" smtClean="0"/>
              <a:pPr>
                <a:defRPr/>
              </a:pPr>
              <a:t>‹N›</a:t>
            </a:fld>
            <a:endParaRPr lang="it-IT"/>
          </a:p>
        </p:txBody>
      </p:sp>
    </p:spTree>
    <p:extLst>
      <p:ext uri="{BB962C8B-B14F-4D97-AF65-F5344CB8AC3E}">
        <p14:creationId xmlns:p14="http://schemas.microsoft.com/office/powerpoint/2010/main" val="92654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39202EE7-152D-4011-9E6D-1672F21457FF}"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996047E1-097C-4752-B5E9-DD8A41AEED65}" type="slidenum">
              <a:rPr lang="it-IT" smtClean="0"/>
              <a:pPr>
                <a:defRPr/>
              </a:pPr>
              <a:t>‹N›</a:t>
            </a:fld>
            <a:endParaRPr lang="it-IT"/>
          </a:p>
        </p:txBody>
      </p:sp>
    </p:spTree>
    <p:extLst>
      <p:ext uri="{BB962C8B-B14F-4D97-AF65-F5344CB8AC3E}">
        <p14:creationId xmlns:p14="http://schemas.microsoft.com/office/powerpoint/2010/main" val="3551133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FF398445-1668-414B-9315-F524E1546B5F}"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EAD52A01-70F8-4F35-AF70-D17CC6893A3B}" type="slidenum">
              <a:rPr lang="it-IT" smtClean="0"/>
              <a:pPr>
                <a:defRPr/>
              </a:pPr>
              <a:t>‹N›</a:t>
            </a:fld>
            <a:endParaRPr lang="it-IT"/>
          </a:p>
        </p:txBody>
      </p:sp>
    </p:spTree>
    <p:extLst>
      <p:ext uri="{BB962C8B-B14F-4D97-AF65-F5344CB8AC3E}">
        <p14:creationId xmlns:p14="http://schemas.microsoft.com/office/powerpoint/2010/main" val="3189952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C1774C1-8232-4AD4-98E3-FF9D227AA803}" type="datetime1">
              <a:rPr lang="it-IT" smtClean="0"/>
              <a:pPr>
                <a:defRPr/>
              </a:pPr>
              <a:t>05/06/2017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4DEF7FC-9A34-4D83-A6B5-90AA305D884A}" type="slidenum">
              <a:rPr lang="it-IT" smtClean="0"/>
              <a:pPr>
                <a:defRPr/>
              </a:pPr>
              <a:t>‹N›</a:t>
            </a:fld>
            <a:endParaRPr lang="it-IT"/>
          </a:p>
        </p:txBody>
      </p:sp>
    </p:spTree>
    <p:extLst>
      <p:ext uri="{BB962C8B-B14F-4D97-AF65-F5344CB8AC3E}">
        <p14:creationId xmlns:p14="http://schemas.microsoft.com/office/powerpoint/2010/main" val="574519153"/>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05/06/2017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3392275029"/>
      </p:ext>
    </p:extLst>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17 </a:t>
            </a:r>
            <a:r>
              <a:rPr lang="it-IT" b="1" dirty="0" smtClean="0">
                <a:solidFill>
                  <a:prstClr val="black"/>
                </a:solidFill>
                <a:latin typeface="Calibri"/>
              </a:rPr>
              <a:t>– </a:t>
            </a:r>
            <a:r>
              <a:rPr lang="it-IT" b="1" dirty="0" smtClean="0">
                <a:solidFill>
                  <a:prstClr val="black"/>
                </a:solidFill>
                <a:latin typeface="Calibri"/>
              </a:rPr>
              <a:t>Il ruolo del Consulente come figura professionale ed il C.T.U.</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1966446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85720" y="1285860"/>
            <a:ext cx="8572560" cy="424731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di se stesso,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non sostenere cose che non possa provare o dimostrare;</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accettare il principio della necessità di un continuo aggiornamento delle proprie conoscenze;</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avere l'onestà mentale di controllare sempre le proprie opinioni, con gli opportuni scambi di punti di vista;</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considerare come un fatto necessario il prendersi cura di migliorare la propria immagine pur astenendosi dal fare qualsiasi pubblicità personale;</a:t>
            </a:r>
            <a:br>
              <a:rPr lang="it-IT" sz="2000" dirty="0" smtClean="0">
                <a:latin typeface="Arial Black" pitchFamily="34" charset="0"/>
              </a:rPr>
            </a:b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richiedere il pagamento delle proprie prestazioni al mandante, escludendo dal compenso economico qualsiasi vantaggio di altra natura.</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se stesso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0" y="1071546"/>
            <a:ext cx="9144000" cy="430887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dei mandanti,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ottemperare ai propri doveri in assoluta indipendenza;</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esimersi da qualsiasi critica nei confronti dei concetti espressi nel suo mandato;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non interferire con considerazioni o confidenze che vadano oltre il limite del suo mandato;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non rivelare gli elementi raccolti durante le operazioni di perizia, specialmente se riservati;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portare avanti ciascuna inchiesta con cura, dedicandole il tempo necessario per un buon completamento;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rifiutare incarichi in cui l'interesse di un primo mandante sia in contrasto o incompatibile con l'interesse del secondo;</a:t>
            </a: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i mandanti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0" y="1142984"/>
            <a:ext cx="9144000" cy="4647426"/>
          </a:xfrm>
          <a:prstGeom prst="rect">
            <a:avLst/>
          </a:prstGeom>
          <a:noFill/>
          <a:ln w="9525">
            <a:noFill/>
            <a:miter lim="800000"/>
            <a:headEnd/>
            <a:tailEnd/>
          </a:ln>
        </p:spPr>
        <p:txBody>
          <a:bodyPr wrap="square">
            <a:spAutoFit/>
          </a:bodyPr>
          <a:lstStyle/>
          <a:p>
            <a:pPr algn="ctr"/>
            <a:r>
              <a:rPr lang="it-IT" sz="2000" dirty="0" smtClean="0">
                <a:solidFill>
                  <a:srgbClr val="FF0000"/>
                </a:solidFill>
                <a:latin typeface="Arial Black" pitchFamily="34" charset="0"/>
              </a:rPr>
              <a:t>►</a:t>
            </a:r>
            <a:r>
              <a:rPr lang="it-IT" sz="2000" dirty="0" smtClean="0">
                <a:latin typeface="Arial Black" pitchFamily="34" charset="0"/>
              </a:rPr>
              <a:t> avere cura nelle conclusioni di perizia di fornire non soltanto le notizie che incontrano il favore del mandante, ma porre in evidenza anche gli elementi contrari con le problematiche che ne derivano;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informare i mandanti di qualsiasi successiva e inattesa novità, specialmente se rappresenta una irregolarità;</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mettersi in condizione di poter sempre difendere le conclusioni del proprio lavoro in qualsiasi caso con fatti concreti;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fatturare il proprio lavoro senza esagerazioni;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curare che la propria organizzazione sia sufficientemente efficiente, in modo da poter ottemperare agli incarichi ricevuti nelle migliori condizioni, sia dal punto di vista tecnico sia da quello della qualità del servizio.</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i mandanti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85720" y="1357298"/>
            <a:ext cx="8572560" cy="387798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delle vittime del danno,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fare ogni sforzo per rendere comprensibili alle vittime del danno, gli aspetti tecnici che influenzano la pratica;</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condurre la pratica con la maggior efficienza possibile considerando sempre che la temporanea privazione dell'uso di un veicolo ed i tempi necessari per il risarcimento o indennizzo sono spesso vissuti dalle vittime con un pregiudizio a volte grave;</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comprendere che le pressioni del danneggiato esprimono di solito preoccupazioni a cui vanno date corrette risposte.</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le vittime del danno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142844" y="1071546"/>
            <a:ext cx="8786874" cy="4493538"/>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dei riparatori,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tenere conto che il riparatore è responsabile della qualità del suo lavoro, e non esitare nel richiamare i principi della buona riparazione in relazione con lo stato delle arti;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ricordare, durante l'incontro con il riparatore, che la migliore soluzione della pratica, è assai spesso un accordo liberamente concluso in quella sede;</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ricordare al riparatore, ove necessario, che il proprietario del veicolo è il suo cliente e quindi la persona qualificata a chiedergli qualità e giusto prezzo;</a:t>
            </a:r>
            <a:br>
              <a:rPr lang="it-IT" sz="2000" dirty="0" smtClean="0">
                <a:latin typeface="Arial Black" pitchFamily="34" charset="0"/>
              </a:rPr>
            </a:b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informare il riparatore del conteggio di perizia in modo da permettergli di adeguare la sua fattura, se occorresse, e consentirgli correttamente una discussione preventiva.</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i riparatori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357158" y="1357298"/>
            <a:ext cx="8429684" cy="295465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dei colleghi, in generale,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tenere buone e corrette relazioni;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tutti i disaccordi dovranno essere oggetto di uno spontaneo tentativo di riavvicinamento;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al Consulente è assolutamente proibito parlare male di un collega o fargli rimostranze che possano, comunque, offendere la sua dignità.</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i colleghi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0" y="1071546"/>
            <a:ext cx="9144000" cy="437042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Nei confronti del collega con il quale ha una pratica in comune, il Consulente dovrà:</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informarlo immediatamente della sua nomina;</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suggerirgli uno scambio di punti di vista sulla pratica;</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non concludere mai unilateralmente senza avere proposto al collega di armonizzarsi in un accordo comune;</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non permettere che alcuno pensi che il dovere di un secondo perito incaricato sia quello di controllare il lavoro del primo;</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non dimenticare di informare il collega di qualsiasi eventuale difficoltà sorta dopo le conclusioni comuni;</a:t>
            </a:r>
          </a:p>
          <a:p>
            <a:pPr algn="ctr"/>
            <a:endParaRPr lang="it-IT" sz="4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in generale astenersi da qualsiasi atteggiamento che possa sminuire l'immagine e l'autorità del collega agli occhi di tutti.</a:t>
            </a:r>
            <a:endParaRPr lang="it-IT" sz="20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a:t>
            </a:r>
            <a:r>
              <a:rPr lang="it-IT" sz="3600" dirty="0" smtClean="0">
                <a:solidFill>
                  <a:schemeClr val="tx1">
                    <a:lumMod val="50000"/>
                    <a:lumOff val="50000"/>
                  </a:schemeClr>
                </a:solidFill>
                <a:latin typeface="Arial Black" pitchFamily="34" charset="0"/>
              </a:rPr>
              <a:t>verso i colleghi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500034" y="1214422"/>
            <a:ext cx="8072494" cy="433965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 consulenza tecnica d’ufficio si occupa dell’</a:t>
            </a:r>
            <a:r>
              <a:rPr lang="it-IT" sz="2400" b="1" u="sng" dirty="0" smtClean="0">
                <a:solidFill>
                  <a:srgbClr val="FF0000"/>
                </a:solidFill>
                <a:latin typeface="Arial Black" pitchFamily="34" charset="0"/>
              </a:rPr>
              <a:t>accertamento tecnico di un danno e della sua valutazione in ambito civile e penale</a:t>
            </a:r>
            <a:r>
              <a:rPr lang="it-IT" sz="2400" dirty="0" smtClean="0">
                <a:latin typeface="Arial Black" pitchFamily="34" charset="0"/>
              </a:rPr>
              <a:t>, compiuti attraverso metodiche specifiche, al fine di verificare l’autenticità del danno e la sua corretta stima.</a:t>
            </a:r>
          </a:p>
          <a:p>
            <a:pPr algn="ctr"/>
            <a:endParaRPr lang="it-IT" sz="1200" dirty="0" smtClean="0">
              <a:latin typeface="Arial Black" pitchFamily="34" charset="0"/>
            </a:endParaRPr>
          </a:p>
          <a:p>
            <a:pPr algn="ctr"/>
            <a:r>
              <a:rPr lang="it-IT" sz="2400" dirty="0" smtClean="0">
                <a:latin typeface="Arial Black" pitchFamily="34" charset="0"/>
              </a:rPr>
              <a:t>La consulenza tecnica d’ufficio viene affidata ad un Consulente, previo giuramento, dal Giudice, di Tribunale o di Pace, in riferimento alla residenza territoriale del Consulente Tecnico.</a:t>
            </a:r>
            <a:endParaRPr lang="it-IT" sz="2400" dirty="0">
              <a:latin typeface="Arial Black" pitchFamily="34" charset="0"/>
            </a:endParaRPr>
          </a:p>
        </p:txBody>
      </p:sp>
      <p:sp>
        <p:nvSpPr>
          <p:cNvPr id="1741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Narrow" pitchFamily="34" charset="0"/>
              </a:rPr>
              <a:t>La figura del Consulente </a:t>
            </a:r>
            <a:r>
              <a:rPr lang="it-IT" sz="3600" b="1" dirty="0" smtClean="0">
                <a:solidFill>
                  <a:schemeClr val="tx1">
                    <a:lumMod val="50000"/>
                    <a:lumOff val="50000"/>
                  </a:schemeClr>
                </a:solidFill>
                <a:latin typeface="Arial Narrow" pitchFamily="34" charset="0"/>
              </a:rPr>
              <a:t>Tecnico d’Ufficio (C.T.U.)</a:t>
            </a:r>
            <a:endParaRPr lang="it-IT" sz="36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85720" y="1196975"/>
            <a:ext cx="8572560" cy="409342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L’attività peritale richiede </a:t>
            </a:r>
            <a:r>
              <a:rPr lang="it-IT" sz="2000" b="1" dirty="0" smtClean="0">
                <a:solidFill>
                  <a:srgbClr val="FF0000"/>
                </a:solidFill>
                <a:latin typeface="Arial Black" pitchFamily="34" charset="0"/>
              </a:rPr>
              <a:t>professionalità</a:t>
            </a:r>
            <a:r>
              <a:rPr lang="it-IT" sz="2000" dirty="0" smtClean="0">
                <a:latin typeface="Arial Black" pitchFamily="34" charset="0"/>
              </a:rPr>
              <a:t> e </a:t>
            </a:r>
            <a:r>
              <a:rPr lang="it-IT" sz="2000" b="1" dirty="0" smtClean="0">
                <a:solidFill>
                  <a:srgbClr val="FF0000"/>
                </a:solidFill>
                <a:latin typeface="Arial Black" pitchFamily="34" charset="0"/>
              </a:rPr>
              <a:t>senso di responsabilità</a:t>
            </a:r>
            <a:r>
              <a:rPr lang="it-IT" sz="2000" dirty="0" smtClean="0">
                <a:latin typeface="Arial Black" pitchFamily="34" charset="0"/>
              </a:rPr>
              <a:t>: la formazione del Consulente Tecnico deve essere espletata dopo uno specifico iter formativo, onde contribuire a ridurre al minimo i potenziali errori, concorrere all’accertamento della verità ed allo svolgimento del procedimento giudiziario.</a:t>
            </a:r>
          </a:p>
          <a:p>
            <a:pPr algn="ctr"/>
            <a:endParaRPr lang="it-IT" sz="2000" dirty="0" smtClean="0">
              <a:latin typeface="Arial Black" pitchFamily="34" charset="0"/>
            </a:endParaRPr>
          </a:p>
          <a:p>
            <a:pPr algn="ctr"/>
            <a:r>
              <a:rPr lang="it-IT" sz="2000" dirty="0" smtClean="0">
                <a:latin typeface="Arial Black" pitchFamily="34" charset="0"/>
              </a:rPr>
              <a:t>Da precisare che un errore, anche involontario, da parte del Consulente Tecnico d’Ufficio, si può riscontrare nell’errata decisione presa successivamente dal Giudice, poiché esso, pur non essendo vincolato alle affermazioni fornite dal tecnico, usualmente non ha la cognizione e la capacità tecnica per discostarsi dall’inesatta valutazione fornita. </a:t>
            </a:r>
            <a:endParaRPr lang="it-IT" sz="2000" dirty="0">
              <a:latin typeface="Arial Black" pitchFamily="34" charset="0"/>
            </a:endParaRPr>
          </a:p>
        </p:txBody>
      </p:sp>
      <p:sp>
        <p:nvSpPr>
          <p:cNvPr id="18437"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Attività peritale del C.T.U.</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85720" y="1196975"/>
            <a:ext cx="8572560" cy="409342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Consulente Tecnico d’Ufficio deve esercitare il mandato con </a:t>
            </a:r>
            <a:r>
              <a:rPr lang="it-IT" sz="2000" b="1" u="sng" dirty="0" smtClean="0">
                <a:solidFill>
                  <a:srgbClr val="FF0000"/>
                </a:solidFill>
                <a:latin typeface="Arial Black" pitchFamily="34" charset="0"/>
              </a:rPr>
              <a:t>spiccata preparazione professionale</a:t>
            </a:r>
            <a:r>
              <a:rPr lang="it-IT" sz="2000" dirty="0" smtClean="0">
                <a:latin typeface="Arial Black" pitchFamily="34" charset="0"/>
              </a:rPr>
              <a:t>, </a:t>
            </a:r>
            <a:r>
              <a:rPr lang="it-IT" sz="2000" b="1" u="sng" dirty="0" smtClean="0">
                <a:solidFill>
                  <a:srgbClr val="FF0000"/>
                </a:solidFill>
                <a:latin typeface="Arial Black" pitchFamily="34" charset="0"/>
              </a:rPr>
              <a:t>conoscenza delle procedure giudiziarie</a:t>
            </a:r>
            <a:r>
              <a:rPr lang="it-IT" sz="2000" dirty="0" smtClean="0">
                <a:latin typeface="Arial Black" pitchFamily="34" charset="0"/>
              </a:rPr>
              <a:t> e, soprattutto, deve fornire un parere tecnico-scientifico con indipendenza, a prescindere dalle aspettative della parte che gli affidato l’incarico, rispondendo al quesito con un’interpretazione dei fatti asettica e corrispondente alla realtà ed alla logica scientifica, in modo da essere inconfutabile.</a:t>
            </a:r>
          </a:p>
          <a:p>
            <a:pPr algn="ctr"/>
            <a:endParaRPr lang="it-IT" sz="2000" dirty="0" smtClean="0">
              <a:latin typeface="Arial Black" pitchFamily="34" charset="0"/>
            </a:endParaRPr>
          </a:p>
          <a:p>
            <a:pPr algn="ctr"/>
            <a:r>
              <a:rPr lang="it-IT" sz="2000" dirty="0" smtClean="0">
                <a:latin typeface="Arial Black" pitchFamily="34" charset="0"/>
              </a:rPr>
              <a:t>Pertanto, il ruolo di ausiliario del Giudice ha notevole importanza ed in alcuni casi è determinante ai fini della decisione, </a:t>
            </a:r>
            <a:r>
              <a:rPr lang="it-IT" sz="2000" dirty="0" err="1" smtClean="0">
                <a:latin typeface="Arial Black" pitchFamily="34" charset="0"/>
              </a:rPr>
              <a:t>poichè</a:t>
            </a:r>
            <a:r>
              <a:rPr lang="it-IT" sz="2000" dirty="0" smtClean="0">
                <a:latin typeface="Arial Black" pitchFamily="34" charset="0"/>
              </a:rPr>
              <a:t> egli dovrà tener conto, nell’emanazione della sentenza, della relazione tecnica fornitagli.</a:t>
            </a:r>
            <a:endParaRPr lang="it-IT" sz="2000" dirty="0">
              <a:latin typeface="Arial Black" pitchFamily="34" charset="0"/>
            </a:endParaRPr>
          </a:p>
        </p:txBody>
      </p:sp>
      <p:sp>
        <p:nvSpPr>
          <p:cNvPr id="18437"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Esercizio del mandato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cstate="print"/>
          <a:srcRect/>
          <a:stretch>
            <a:fillRect/>
          </a:stretch>
        </p:blipFill>
        <p:spPr bwMode="auto">
          <a:xfrm>
            <a:off x="357188" y="357188"/>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28750"/>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00496" y="571480"/>
            <a:ext cx="4786346" cy="3908762"/>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Il ruolo del Consulente come figura professionale ed il C.T.U.:</a:t>
            </a:r>
          </a:p>
          <a:p>
            <a:pPr>
              <a:buClr>
                <a:srgbClr val="7E2D00"/>
              </a:buClr>
              <a:buFont typeface="Arial" charset="0"/>
              <a:buChar char="►"/>
              <a:defRPr/>
            </a:pPr>
            <a:r>
              <a:rPr lang="it-IT" sz="1600" dirty="0" smtClean="0">
                <a:latin typeface="+mn-lt"/>
              </a:rPr>
              <a:t>La figura del Consulente in Infortunistica Stradale;</a:t>
            </a:r>
          </a:p>
          <a:p>
            <a:pPr>
              <a:buClr>
                <a:srgbClr val="7E2D00"/>
              </a:buClr>
              <a:buFont typeface="Arial" charset="0"/>
              <a:buChar char="►"/>
              <a:defRPr/>
            </a:pPr>
            <a:r>
              <a:rPr lang="it-IT" sz="1600" dirty="0" smtClean="0">
                <a:latin typeface="+mn-lt"/>
              </a:rPr>
              <a:t>Attività del Consulente;</a:t>
            </a:r>
          </a:p>
          <a:p>
            <a:pPr>
              <a:buClr>
                <a:srgbClr val="7E2D00"/>
              </a:buClr>
              <a:buFont typeface="Arial" charset="0"/>
              <a:buChar char="►"/>
              <a:defRPr/>
            </a:pPr>
            <a:r>
              <a:rPr lang="it-IT" sz="1600" dirty="0" smtClean="0">
                <a:latin typeface="+mn-lt"/>
              </a:rPr>
              <a:t>Compiti del Consulente;</a:t>
            </a:r>
          </a:p>
          <a:p>
            <a:pPr>
              <a:buClr>
                <a:srgbClr val="7E2D00"/>
              </a:buClr>
              <a:buFont typeface="Arial" charset="0"/>
              <a:buChar char="►"/>
              <a:defRPr/>
            </a:pPr>
            <a:r>
              <a:rPr lang="it-IT" sz="1600" dirty="0" smtClean="0">
                <a:latin typeface="+mn-lt"/>
              </a:rPr>
              <a:t>La deontologia nella professione;</a:t>
            </a:r>
          </a:p>
          <a:p>
            <a:pPr>
              <a:buClr>
                <a:srgbClr val="7E2D00"/>
              </a:buClr>
              <a:buFont typeface="Arial" charset="0"/>
              <a:buChar char="►"/>
              <a:defRPr/>
            </a:pPr>
            <a:r>
              <a:rPr lang="it-IT" sz="1600" dirty="0" smtClean="0">
                <a:latin typeface="+mn-lt"/>
              </a:rPr>
              <a:t>Doveri morali del Consulente;</a:t>
            </a:r>
          </a:p>
          <a:p>
            <a:pPr>
              <a:buClr>
                <a:srgbClr val="7E2D00"/>
              </a:buClr>
              <a:buFont typeface="Arial" charset="0"/>
              <a:buChar char="►"/>
              <a:defRPr/>
            </a:pPr>
            <a:r>
              <a:rPr lang="it-IT" sz="1600" dirty="0" smtClean="0">
                <a:latin typeface="+mn-lt"/>
              </a:rPr>
              <a:t>Doveri verso se stesso;</a:t>
            </a:r>
          </a:p>
          <a:p>
            <a:pPr>
              <a:buClr>
                <a:srgbClr val="7E2D00"/>
              </a:buClr>
              <a:buFont typeface="Arial" charset="0"/>
              <a:buChar char="►"/>
              <a:defRPr/>
            </a:pPr>
            <a:r>
              <a:rPr lang="it-IT" sz="1600" dirty="0" smtClean="0">
                <a:latin typeface="+mn-lt"/>
              </a:rPr>
              <a:t>Doveri verso i mandanti;</a:t>
            </a:r>
          </a:p>
          <a:p>
            <a:pPr>
              <a:buClr>
                <a:srgbClr val="7E2D00"/>
              </a:buClr>
              <a:buFont typeface="Arial" charset="0"/>
              <a:buChar char="►"/>
              <a:defRPr/>
            </a:pPr>
            <a:r>
              <a:rPr lang="it-IT" sz="1600" dirty="0" smtClean="0">
                <a:latin typeface="+mn-lt"/>
              </a:rPr>
              <a:t>Doveri verso le vittime del danno;</a:t>
            </a:r>
          </a:p>
          <a:p>
            <a:pPr>
              <a:buClr>
                <a:srgbClr val="7E2D00"/>
              </a:buClr>
              <a:buFont typeface="Arial" charset="0"/>
              <a:buChar char="►"/>
              <a:defRPr/>
            </a:pPr>
            <a:r>
              <a:rPr lang="it-IT" sz="1600" dirty="0" smtClean="0">
                <a:latin typeface="+mn-lt"/>
              </a:rPr>
              <a:t>Doveri verso i riparatori;</a:t>
            </a:r>
          </a:p>
          <a:p>
            <a:pPr>
              <a:buClr>
                <a:srgbClr val="7E2D00"/>
              </a:buClr>
              <a:buFont typeface="Arial" charset="0"/>
              <a:buChar char="►"/>
              <a:defRPr/>
            </a:pPr>
            <a:r>
              <a:rPr lang="it-IT" sz="1600" dirty="0" smtClean="0">
                <a:latin typeface="+mn-lt"/>
              </a:rPr>
              <a:t>Doveri verso i colleghi;</a:t>
            </a:r>
          </a:p>
          <a:p>
            <a:pPr>
              <a:buClr>
                <a:srgbClr val="7E2D00"/>
              </a:buClr>
              <a:buFont typeface="Arial" charset="0"/>
              <a:buChar char="►"/>
              <a:defRPr/>
            </a:pPr>
            <a:r>
              <a:rPr lang="it-IT" sz="1600" dirty="0" smtClean="0">
                <a:latin typeface="+mn-lt"/>
              </a:rPr>
              <a:t>La figura del Consulente Tecnico d’Ufficio (C.T.U.);</a:t>
            </a:r>
          </a:p>
          <a:p>
            <a:pPr>
              <a:buClr>
                <a:srgbClr val="7E2D00"/>
              </a:buClr>
              <a:buFont typeface="Arial" charset="0"/>
              <a:buChar char="►"/>
              <a:defRPr/>
            </a:pPr>
            <a:r>
              <a:rPr lang="it-IT" sz="1600" dirty="0" smtClean="0">
                <a:latin typeface="+mn-lt"/>
              </a:rPr>
              <a:t>Attività peritale del C.T.U.;</a:t>
            </a:r>
          </a:p>
          <a:p>
            <a:pPr>
              <a:buClr>
                <a:srgbClr val="7E2D00"/>
              </a:buClr>
              <a:buFont typeface="Arial" charset="0"/>
              <a:buChar char="►"/>
              <a:defRPr/>
            </a:pPr>
            <a:r>
              <a:rPr lang="it-IT" sz="1600" dirty="0" smtClean="0">
                <a:latin typeface="+mn-lt"/>
              </a:rPr>
              <a:t>Esercizio del mandato.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357158" y="1357298"/>
            <a:ext cx="8429684" cy="3539430"/>
          </a:xfrm>
          <a:prstGeom prst="rect">
            <a:avLst/>
          </a:prstGeom>
          <a:noFill/>
          <a:ln w="9525">
            <a:noFill/>
            <a:miter lim="800000"/>
            <a:headEnd/>
            <a:tailEnd/>
          </a:ln>
        </p:spPr>
        <p:txBody>
          <a:bodyPr wrap="square">
            <a:spAutoFit/>
          </a:bodyPr>
          <a:lstStyle/>
          <a:p>
            <a:pPr algn="ctr"/>
            <a:r>
              <a:rPr lang="it-IT" sz="2800" b="1" dirty="0">
                <a:latin typeface="Arial Black" pitchFamily="34" charset="0"/>
              </a:rPr>
              <a:t>Il </a:t>
            </a:r>
            <a:r>
              <a:rPr lang="it-IT" sz="2800" b="1" dirty="0" smtClean="0">
                <a:latin typeface="Arial Black" pitchFamily="34" charset="0"/>
              </a:rPr>
              <a:t>Consulente </a:t>
            </a:r>
            <a:r>
              <a:rPr lang="it-IT" sz="2800" b="1" dirty="0">
                <a:latin typeface="Arial Black" pitchFamily="34" charset="0"/>
              </a:rPr>
              <a:t>in </a:t>
            </a:r>
            <a:r>
              <a:rPr lang="it-IT" sz="2800" b="1" dirty="0" smtClean="0">
                <a:latin typeface="Arial Black" pitchFamily="34" charset="0"/>
              </a:rPr>
              <a:t>Infortunistica </a:t>
            </a:r>
            <a:r>
              <a:rPr lang="it-IT" sz="2800" b="1" dirty="0">
                <a:latin typeface="Arial Black" pitchFamily="34" charset="0"/>
              </a:rPr>
              <a:t>S</a:t>
            </a:r>
            <a:r>
              <a:rPr lang="it-IT" sz="2800" b="1" dirty="0" smtClean="0">
                <a:latin typeface="Arial Black" pitchFamily="34" charset="0"/>
              </a:rPr>
              <a:t>tradale </a:t>
            </a:r>
            <a:r>
              <a:rPr lang="it-IT" sz="2800" b="1" dirty="0">
                <a:latin typeface="Arial Black" pitchFamily="34" charset="0"/>
              </a:rPr>
              <a:t>viene individuato come </a:t>
            </a:r>
            <a:r>
              <a:rPr lang="it-IT" sz="2800" b="1" u="sng" dirty="0">
                <a:solidFill>
                  <a:srgbClr val="FF0000"/>
                </a:solidFill>
                <a:latin typeface="Arial Black" pitchFamily="34" charset="0"/>
              </a:rPr>
              <a:t>professionista indipendente</a:t>
            </a:r>
            <a:r>
              <a:rPr lang="it-IT" sz="2800" b="1" dirty="0">
                <a:latin typeface="Arial Black" pitchFamily="34" charset="0"/>
              </a:rPr>
              <a:t> che, in </a:t>
            </a:r>
            <a:r>
              <a:rPr lang="it-IT" sz="2800" b="1" dirty="0" smtClean="0">
                <a:latin typeface="Arial Black" pitchFamily="34" charset="0"/>
              </a:rPr>
              <a:t>qualità </a:t>
            </a:r>
            <a:r>
              <a:rPr lang="it-IT" sz="2800" b="1" dirty="0">
                <a:latin typeface="Arial Black" pitchFamily="34" charset="0"/>
              </a:rPr>
              <a:t>di </a:t>
            </a:r>
            <a:r>
              <a:rPr lang="it-IT" sz="2800" b="1" dirty="0" smtClean="0">
                <a:latin typeface="Arial Black" pitchFamily="34" charset="0"/>
              </a:rPr>
              <a:t>esperto, svolge diverse attività e, principalmente, </a:t>
            </a:r>
            <a:r>
              <a:rPr lang="it-IT" sz="2800" b="1" dirty="0">
                <a:latin typeface="Arial Black" pitchFamily="34" charset="0"/>
              </a:rPr>
              <a:t>stabilisce i costi di ripristino delle cose danneggiate per conto di un privato, a differenza del Perito Assicurativo che opera per conto di un’assicurazione.</a:t>
            </a:r>
          </a:p>
        </p:txBody>
      </p:sp>
      <p:sp>
        <p:nvSpPr>
          <p:cNvPr id="7173"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Narrow" pitchFamily="34" charset="0"/>
              </a:rPr>
              <a:t>La figura del </a:t>
            </a:r>
            <a:r>
              <a:rPr lang="it-IT" sz="3600" b="1" dirty="0" smtClean="0">
                <a:solidFill>
                  <a:schemeClr val="tx1">
                    <a:lumMod val="50000"/>
                    <a:lumOff val="50000"/>
                  </a:schemeClr>
                </a:solidFill>
                <a:latin typeface="Arial Narrow" pitchFamily="34" charset="0"/>
              </a:rPr>
              <a:t>Consulente </a:t>
            </a:r>
            <a:r>
              <a:rPr lang="it-IT" sz="3600" b="1" dirty="0">
                <a:solidFill>
                  <a:schemeClr val="tx1">
                    <a:lumMod val="50000"/>
                    <a:lumOff val="50000"/>
                  </a:schemeClr>
                </a:solidFill>
                <a:latin typeface="Arial Narrow" pitchFamily="34" charset="0"/>
              </a:rPr>
              <a:t>in </a:t>
            </a:r>
            <a:r>
              <a:rPr lang="it-IT" sz="3600" b="1" dirty="0" smtClean="0">
                <a:solidFill>
                  <a:schemeClr val="tx1">
                    <a:lumMod val="50000"/>
                    <a:lumOff val="50000"/>
                  </a:schemeClr>
                </a:solidFill>
                <a:latin typeface="Arial Narrow" pitchFamily="34" charset="0"/>
              </a:rPr>
              <a:t>Infortunistica Stradale</a:t>
            </a:r>
            <a:endParaRPr lang="it-IT" sz="36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500035" y="1196975"/>
            <a:ext cx="8143932" cy="4154984"/>
          </a:xfrm>
          <a:prstGeom prst="rect">
            <a:avLst/>
          </a:prstGeom>
          <a:noFill/>
          <a:ln w="9525">
            <a:noFill/>
            <a:miter lim="800000"/>
            <a:headEnd/>
            <a:tailEnd/>
          </a:ln>
        </p:spPr>
        <p:txBody>
          <a:bodyPr wrap="square">
            <a:spAutoFit/>
          </a:bodyPr>
          <a:lstStyle/>
          <a:p>
            <a:pPr algn="ctr"/>
            <a:r>
              <a:rPr lang="it-IT" sz="2400" b="1" dirty="0">
                <a:latin typeface="Arial Black" pitchFamily="34" charset="0"/>
              </a:rPr>
              <a:t>Nel quadro della sua </a:t>
            </a:r>
            <a:r>
              <a:rPr lang="it-IT" sz="2400" b="1" dirty="0" smtClean="0">
                <a:latin typeface="Arial Black" pitchFamily="34" charset="0"/>
              </a:rPr>
              <a:t>attività </a:t>
            </a:r>
            <a:r>
              <a:rPr lang="it-IT" sz="2400" b="1" dirty="0">
                <a:latin typeface="Arial Black" pitchFamily="34" charset="0"/>
              </a:rPr>
              <a:t>e nei limiti del suo mandato, il </a:t>
            </a:r>
            <a:r>
              <a:rPr lang="it-IT" sz="2400" b="1" dirty="0" smtClean="0">
                <a:latin typeface="Arial Black" pitchFamily="34" charset="0"/>
              </a:rPr>
              <a:t>Consulente di Infortunistica Stradale effettua </a:t>
            </a:r>
            <a:r>
              <a:rPr lang="it-IT" sz="2400" b="1" dirty="0">
                <a:latin typeface="Arial Black" pitchFamily="34" charset="0"/>
              </a:rPr>
              <a:t>ispezioni, verifiche, studi, deduzioni, </a:t>
            </a:r>
            <a:r>
              <a:rPr lang="it-IT" sz="2400" b="1" dirty="0" smtClean="0">
                <a:latin typeface="Arial Black" pitchFamily="34" charset="0"/>
              </a:rPr>
              <a:t>valutazioni, in particolare:</a:t>
            </a:r>
          </a:p>
          <a:p>
            <a:pPr algn="ctr"/>
            <a:endParaRPr lang="it-IT" sz="2400" b="1" dirty="0">
              <a:latin typeface="Arial Black" pitchFamily="34" charset="0"/>
            </a:endParaRPr>
          </a:p>
          <a:p>
            <a:pPr algn="ctr"/>
            <a:r>
              <a:rPr lang="it-IT" sz="2400" b="1" dirty="0" smtClean="0">
                <a:solidFill>
                  <a:srgbClr val="FF0000"/>
                </a:solidFill>
                <a:latin typeface="Arial Black" pitchFamily="34" charset="0"/>
              </a:rPr>
              <a:t>●</a:t>
            </a:r>
            <a:r>
              <a:rPr lang="it-IT" sz="2400" b="1" dirty="0" smtClean="0">
                <a:latin typeface="Arial Black" pitchFamily="34" charset="0"/>
              </a:rPr>
              <a:t> Studi </a:t>
            </a:r>
            <a:r>
              <a:rPr lang="it-IT" sz="2400" b="1" dirty="0">
                <a:latin typeface="Arial Black" pitchFamily="34" charset="0"/>
              </a:rPr>
              <a:t>per la ricerca </a:t>
            </a:r>
            <a:r>
              <a:rPr lang="it-IT" sz="2400" b="1" dirty="0" smtClean="0">
                <a:latin typeface="Arial Black" pitchFamily="34" charset="0"/>
              </a:rPr>
              <a:t>delle responsabilità all’origine </a:t>
            </a:r>
            <a:r>
              <a:rPr lang="it-IT" sz="2400" b="1" dirty="0">
                <a:latin typeface="Arial Black" pitchFamily="34" charset="0"/>
              </a:rPr>
              <a:t>dei </a:t>
            </a:r>
            <a:r>
              <a:rPr lang="it-IT" sz="2400" b="1" dirty="0" smtClean="0">
                <a:latin typeface="Arial Black" pitchFamily="34" charset="0"/>
              </a:rPr>
              <a:t>danni;</a:t>
            </a:r>
          </a:p>
          <a:p>
            <a:pPr algn="ctr"/>
            <a:r>
              <a:rPr lang="it-IT" sz="2400" b="1" dirty="0" smtClean="0">
                <a:solidFill>
                  <a:srgbClr val="FF0000"/>
                </a:solidFill>
                <a:latin typeface="Arial Black" pitchFamily="34" charset="0"/>
              </a:rPr>
              <a:t>●</a:t>
            </a:r>
            <a:r>
              <a:rPr lang="it-IT" sz="2400" b="1" dirty="0" smtClean="0">
                <a:latin typeface="Arial Black" pitchFamily="34" charset="0"/>
              </a:rPr>
              <a:t> Perizie </a:t>
            </a:r>
            <a:r>
              <a:rPr lang="it-IT" sz="2400" b="1" dirty="0">
                <a:latin typeface="Arial Black" pitchFamily="34" charset="0"/>
              </a:rPr>
              <a:t>su riparazioni </a:t>
            </a:r>
            <a:r>
              <a:rPr lang="it-IT" sz="2400" b="1" dirty="0" smtClean="0">
                <a:latin typeface="Arial Black" pitchFamily="34" charset="0"/>
              </a:rPr>
              <a:t>già effettuate;</a:t>
            </a:r>
          </a:p>
          <a:p>
            <a:pPr algn="ctr"/>
            <a:r>
              <a:rPr lang="it-IT" sz="2400" b="1" dirty="0" smtClean="0">
                <a:solidFill>
                  <a:srgbClr val="FF0000"/>
                </a:solidFill>
                <a:latin typeface="Arial Black" pitchFamily="34" charset="0"/>
              </a:rPr>
              <a:t>●</a:t>
            </a:r>
            <a:r>
              <a:rPr lang="it-IT" sz="2400" b="1" dirty="0" smtClean="0">
                <a:latin typeface="Arial Black" pitchFamily="34" charset="0"/>
              </a:rPr>
              <a:t> Valutazioni </a:t>
            </a:r>
            <a:r>
              <a:rPr lang="it-IT" sz="2400" b="1" dirty="0">
                <a:latin typeface="Arial Black" pitchFamily="34" charset="0"/>
              </a:rPr>
              <a:t>del corretto modo di eseguire una riparazione in ottemperanza alle regole </a:t>
            </a:r>
            <a:r>
              <a:rPr lang="it-IT" sz="2400" b="1" dirty="0" smtClean="0">
                <a:latin typeface="Arial Black" pitchFamily="34" charset="0"/>
              </a:rPr>
              <a:t>ed </a:t>
            </a:r>
            <a:r>
              <a:rPr lang="it-IT" sz="2400" b="1" dirty="0">
                <a:latin typeface="Arial Black" pitchFamily="34" charset="0"/>
              </a:rPr>
              <a:t>allo stato delle arti; </a:t>
            </a:r>
          </a:p>
        </p:txBody>
      </p:sp>
      <p:sp>
        <p:nvSpPr>
          <p:cNvPr id="8197" name="CasellaDiTesto 13"/>
          <p:cNvSpPr txBox="1">
            <a:spLocks noChangeArrowheads="1"/>
          </p:cNvSpPr>
          <p:nvPr/>
        </p:nvSpPr>
        <p:spPr bwMode="auto">
          <a:xfrm>
            <a:off x="900113" y="549275"/>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Attività </a:t>
            </a:r>
            <a:r>
              <a:rPr lang="it-IT" sz="3600" dirty="0">
                <a:solidFill>
                  <a:schemeClr val="tx1">
                    <a:lumMod val="50000"/>
                    <a:lumOff val="50000"/>
                  </a:schemeClr>
                </a:solidFill>
                <a:latin typeface="Arial Black" pitchFamily="34" charset="0"/>
              </a:rPr>
              <a:t>del Consulente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500034" y="1357298"/>
            <a:ext cx="8143932" cy="4154984"/>
          </a:xfrm>
          <a:prstGeom prst="rect">
            <a:avLst/>
          </a:prstGeom>
          <a:noFill/>
          <a:ln w="9525">
            <a:noFill/>
            <a:miter lim="800000"/>
            <a:headEnd/>
            <a:tailEnd/>
          </a:ln>
        </p:spPr>
        <p:txBody>
          <a:bodyPr wrap="square">
            <a:spAutoFit/>
          </a:bodyPr>
          <a:lstStyle/>
          <a:p>
            <a:pPr algn="ctr"/>
            <a:r>
              <a:rPr lang="it-IT" sz="2400" b="1" dirty="0" smtClean="0">
                <a:solidFill>
                  <a:srgbClr val="FF0000"/>
                </a:solidFill>
                <a:latin typeface="Arial Black" pitchFamily="34" charset="0"/>
              </a:rPr>
              <a:t>● </a:t>
            </a:r>
            <a:r>
              <a:rPr lang="it-IT" sz="2400" b="1" dirty="0" smtClean="0">
                <a:latin typeface="Arial Black" pitchFamily="34" charset="0"/>
              </a:rPr>
              <a:t>Stime relative alle riparazioni da eseguire con criteri consoni alle regole ed allo stato delle arti;</a:t>
            </a:r>
          </a:p>
          <a:p>
            <a:pPr algn="ctr"/>
            <a:r>
              <a:rPr lang="it-IT" sz="2400" b="1" dirty="0" smtClean="0">
                <a:solidFill>
                  <a:srgbClr val="FF0000"/>
                </a:solidFill>
                <a:latin typeface="Arial Black" pitchFamily="34" charset="0"/>
              </a:rPr>
              <a:t>● </a:t>
            </a:r>
            <a:r>
              <a:rPr lang="it-IT" sz="2400" b="1" dirty="0" smtClean="0">
                <a:latin typeface="Arial Black" pitchFamily="34" charset="0"/>
              </a:rPr>
              <a:t>Controllo della qualità e del livello delle riparazioni effettuate;</a:t>
            </a:r>
          </a:p>
          <a:p>
            <a:pPr algn="ctr"/>
            <a:r>
              <a:rPr lang="it-IT" sz="2400" b="1" dirty="0" smtClean="0">
                <a:solidFill>
                  <a:srgbClr val="FF0000"/>
                </a:solidFill>
                <a:latin typeface="Arial Black" pitchFamily="34" charset="0"/>
              </a:rPr>
              <a:t>● </a:t>
            </a:r>
            <a:r>
              <a:rPr lang="it-IT" sz="2400" b="1" dirty="0" smtClean="0">
                <a:latin typeface="Arial Black" pitchFamily="34" charset="0"/>
              </a:rPr>
              <a:t>Valutazioni relative </a:t>
            </a:r>
            <a:r>
              <a:rPr lang="it-IT" sz="2400" b="1" dirty="0">
                <a:latin typeface="Arial Black" pitchFamily="34" charset="0"/>
              </a:rPr>
              <a:t>al verificarsi di un eventuale pregiudizio contrattuale</a:t>
            </a:r>
            <a:r>
              <a:rPr lang="it-IT" sz="2400" b="1" dirty="0" smtClean="0">
                <a:latin typeface="Arial Black" pitchFamily="34" charset="0"/>
              </a:rPr>
              <a:t>;</a:t>
            </a:r>
          </a:p>
          <a:p>
            <a:pPr algn="ctr"/>
            <a:r>
              <a:rPr lang="it-IT" sz="2400" b="1" dirty="0" smtClean="0">
                <a:solidFill>
                  <a:srgbClr val="FF0000"/>
                </a:solidFill>
                <a:latin typeface="Arial Black" pitchFamily="34" charset="0"/>
              </a:rPr>
              <a:t>● </a:t>
            </a:r>
            <a:r>
              <a:rPr lang="it-IT" sz="2400" b="1" dirty="0" smtClean="0">
                <a:latin typeface="Arial Black" pitchFamily="34" charset="0"/>
              </a:rPr>
              <a:t>Determinazione del valore di un veicolo;</a:t>
            </a:r>
          </a:p>
          <a:p>
            <a:pPr algn="ctr"/>
            <a:r>
              <a:rPr lang="it-IT" sz="2400" b="1" dirty="0" smtClean="0">
                <a:solidFill>
                  <a:srgbClr val="FF0000"/>
                </a:solidFill>
                <a:latin typeface="Arial Black" pitchFamily="34" charset="0"/>
              </a:rPr>
              <a:t>● </a:t>
            </a:r>
            <a:r>
              <a:rPr lang="it-IT" sz="2400" b="1" dirty="0" smtClean="0">
                <a:latin typeface="Arial Black" pitchFamily="34" charset="0"/>
              </a:rPr>
              <a:t>Esame </a:t>
            </a:r>
            <a:r>
              <a:rPr lang="it-IT" sz="2400" b="1" dirty="0">
                <a:latin typeface="Arial Black" pitchFamily="34" charset="0"/>
              </a:rPr>
              <a:t>dei rischi assicurabili; </a:t>
            </a:r>
            <a:endParaRPr lang="it-IT" sz="2400" b="1" dirty="0" smtClean="0">
              <a:latin typeface="Arial Black" pitchFamily="34" charset="0"/>
            </a:endParaRPr>
          </a:p>
          <a:p>
            <a:pPr algn="ctr"/>
            <a:r>
              <a:rPr lang="it-IT" sz="2400" b="1" dirty="0" smtClean="0">
                <a:solidFill>
                  <a:srgbClr val="FF0000"/>
                </a:solidFill>
                <a:latin typeface="Arial Black" pitchFamily="34" charset="0"/>
              </a:rPr>
              <a:t>● </a:t>
            </a:r>
            <a:r>
              <a:rPr lang="it-IT" sz="2400" b="1" dirty="0" smtClean="0">
                <a:latin typeface="Arial Black" pitchFamily="34" charset="0"/>
              </a:rPr>
              <a:t>Emissione</a:t>
            </a:r>
            <a:r>
              <a:rPr lang="it-IT" sz="2400" b="1" dirty="0">
                <a:latin typeface="Arial Black" pitchFamily="34" charset="0"/>
              </a:rPr>
              <a:t>, </a:t>
            </a:r>
            <a:r>
              <a:rPr lang="it-IT" sz="2400" b="1" dirty="0" smtClean="0">
                <a:latin typeface="Arial Black" pitchFamily="34" charset="0"/>
              </a:rPr>
              <a:t>presentazione ed eventuale </a:t>
            </a:r>
            <a:r>
              <a:rPr lang="it-IT" sz="2400" b="1" dirty="0">
                <a:latin typeface="Arial Black" pitchFamily="34" charset="0"/>
              </a:rPr>
              <a:t>difesa dei suoi rapporti di perizia.</a:t>
            </a:r>
          </a:p>
        </p:txBody>
      </p:sp>
      <p:sp>
        <p:nvSpPr>
          <p:cNvPr id="8197" name="CasellaDiTesto 13"/>
          <p:cNvSpPr txBox="1">
            <a:spLocks noChangeArrowheads="1"/>
          </p:cNvSpPr>
          <p:nvPr/>
        </p:nvSpPr>
        <p:spPr bwMode="auto">
          <a:xfrm>
            <a:off x="900113" y="549275"/>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Attività </a:t>
            </a:r>
            <a:r>
              <a:rPr lang="it-IT" sz="3600" dirty="0">
                <a:solidFill>
                  <a:schemeClr val="tx1">
                    <a:lumMod val="50000"/>
                    <a:lumOff val="50000"/>
                  </a:schemeClr>
                </a:solidFill>
                <a:latin typeface="Arial Black" pitchFamily="34" charset="0"/>
              </a:rPr>
              <a:t>del Consulente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285720" y="1428736"/>
            <a:ext cx="8572560"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Consulente in Infortunistica Stradale, non solo, individua le </a:t>
            </a:r>
            <a:r>
              <a:rPr lang="it-IT" sz="2400" b="1" dirty="0" smtClean="0">
                <a:solidFill>
                  <a:srgbClr val="0033CC"/>
                </a:solidFill>
                <a:latin typeface="Arial Black" pitchFamily="34" charset="0"/>
              </a:rPr>
              <a:t>dinamiche di realizzazione di danni</a:t>
            </a:r>
            <a:r>
              <a:rPr lang="it-IT" sz="2400" dirty="0" smtClean="0">
                <a:latin typeface="Arial Black" pitchFamily="34" charset="0"/>
              </a:rPr>
              <a:t>, identifica la </a:t>
            </a:r>
            <a:r>
              <a:rPr lang="it-IT" sz="2400" b="1" dirty="0" smtClean="0">
                <a:solidFill>
                  <a:srgbClr val="0033CC"/>
                </a:solidFill>
                <a:latin typeface="Arial Black" pitchFamily="34" charset="0"/>
              </a:rPr>
              <a:t>rispondenza tra i danni e le evoluzioni dei veicoli</a:t>
            </a:r>
            <a:r>
              <a:rPr lang="it-IT" sz="2400" dirty="0" smtClean="0">
                <a:latin typeface="Arial Black" pitchFamily="34" charset="0"/>
              </a:rPr>
              <a:t>, le </a:t>
            </a:r>
            <a:r>
              <a:rPr lang="it-IT" sz="2400" b="1" dirty="0" smtClean="0">
                <a:solidFill>
                  <a:srgbClr val="0033CC"/>
                </a:solidFill>
                <a:latin typeface="Arial Black" pitchFamily="34" charset="0"/>
              </a:rPr>
              <a:t>correlazioni tra gli effetti meccanici sul veicolo, gli effetti dinamici di un urto e le conseguenze sui trasportati</a:t>
            </a:r>
            <a:r>
              <a:rPr lang="it-IT" sz="2400" dirty="0" smtClean="0">
                <a:latin typeface="Arial Black" pitchFamily="34" charset="0"/>
              </a:rPr>
              <a:t>, ma si occupa anche del </a:t>
            </a:r>
            <a:r>
              <a:rPr lang="it-IT" sz="2400" b="1" u="sng" dirty="0" smtClean="0">
                <a:solidFill>
                  <a:srgbClr val="FF0000"/>
                </a:solidFill>
                <a:latin typeface="Arial Black" pitchFamily="34" charset="0"/>
              </a:rPr>
              <a:t>peso sociale dell'incidente stradale</a:t>
            </a:r>
            <a:r>
              <a:rPr lang="it-IT" sz="2400" dirty="0" smtClean="0">
                <a:latin typeface="Arial Black" pitchFamily="34" charset="0"/>
              </a:rPr>
              <a:t>, soprattutto di quello che comporta lesioni fisiche o perdita di vite umane (in stretta collaborazione con il Medico Legale).</a:t>
            </a:r>
          </a:p>
        </p:txBody>
      </p:sp>
      <p:sp>
        <p:nvSpPr>
          <p:cNvPr id="9221" name="CasellaDiTesto 7"/>
          <p:cNvSpPr txBox="1">
            <a:spLocks noChangeArrowheads="1"/>
          </p:cNvSpPr>
          <p:nvPr/>
        </p:nvSpPr>
        <p:spPr bwMode="auto">
          <a:xfrm>
            <a:off x="857224" y="500042"/>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Compiti del </a:t>
            </a:r>
            <a:r>
              <a:rPr lang="it-IT" sz="3600" dirty="0">
                <a:solidFill>
                  <a:schemeClr val="tx1">
                    <a:lumMod val="50000"/>
                    <a:lumOff val="50000"/>
                  </a:schemeClr>
                </a:solidFill>
                <a:latin typeface="Arial Black" pitchFamily="34" charset="0"/>
              </a:rPr>
              <a:t>Consulente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285720" y="1357298"/>
            <a:ext cx="8572560" cy="415498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Il Consulente in Infortunistica Stradale avrà non solo l'obbligo di </a:t>
            </a:r>
            <a:r>
              <a:rPr lang="it-IT" sz="2200" b="1" u="sng" dirty="0" smtClean="0">
                <a:solidFill>
                  <a:srgbClr val="FF0000"/>
                </a:solidFill>
                <a:latin typeface="Arial Black" pitchFamily="34" charset="0"/>
              </a:rPr>
              <a:t>studiare le ragioni che hanno prodotto l'incidente</a:t>
            </a:r>
            <a:r>
              <a:rPr lang="it-IT" sz="2200" dirty="0" smtClean="0">
                <a:latin typeface="Arial Black" pitchFamily="34" charset="0"/>
              </a:rPr>
              <a:t>, ma anche il dovere di </a:t>
            </a:r>
            <a:r>
              <a:rPr lang="it-IT" sz="2200" b="1" u="sng" dirty="0" smtClean="0">
                <a:solidFill>
                  <a:srgbClr val="0033CC"/>
                </a:solidFill>
                <a:latin typeface="Arial Black" pitchFamily="34" charset="0"/>
              </a:rPr>
              <a:t>contribuire ai sistemi di prevenzione</a:t>
            </a:r>
            <a:r>
              <a:rPr lang="it-IT" sz="2200" dirty="0" smtClean="0">
                <a:latin typeface="Arial Black" pitchFamily="34" charset="0"/>
              </a:rPr>
              <a:t> che potrebbero ridurre, se non la frequenza dei sinistri, almeno la loro gravità e di </a:t>
            </a:r>
            <a:r>
              <a:rPr lang="it-IT" sz="2200" b="1" u="sng" dirty="0" smtClean="0">
                <a:solidFill>
                  <a:srgbClr val="0033CC"/>
                </a:solidFill>
                <a:latin typeface="Arial Black" pitchFamily="34" charset="0"/>
              </a:rPr>
              <a:t>proporre suggerimenti per il contenimento dei costi</a:t>
            </a:r>
            <a:r>
              <a:rPr lang="it-IT" sz="2200" dirty="0" smtClean="0">
                <a:latin typeface="Arial Black" pitchFamily="34" charset="0"/>
              </a:rPr>
              <a:t>, perché, con la propria professionalità è l'unico soggetto che può intervenire con competenza per verificare gli interventi riparativi da effettuare o già effettuati, per controllare il tipo di ricambio utilizzato, la concreta affidabilità del mezzo dopo il ripristino e l'equo costo della riparazione.</a:t>
            </a:r>
            <a:endParaRPr lang="it-IT" sz="2200" dirty="0">
              <a:latin typeface="Arial Black" pitchFamily="34" charset="0"/>
            </a:endParaRPr>
          </a:p>
        </p:txBody>
      </p:sp>
      <p:sp>
        <p:nvSpPr>
          <p:cNvPr id="9221" name="CasellaDiTesto 7"/>
          <p:cNvSpPr txBox="1">
            <a:spLocks noChangeArrowheads="1"/>
          </p:cNvSpPr>
          <p:nvPr/>
        </p:nvSpPr>
        <p:spPr bwMode="auto">
          <a:xfrm>
            <a:off x="857224" y="500042"/>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Compiti del </a:t>
            </a:r>
            <a:r>
              <a:rPr lang="it-IT" sz="3600" dirty="0">
                <a:solidFill>
                  <a:schemeClr val="tx1">
                    <a:lumMod val="50000"/>
                    <a:lumOff val="50000"/>
                  </a:schemeClr>
                </a:solidFill>
                <a:latin typeface="Arial Black" pitchFamily="34" charset="0"/>
              </a:rPr>
              <a:t>Consulente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214282" y="500042"/>
            <a:ext cx="871543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deontologia nella </a:t>
            </a:r>
            <a:r>
              <a:rPr lang="it-IT" sz="3600" dirty="0" smtClean="0">
                <a:solidFill>
                  <a:schemeClr val="tx1">
                    <a:lumMod val="50000"/>
                    <a:lumOff val="50000"/>
                  </a:schemeClr>
                </a:solidFill>
                <a:latin typeface="Arial Black" pitchFamily="34" charset="0"/>
              </a:rPr>
              <a:t>professione</a:t>
            </a:r>
            <a:endParaRPr lang="it-IT" sz="3200" b="1" dirty="0">
              <a:solidFill>
                <a:schemeClr val="tx1">
                  <a:lumMod val="50000"/>
                  <a:lumOff val="50000"/>
                </a:schemeClr>
              </a:solidFill>
              <a:latin typeface="Arial Black" pitchFamily="34" charset="0"/>
            </a:endParaRPr>
          </a:p>
        </p:txBody>
      </p:sp>
      <p:sp>
        <p:nvSpPr>
          <p:cNvPr id="12289" name="Rectangle 1"/>
          <p:cNvSpPr>
            <a:spLocks noChangeArrowheads="1"/>
          </p:cNvSpPr>
          <p:nvPr/>
        </p:nvSpPr>
        <p:spPr bwMode="auto">
          <a:xfrm>
            <a:off x="285720" y="1285860"/>
            <a:ext cx="8572560"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Il Consulente in Infortunistica Stradale ha una serie di </a:t>
            </a:r>
            <a:r>
              <a:rPr kumimoji="0" lang="it-IT" sz="2400" b="1" u="sng" strike="noStrike" cap="none" normalizeH="0" baseline="0" dirty="0" smtClean="0">
                <a:ln>
                  <a:noFill/>
                </a:ln>
                <a:solidFill>
                  <a:srgbClr val="FF0000"/>
                </a:solidFill>
                <a:effectLst/>
                <a:latin typeface="Arial Black" pitchFamily="34" charset="0"/>
                <a:ea typeface="Times New Roman" pitchFamily="18" charset="0"/>
                <a:cs typeface="Times New Roman" pitchFamily="18" charset="0"/>
              </a:rPr>
              <a:t>doveri morali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da rispettare, sia</a:t>
            </a:r>
            <a:r>
              <a:rPr kumimoji="0" lang="it-IT" sz="2400" b="0" u="none" strike="noStrike" cap="none" normalizeH="0" dirty="0" smtClean="0">
                <a:ln>
                  <a:noFill/>
                </a:ln>
                <a:solidFill>
                  <a:schemeClr val="tx1"/>
                </a:solidFill>
                <a:effectLst/>
                <a:latin typeface="Arial Black" pitchFamily="34" charset="0"/>
                <a:ea typeface="Times New Roman" pitchFamily="18" charset="0"/>
                <a:cs typeface="Times New Roman" pitchFamily="18" charset="0"/>
              </a:rPr>
              <a:t> verso se stesso che verso altri soggetti; in particolare,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deve essere un operatore veramente esperto nel suo campo, praticando la professione in totale indipendenza ed assumendosi la completa responsabilità degli atti svolti.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1000" b="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it-IT" sz="2400" dirty="0" smtClean="0">
                <a:latin typeface="Arial Black" pitchFamily="34" charset="0"/>
                <a:cs typeface="Times New Roman" pitchFamily="18" charset="0"/>
              </a:rPr>
              <a:t>Il codice deontologico, di seguito esposto, costituisce parte integrante degli impegni che il  Consulente assume nello svolgimento della professione.</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571472" y="1285860"/>
            <a:ext cx="8001056" cy="341632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Consulente in Infortunistica Stradale ha una serie di doveri morali nei confronti dei seguenti soggetti:</a:t>
            </a:r>
          </a:p>
          <a:p>
            <a:pPr algn="ctr"/>
            <a:endParaRPr lang="it-IT" sz="2400" dirty="0" smtClean="0">
              <a:latin typeface="Arial Black" pitchFamily="34" charset="0"/>
            </a:endParaRPr>
          </a:p>
          <a:p>
            <a:pPr algn="ctr">
              <a:buFontTx/>
              <a:buChar char="-"/>
            </a:pPr>
            <a:r>
              <a:rPr lang="it-IT" sz="2400" dirty="0" smtClean="0">
                <a:latin typeface="Arial Black" pitchFamily="34" charset="0"/>
              </a:rPr>
              <a:t> verso se stesso;</a:t>
            </a:r>
          </a:p>
          <a:p>
            <a:pPr algn="ctr">
              <a:buFontTx/>
              <a:buChar char="-"/>
            </a:pPr>
            <a:r>
              <a:rPr lang="it-IT" sz="2400" dirty="0" smtClean="0">
                <a:latin typeface="Arial Black" pitchFamily="34" charset="0"/>
              </a:rPr>
              <a:t> verso i mandanti;</a:t>
            </a:r>
          </a:p>
          <a:p>
            <a:pPr algn="ctr"/>
            <a:r>
              <a:rPr lang="it-IT" sz="2400" dirty="0" smtClean="0">
                <a:latin typeface="Arial Black" pitchFamily="34" charset="0"/>
              </a:rPr>
              <a:t>- verso le vittime del danno;</a:t>
            </a:r>
          </a:p>
          <a:p>
            <a:pPr algn="ctr"/>
            <a:r>
              <a:rPr lang="it-IT" sz="2400" dirty="0" smtClean="0">
                <a:latin typeface="Arial Black" pitchFamily="34" charset="0"/>
              </a:rPr>
              <a:t>- verso i riparatori;</a:t>
            </a:r>
          </a:p>
          <a:p>
            <a:pPr algn="ctr"/>
            <a:r>
              <a:rPr lang="it-IT" sz="2400" dirty="0" smtClean="0">
                <a:latin typeface="Arial Black" pitchFamily="34" charset="0"/>
              </a:rPr>
              <a:t>- verso i colleghi.</a:t>
            </a:r>
            <a:endParaRPr lang="it-IT" sz="2400" dirty="0">
              <a:latin typeface="Arial Black" pitchFamily="34" charset="0"/>
            </a:endParaRPr>
          </a:p>
        </p:txBody>
      </p:sp>
      <p:sp>
        <p:nvSpPr>
          <p:cNvPr id="11269"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Doveri morali del </a:t>
            </a:r>
            <a:r>
              <a:rPr lang="it-IT" sz="3600" dirty="0" smtClean="0">
                <a:solidFill>
                  <a:schemeClr val="tx1">
                    <a:lumMod val="50000"/>
                    <a:lumOff val="50000"/>
                  </a:schemeClr>
                </a:solidFill>
                <a:latin typeface="Arial Black" pitchFamily="34" charset="0"/>
              </a:rPr>
              <a:t>Consulente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86&quot;/&gt;&lt;/object&gt;&lt;object type=&quot;3&quot; unique_id=&quot;10005&quot;&gt;&lt;property id=&quot;20148&quot; value=&quot;5&quot;/&gt;&lt;property id=&quot;20300&quot; value=&quot;Slide 2&quot;/&gt;&lt;property id=&quot;20307&quot; value=&quot;274&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276&quot;/&gt;&lt;/object&gt;&lt;object type=&quot;3&quot; unique_id=&quot;10009&quot;&gt;&lt;property id=&quot;20148&quot; value=&quot;5&quot;/&gt;&lt;property id=&quot;20300&quot; value=&quot;Slide 6&quot;/&gt;&lt;property id=&quot;20307&quot; value=&quot;258&quot;/&gt;&lt;/object&gt;&lt;object type=&quot;3&quot; unique_id=&quot;10010&quot;&gt;&lt;property id=&quot;20148&quot; value=&quot;5&quot;/&gt;&lt;property id=&quot;20300&quot; value=&quot;Slide 7&quot;/&gt;&lt;property id=&quot;20307&quot; value=&quot;277&quot;/&gt;&lt;/object&gt;&lt;object type=&quot;3&quot; unique_id=&quot;10011&quot;&gt;&lt;property id=&quot;20148&quot; value=&quot;5&quot;/&gt;&lt;property id=&quot;20300&quot; value=&quot;Slide 8&quot;/&gt;&lt;property id=&quot;20307&quot; value=&quot;260&quot;/&gt;&lt;/object&gt;&lt;object type=&quot;3&quot; unique_id=&quot;10012&quot;&gt;&lt;property id=&quot;20148&quot; value=&quot;5&quot;/&gt;&lt;property id=&quot;20300&quot; value=&quot;Slide 9&quot;/&gt;&lt;property id=&quot;20307&quot; value=&quot;261&quot;/&gt;&lt;/object&gt;&lt;object type=&quot;3&quot; unique_id=&quot;10013&quot;&gt;&lt;property id=&quot;20148&quot; value=&quot;5&quot;/&gt;&lt;property id=&quot;20300&quot; value=&quot;Slide 10&quot;/&gt;&lt;property id=&quot;20307&quot; value=&quot;278&quot;/&gt;&lt;/object&gt;&lt;object type=&quot;3&quot; unique_id=&quot;10014&quot;&gt;&lt;property id=&quot;20148&quot; value=&quot;5&quot;/&gt;&lt;property id=&quot;20300&quot; value=&quot;Slide 11&quot;/&gt;&lt;property id=&quot;20307&quot; value=&quot;279&quot;/&gt;&lt;/object&gt;&lt;object type=&quot;3&quot; unique_id=&quot;10015&quot;&gt;&lt;property id=&quot;20148&quot; value=&quot;5&quot;/&gt;&lt;property id=&quot;20300&quot; value=&quot;Slide 12&quot;/&gt;&lt;property id=&quot;20307&quot; value=&quot;280&quot;/&gt;&lt;/object&gt;&lt;object type=&quot;3&quot; unique_id=&quot;10016&quot;&gt;&lt;property id=&quot;20148&quot; value=&quot;5&quot;/&gt;&lt;property id=&quot;20300&quot; value=&quot;Slide 13&quot;/&gt;&lt;property id=&quot;20307&quot; value=&quot;281&quot;/&gt;&lt;/object&gt;&lt;object type=&quot;3&quot; unique_id=&quot;10017&quot;&gt;&lt;property id=&quot;20148&quot; value=&quot;5&quot;/&gt;&lt;property id=&quot;20300&quot; value=&quot;Slide 14&quot;/&gt;&lt;property id=&quot;20307&quot; value=&quot;282&quot;/&gt;&lt;/object&gt;&lt;object type=&quot;3&quot; unique_id=&quot;10018&quot;&gt;&lt;property id=&quot;20148&quot; value=&quot;5&quot;/&gt;&lt;property id=&quot;20300&quot; value=&quot;Slide 15&quot;/&gt;&lt;property id=&quot;20307&quot; value=&quot;283&quot;/&gt;&lt;/object&gt;&lt;object type=&quot;3&quot; unique_id=&quot;10019&quot;&gt;&lt;property id=&quot;20148&quot; value=&quot;5&quot;/&gt;&lt;property id=&quot;20300&quot; value=&quot;Slide 16&quot;/&gt;&lt;property id=&quot;20307&quot; value=&quot;284&quot;/&gt;&lt;/object&gt;&lt;object type=&quot;3&quot; unique_id=&quot;10020&quot;&gt;&lt;property id=&quot;20148&quot; value=&quot;5&quot;/&gt;&lt;property id=&quot;20300&quot; value=&quot;Slide 17&quot;/&gt;&lt;property id=&quot;20307&quot; value=&quot;270&quot;/&gt;&lt;/object&gt;&lt;object type=&quot;3&quot; unique_id=&quot;10021&quot;&gt;&lt;property id=&quot;20148&quot; value=&quot;5&quot;/&gt;&lt;property id=&quot;20300&quot; value=&quot;Slide 18&quot;/&gt;&lt;property id=&quot;20307&quot; value=&quot;272&quot;/&gt;&lt;/object&gt;&lt;object type=&quot;3&quot; unique_id=&quot;10022&quot;&gt;&lt;property id=&quot;20148&quot; value=&quot;5&quot;/&gt;&lt;property id=&quot;20300&quot; value=&quot;Slide 19&quot;/&gt;&lt;property id=&quot;20307&quot; value=&quot;285&quot;/&gt;&lt;/object&gt;&lt;object type=&quot;3&quot; unique_id=&quot;10023&quot;&gt;&lt;property id=&quot;20148&quot; value=&quot;5&quot;/&gt;&lt;property id=&quot;20300&quot; value=&quot;Slide 20&quot;/&gt;&lt;property id=&quot;20307&quot; value=&quot;275&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1581</TotalTime>
  <Words>1606</Words>
  <Application>Microsoft Office PowerPoint</Application>
  <PresentationFormat>Presentazione su schermo (4:3)</PresentationFormat>
  <Paragraphs>139</Paragraphs>
  <Slides>20</Slides>
  <Notes>1</Notes>
  <HiddenSlides>0</HiddenSlides>
  <MMClips>0</MMClips>
  <ScaleCrop>false</ScaleCrop>
  <HeadingPairs>
    <vt:vector size="4" baseType="variant">
      <vt:variant>
        <vt:lpstr>Tema</vt:lpstr>
      </vt:variant>
      <vt:variant>
        <vt:i4>2</vt:i4>
      </vt:variant>
      <vt:variant>
        <vt:lpstr>Titoli diapositive</vt:lpstr>
      </vt:variant>
      <vt:variant>
        <vt:i4>20</vt:i4>
      </vt:variant>
    </vt:vector>
  </HeadingPairs>
  <TitlesOfParts>
    <vt:vector size="22"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244</cp:revision>
  <dcterms:created xsi:type="dcterms:W3CDTF">2010-09-09T16:27:16Z</dcterms:created>
  <dcterms:modified xsi:type="dcterms:W3CDTF">2017-06-05T12:37:14Z</dcterms:modified>
</cp:coreProperties>
</file>