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60" r:id="rId2"/>
  </p:sldMasterIdLst>
  <p:notesMasterIdLst>
    <p:notesMasterId r:id="rId34"/>
  </p:notes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</p:sldIdLst>
  <p:sldSz cx="9144000" cy="6858000" type="screen4x3"/>
  <p:notesSz cx="6858000" cy="9144000"/>
  <p:custDataLst>
    <p:tags r:id="rId35"/>
  </p:custDataLst>
  <p:defaultTextStyle>
    <a:defPPr>
      <a:defRPr lang="it-IT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531" autoAdjust="0"/>
    <p:restoredTop sz="94660"/>
  </p:normalViewPr>
  <p:slideViewPr>
    <p:cSldViewPr>
      <p:cViewPr varScale="1">
        <p:scale>
          <a:sx n="108" d="100"/>
          <a:sy n="108" d="100"/>
        </p:scale>
        <p:origin x="1710" y="10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slide" Target="slides/slide24.xml"/><Relationship Id="rId39" Type="http://schemas.openxmlformats.org/officeDocument/2006/relationships/tableStyles" Target="tableStyles.xml"/><Relationship Id="rId21" Type="http://schemas.openxmlformats.org/officeDocument/2006/relationships/slide" Target="slides/slide19.xml"/><Relationship Id="rId34" Type="http://schemas.openxmlformats.org/officeDocument/2006/relationships/notesMaster" Target="notesMasters/notesMaster1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33" Type="http://schemas.openxmlformats.org/officeDocument/2006/relationships/slide" Target="slides/slide31.xml"/><Relationship Id="rId38" Type="http://schemas.openxmlformats.org/officeDocument/2006/relationships/theme" Target="theme/theme1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29" Type="http://schemas.openxmlformats.org/officeDocument/2006/relationships/slide" Target="slides/slide27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slide" Target="slides/slide30.xml"/><Relationship Id="rId37" Type="http://schemas.openxmlformats.org/officeDocument/2006/relationships/viewProps" Target="viewProps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slide" Target="slides/slide26.xml"/><Relationship Id="rId36" Type="http://schemas.openxmlformats.org/officeDocument/2006/relationships/presProps" Target="presProps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openxmlformats.org/officeDocument/2006/relationships/slide" Target="slides/slide29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30" Type="http://schemas.openxmlformats.org/officeDocument/2006/relationships/slide" Target="slides/slide28.xml"/><Relationship Id="rId35" Type="http://schemas.openxmlformats.org/officeDocument/2006/relationships/tags" Target="tags/tag1.xml"/><Relationship Id="rId8" Type="http://schemas.openxmlformats.org/officeDocument/2006/relationships/slide" Target="slides/slide6.xml"/><Relationship Id="rId3" Type="http://schemas.openxmlformats.org/officeDocument/2006/relationships/slide" Target="slides/slid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ntestazion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it-IT"/>
          </a:p>
        </p:txBody>
      </p:sp>
      <p:sp>
        <p:nvSpPr>
          <p:cNvPr id="3" name="Segnaposto dat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89100B7-1521-4DE5-8018-C5D4AB7996B2}" type="datetimeFigureOut">
              <a:rPr lang="it-IT" smtClean="0"/>
              <a:t>18/09/2018</a:t>
            </a:fld>
            <a:endParaRPr lang="it-IT"/>
          </a:p>
        </p:txBody>
      </p:sp>
      <p:sp>
        <p:nvSpPr>
          <p:cNvPr id="4" name="Segnaposto immagin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it-IT"/>
          </a:p>
        </p:txBody>
      </p:sp>
      <p:sp>
        <p:nvSpPr>
          <p:cNvPr id="5" name="Segnaposto note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it-IT"/>
              <a:t>Fare clic per modificare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BB0D3E6-0259-4D40-AF11-D3A8D6AD26D0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02349953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5" name="Segnaposto immagine diapositiva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6386" name="Segnaposto note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it-IT"/>
          </a:p>
        </p:txBody>
      </p:sp>
      <p:sp>
        <p:nvSpPr>
          <p:cNvPr id="16387" name="Segnaposto numero diapositiva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42A9FC17-9F04-4B1A-912F-1CEC1ACE7BE7}" type="slidenum">
              <a:rPr lang="it-IT">
                <a:solidFill>
                  <a:prstClr val="black"/>
                </a:solidFill>
              </a:rPr>
              <a:pPr/>
              <a:t>3</a:t>
            </a:fld>
            <a:endParaRPr lang="it-IT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it-IT"/>
              <a:t>Fare clic per modificare lo stile del titolo</a:t>
            </a:r>
          </a:p>
        </p:txBody>
      </p:sp>
      <p:sp>
        <p:nvSpPr>
          <p:cNvPr id="3" name="Sottotitolo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it-IT"/>
              <a:t>Fare clic per modificare lo stile del sottotitolo dello schema</a:t>
            </a:r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356C62-62E3-4639-89A4-2288F49CB962}" type="datetimeFigureOut">
              <a:rPr lang="it-IT" smtClean="0"/>
              <a:t>18/09/2018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65732C-663C-451A-A8B3-07B62C8F6A92}" type="slidenum">
              <a:rPr lang="it-IT" smtClean="0"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</a:t>
            </a:r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it-IT"/>
              <a:t>Fare clic per modificare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356C62-62E3-4639-89A4-2288F49CB962}" type="datetimeFigureOut">
              <a:rPr lang="it-IT" smtClean="0"/>
              <a:t>18/09/2018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65732C-663C-451A-A8B3-07B62C8F6A92}" type="slidenum">
              <a:rPr lang="it-IT" smtClean="0"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Intestazione sezio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it-IT"/>
              <a:t>Fare clic per modificare lo stile del titolo</a:t>
            </a:r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it-IT"/>
              <a:t>Fare clic per modificare stili del testo dello schema</a:t>
            </a:r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356C62-62E3-4639-89A4-2288F49CB962}" type="datetimeFigureOut">
              <a:rPr lang="it-IT" smtClean="0"/>
              <a:t>18/09/2018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65732C-663C-451A-A8B3-07B62C8F6A92}" type="slidenum">
              <a:rPr lang="it-IT" smtClean="0"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e contenu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</a:t>
            </a:r>
          </a:p>
        </p:txBody>
      </p:sp>
      <p:sp>
        <p:nvSpPr>
          <p:cNvPr id="3" name="Segnaposto contenuto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it-IT"/>
              <a:t>Fare clic per modificare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it-IT"/>
              <a:t>Fare clic per modificare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356C62-62E3-4639-89A4-2288F49CB962}" type="datetimeFigureOut">
              <a:rPr lang="it-IT" smtClean="0"/>
              <a:t>18/09/2018</a:t>
            </a:fld>
            <a:endParaRPr lang="it-IT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65732C-663C-451A-A8B3-07B62C8F6A92}" type="slidenum">
              <a:rPr lang="it-IT" smtClean="0"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nfron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it-IT"/>
              <a:t>Fare clic per modificare lo stile del titolo</a:t>
            </a:r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/>
              <a:t>Fare clic per modificare stili del testo dello schema</a:t>
            </a:r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it-IT"/>
              <a:t>Fare clic per modificare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5" name="Segnaposto testo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/>
              <a:t>Fare clic per modificare stili del testo dello schema</a:t>
            </a:r>
          </a:p>
        </p:txBody>
      </p:sp>
      <p:sp>
        <p:nvSpPr>
          <p:cNvPr id="6" name="Segnaposto contenuto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it-IT"/>
              <a:t>Fare clic per modificare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7" name="Segnaposto dat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356C62-62E3-4639-89A4-2288F49CB962}" type="datetimeFigureOut">
              <a:rPr lang="it-IT" smtClean="0"/>
              <a:t>18/09/2018</a:t>
            </a:fld>
            <a:endParaRPr lang="it-IT"/>
          </a:p>
        </p:txBody>
      </p:sp>
      <p:sp>
        <p:nvSpPr>
          <p:cNvPr id="8" name="Segnaposto piè di pagina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9" name="Segnaposto numero diapositiva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65732C-663C-451A-A8B3-07B62C8F6A92}" type="slidenum">
              <a:rPr lang="it-IT" smtClean="0"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</a:t>
            </a:r>
          </a:p>
        </p:txBody>
      </p:sp>
      <p:sp>
        <p:nvSpPr>
          <p:cNvPr id="3" name="Segnaposto dat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356C62-62E3-4639-89A4-2288F49CB962}" type="datetimeFigureOut">
              <a:rPr lang="it-IT" smtClean="0"/>
              <a:t>18/09/2018</a:t>
            </a:fld>
            <a:endParaRPr lang="it-IT"/>
          </a:p>
        </p:txBody>
      </p:sp>
      <p:sp>
        <p:nvSpPr>
          <p:cNvPr id="4" name="Segnaposto piè di pagina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5" name="Segnaposto numero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65732C-663C-451A-A8B3-07B62C8F6A92}" type="slidenum">
              <a:rPr lang="it-IT" smtClean="0"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uo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dat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356C62-62E3-4639-89A4-2288F49CB962}" type="datetimeFigureOut">
              <a:rPr lang="it-IT" smtClean="0"/>
              <a:t>18/09/2018</a:t>
            </a:fld>
            <a:endParaRPr lang="it-IT"/>
          </a:p>
        </p:txBody>
      </p:sp>
      <p:sp>
        <p:nvSpPr>
          <p:cNvPr id="3" name="Segnaposto piè di pagina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65732C-663C-451A-A8B3-07B62C8F6A92}" type="slidenum">
              <a:rPr lang="it-IT" smtClean="0"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to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it-IT"/>
              <a:t>Fare clic per modificare lo stile del titolo</a:t>
            </a:r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it-IT"/>
              <a:t>Fare clic per modificare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/>
              <a:t>Fare clic per modificare stili del testo dello schema</a:t>
            </a:r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356C62-62E3-4639-89A4-2288F49CB962}" type="datetimeFigureOut">
              <a:rPr lang="it-IT" smtClean="0"/>
              <a:t>18/09/2018</a:t>
            </a:fld>
            <a:endParaRPr lang="it-IT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65732C-663C-451A-A8B3-07B62C8F6A92}" type="slidenum">
              <a:rPr lang="it-IT" smtClean="0"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magine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it-IT"/>
              <a:t>Fare clic per modificare lo stile del titolo</a:t>
            </a:r>
          </a:p>
        </p:txBody>
      </p:sp>
      <p:sp>
        <p:nvSpPr>
          <p:cNvPr id="3" name="Segnaposto immagine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it-IT"/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/>
              <a:t>Fare clic per modificare stili del testo dello schema</a:t>
            </a:r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356C62-62E3-4639-89A4-2288F49CB962}" type="datetimeFigureOut">
              <a:rPr lang="it-IT" smtClean="0"/>
              <a:t>18/09/2018</a:t>
            </a:fld>
            <a:endParaRPr lang="it-IT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65732C-663C-451A-A8B3-07B62C8F6A92}" type="slidenum">
              <a:rPr lang="it-IT" smtClean="0"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</a:t>
            </a:r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it-IT"/>
              <a:t>Fare clic per modificare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356C62-62E3-4639-89A4-2288F49CB962}" type="datetimeFigureOut">
              <a:rPr lang="it-IT" smtClean="0"/>
              <a:t>18/09/2018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65732C-663C-451A-A8B3-07B62C8F6A92}" type="slidenum">
              <a:rPr lang="it-IT" smtClean="0"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vertica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it-IT"/>
              <a:t>Fare clic per modificare lo stile del titolo</a:t>
            </a:r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it-IT"/>
              <a:t>Fare clic per modificare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356C62-62E3-4639-89A4-2288F49CB962}" type="datetimeFigureOut">
              <a:rPr lang="it-IT" smtClean="0"/>
              <a:t>18/09/2018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65732C-663C-451A-A8B3-07B62C8F6A92}" type="slidenum">
              <a:rPr lang="it-IT" smtClean="0"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it-IT"/>
              <a:t>Fare clic per modificare lo stile del titolo</a:t>
            </a:r>
          </a:p>
        </p:txBody>
      </p:sp>
      <p:sp>
        <p:nvSpPr>
          <p:cNvPr id="3" name="Sottotitolo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it-IT"/>
              <a:t>Fare clic per modificare lo stile del sottotitolo dello schema</a:t>
            </a:r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7DC234B1-10C9-494C-A96F-0FF50D3208EE}" type="datetime1">
              <a:rPr lang="it-IT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18/09/2018</a:t>
            </a:fld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6C6EE9E-BADB-401D-B825-080DEC2DA4FF}" type="slidenum">
              <a:rPr lang="it-IT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‹N›</a:t>
            </a:fld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5627314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</a:t>
            </a:r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it-IT"/>
              <a:t>Fare clic per modificare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6525C7BD-EFDA-43DA-99F0-69C3D42B53B3}" type="datetime1">
              <a:rPr lang="it-IT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18/09/2018</a:t>
            </a:fld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818460B-07C2-421C-9027-40BF055376E1}" type="slidenum">
              <a:rPr lang="it-IT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‹N›</a:t>
            </a:fld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21136898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Intestazione sezio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it-IT"/>
              <a:t>Fare clic per modificare lo stile del titolo</a:t>
            </a:r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it-IT"/>
              <a:t>Fare clic per modificare stili del testo dello schema</a:t>
            </a:r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A24176F2-616F-4E5D-A8A4-D2C4A28E1FE3}" type="datetime1">
              <a:rPr lang="it-IT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18/09/2018</a:t>
            </a:fld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709D49E-7789-45DE-8870-0D462C4D602E}" type="slidenum">
              <a:rPr lang="it-IT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‹N›</a:t>
            </a:fld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07236453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e contenu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</a:t>
            </a:r>
          </a:p>
        </p:txBody>
      </p:sp>
      <p:sp>
        <p:nvSpPr>
          <p:cNvPr id="3" name="Segnaposto contenuto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it-IT"/>
              <a:t>Fare clic per modificare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it-IT"/>
              <a:t>Fare clic per modificare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1B7FED1D-1748-4460-9BF4-7DD9A9BD9E58}" type="datetime1">
              <a:rPr lang="it-IT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18/09/2018</a:t>
            </a:fld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E1CF4146-FE43-4701-BD31-1F472939572D}" type="slidenum">
              <a:rPr lang="it-IT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‹N›</a:t>
            </a:fld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74057465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nfron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it-IT"/>
              <a:t>Fare clic per modificare lo stile del titolo</a:t>
            </a:r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/>
              <a:t>Fare clic per modificare stili del testo dello schema</a:t>
            </a:r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it-IT"/>
              <a:t>Fare clic per modificare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5" name="Segnaposto testo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/>
              <a:t>Fare clic per modificare stili del testo dello schema</a:t>
            </a:r>
          </a:p>
        </p:txBody>
      </p:sp>
      <p:sp>
        <p:nvSpPr>
          <p:cNvPr id="6" name="Segnaposto contenuto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it-IT"/>
              <a:t>Fare clic per modificare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7" name="Segnaposto dat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36A16D06-927D-436E-8CC2-7B1AA92FAB9D}" type="datetime1">
              <a:rPr lang="it-IT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18/09/2018</a:t>
            </a:fld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Segnaposto piè di pagina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Segnaposto numero diapositiva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0D27FF18-A95A-4BDB-875E-8325A1816412}" type="slidenum">
              <a:rPr lang="it-IT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‹N›</a:t>
            </a:fld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36342610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</a:t>
            </a:r>
          </a:p>
        </p:txBody>
      </p:sp>
      <p:sp>
        <p:nvSpPr>
          <p:cNvPr id="3" name="Segnaposto dat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F7388C0B-E927-4F86-995E-2A7FB68C9423}" type="datetime1">
              <a:rPr lang="it-IT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18/09/2018</a:t>
            </a:fld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Segnaposto piè di pagina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egnaposto numero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6583509-8C8E-4A66-9C8B-5C4953E409D0}" type="slidenum">
              <a:rPr lang="it-IT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‹N›</a:t>
            </a:fld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97285913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uo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dat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57BC6234-A695-40FA-8CD9-238B4E3CA0A6}" type="datetime1">
              <a:rPr lang="it-IT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18/09/2018</a:t>
            </a:fld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Segnaposto piè di pagina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303F3E27-9309-4649-8F30-C8ED05D75E84}" type="slidenum">
              <a:rPr lang="it-IT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‹N›</a:t>
            </a:fld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01476208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to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it-IT"/>
              <a:t>Fare clic per modificare lo stile del titolo</a:t>
            </a:r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it-IT"/>
              <a:t>Fare clic per modificare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/>
              <a:t>Fare clic per modificare stili del testo dello schema</a:t>
            </a:r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1FC42DC4-914D-4530-89D0-6DB0217B7545}" type="datetime1">
              <a:rPr lang="it-IT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18/09/2018</a:t>
            </a:fld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8F16C1F-4A8A-4632-A689-8109019C18B2}" type="slidenum">
              <a:rPr lang="it-IT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‹N›</a:t>
            </a:fld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57414092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magine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it-IT"/>
              <a:t>Fare clic per modificare lo stile del titolo</a:t>
            </a:r>
          </a:p>
        </p:txBody>
      </p:sp>
      <p:sp>
        <p:nvSpPr>
          <p:cNvPr id="3" name="Segnaposto immagine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it-IT"/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/>
              <a:t>Fare clic per modificare stili del testo dello schema</a:t>
            </a:r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65846121-1A26-47E7-A010-5320FFF82B67}" type="datetime1">
              <a:rPr lang="it-IT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18/09/2018</a:t>
            </a:fld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4B0239F6-3AE5-4E0F-9700-CA7511328BC1}" type="slidenum">
              <a:rPr lang="it-IT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‹N›</a:t>
            </a:fld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40868392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</a:t>
            </a:r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it-IT"/>
              <a:t>Fare clic per modificare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89417002-D0F7-43AA-93F3-5D37954FD039}" type="datetime1">
              <a:rPr lang="it-IT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18/09/2018</a:t>
            </a:fld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202DEF23-E5E3-4B1D-84A4-8CB49C02E87C}" type="slidenum">
              <a:rPr lang="it-IT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‹N›</a:t>
            </a:fld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84561738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1_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vertica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it-IT"/>
              <a:t>Fare clic per modificare lo stile del titolo</a:t>
            </a:r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it-IT"/>
              <a:t>Fare clic per modificare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52B97977-DB38-476B-B796-1A5C059AC3A7}" type="datetime1">
              <a:rPr lang="it-IT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18/09/2018</a:t>
            </a:fld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FFEA8B37-2EC5-4EBE-A92F-A1E4524A2DC9}" type="slidenum">
              <a:rPr lang="it-IT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‹N›</a:t>
            </a:fld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515545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titolo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it-IT"/>
              <a:t>Fare clic per modificare lo stile del titolo</a:t>
            </a:r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it-IT"/>
              <a:t>Fare clic per modificare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8356C62-62E3-4639-89A4-2288F49CB962}" type="datetimeFigureOut">
              <a:rPr lang="it-IT" smtClean="0"/>
              <a:t>18/09/2018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F65732C-663C-451A-A8B3-07B62C8F6A92}" type="slidenum">
              <a:rPr lang="it-IT" smtClean="0"/>
              <a:t>‹N›</a:t>
            </a:fld>
            <a:endParaRPr lang="it-IT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it-IT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titolo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it-IT"/>
              <a:t>Fare clic per modificare lo stile del titolo</a:t>
            </a:r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it-IT"/>
              <a:t>Fare clic per modificare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248A85B5-1BFB-40CC-A527-5CFB65FF7C49}" type="datetime1">
              <a:rPr lang="it-IT" smtClean="0">
                <a:solidFill>
                  <a:prstClr val="black">
                    <a:tint val="75000"/>
                  </a:prstClr>
                </a:solidFill>
                <a:latin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18/09/2018</a:t>
            </a:fld>
            <a:endParaRPr lang="it-IT">
              <a:solidFill>
                <a:prstClr val="black">
                  <a:tint val="75000"/>
                </a:prstClr>
              </a:solidFill>
              <a:latin typeface="Arial" charset="0"/>
            </a:endParaRPr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it-IT">
              <a:solidFill>
                <a:prstClr val="black">
                  <a:tint val="75000"/>
                </a:prstClr>
              </a:solidFill>
              <a:latin typeface="Arial" charset="0"/>
            </a:endParaRPr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441D8952-5DD5-46E3-AAC6-24F89D9A68B1}" type="slidenum">
              <a:rPr lang="it-IT" smtClean="0">
                <a:solidFill>
                  <a:prstClr val="black">
                    <a:tint val="75000"/>
                  </a:prstClr>
                </a:solidFill>
                <a:latin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‹N›</a:t>
            </a:fld>
            <a:endParaRPr lang="it-IT">
              <a:solidFill>
                <a:prstClr val="black">
                  <a:tint val="75000"/>
                </a:prstClr>
              </a:solidFill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1810253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hf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it-IT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8.xml"/><Relationship Id="rId4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3.xml"/><Relationship Id="rId5" Type="http://schemas.openxmlformats.org/officeDocument/2006/relationships/image" Target="../media/image4.png"/><Relationship Id="rId4" Type="http://schemas.openxmlformats.org/officeDocument/2006/relationships/image" Target="../media/image6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13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13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13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13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3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3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3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3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4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13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13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13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13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3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3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3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3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3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3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3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3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3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3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3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3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3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3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1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ttangolo 3"/>
          <p:cNvSpPr/>
          <p:nvPr/>
        </p:nvSpPr>
        <p:spPr>
          <a:xfrm>
            <a:off x="251520" y="6093296"/>
            <a:ext cx="8640960" cy="576064"/>
          </a:xfrm>
          <a:prstGeom prst="rect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>
              <a:solidFill>
                <a:prstClr val="white"/>
              </a:solidFill>
            </a:endParaRPr>
          </a:p>
        </p:txBody>
      </p:sp>
      <p:sp>
        <p:nvSpPr>
          <p:cNvPr id="5" name="CasellaDiTesto 4"/>
          <p:cNvSpPr txBox="1"/>
          <p:nvPr/>
        </p:nvSpPr>
        <p:spPr>
          <a:xfrm>
            <a:off x="395536" y="6093296"/>
            <a:ext cx="842493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sz="2800" b="1" dirty="0">
                <a:solidFill>
                  <a:prstClr val="white"/>
                </a:solidFill>
              </a:rPr>
              <a:t>www.collegiocampano.it</a:t>
            </a:r>
          </a:p>
        </p:txBody>
      </p:sp>
      <p:sp>
        <p:nvSpPr>
          <p:cNvPr id="6" name="Rettangolo 5"/>
          <p:cNvSpPr/>
          <p:nvPr/>
        </p:nvSpPr>
        <p:spPr>
          <a:xfrm>
            <a:off x="251520" y="5949280"/>
            <a:ext cx="8640960" cy="144016"/>
          </a:xfrm>
          <a:prstGeom prst="rect">
            <a:avLst/>
          </a:prstGeom>
          <a:solidFill>
            <a:schemeClr val="bg1">
              <a:lumMod val="50000"/>
            </a:schemeClr>
          </a:solidFill>
          <a:ln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>
              <a:solidFill>
                <a:prstClr val="white"/>
              </a:solidFill>
            </a:endParaRPr>
          </a:p>
        </p:txBody>
      </p:sp>
      <p:pic>
        <p:nvPicPr>
          <p:cNvPr id="7" name="Immagine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3608" y="958141"/>
            <a:ext cx="4778238" cy="3000463"/>
          </a:xfrm>
          <a:prstGeom prst="rect">
            <a:avLst/>
          </a:prstGeom>
        </p:spPr>
      </p:pic>
      <p:sp>
        <p:nvSpPr>
          <p:cNvPr id="14" name="CasellaDiTesto 13"/>
          <p:cNvSpPr txBox="1"/>
          <p:nvPr/>
        </p:nvSpPr>
        <p:spPr>
          <a:xfrm>
            <a:off x="323528" y="4102621"/>
            <a:ext cx="8568952" cy="184665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sz="2400" b="1" dirty="0">
                <a:solidFill>
                  <a:srgbClr val="FF0000"/>
                </a:solidFill>
              </a:rPr>
              <a:t>Corso di alta formazione professionale per Patrocinatore Stragiudiziale </a:t>
            </a:r>
          </a:p>
          <a:p>
            <a:pPr algn="ctr"/>
            <a:r>
              <a:rPr lang="it-IT" sz="1600" b="1" dirty="0">
                <a:solidFill>
                  <a:prstClr val="black"/>
                </a:solidFill>
              </a:rPr>
              <a:t>(Professionista del risarcimento del danno – Ramo infortunistica stradale)</a:t>
            </a:r>
            <a:endParaRPr lang="it-IT" sz="1400" b="1" dirty="0">
              <a:solidFill>
                <a:prstClr val="black"/>
              </a:solidFill>
            </a:endParaRPr>
          </a:p>
          <a:p>
            <a:pPr algn="ctr"/>
            <a:r>
              <a:rPr lang="it-IT" sz="1400" b="1" dirty="0">
                <a:solidFill>
                  <a:prstClr val="black"/>
                </a:solidFill>
              </a:rPr>
              <a:t>Legge 04/2013 – Norma Tecnica UNI 11477</a:t>
            </a:r>
            <a:endParaRPr lang="it-IT" sz="2000" b="1" dirty="0">
              <a:solidFill>
                <a:prstClr val="black"/>
              </a:solidFill>
            </a:endParaRPr>
          </a:p>
          <a:p>
            <a:pPr algn="ctr"/>
            <a:endParaRPr lang="it-IT" b="1" dirty="0">
              <a:solidFill>
                <a:prstClr val="black"/>
              </a:solidFill>
            </a:endParaRPr>
          </a:p>
          <a:p>
            <a:pPr algn="ctr"/>
            <a:r>
              <a:rPr lang="it-IT" b="1" dirty="0">
                <a:solidFill>
                  <a:prstClr val="black"/>
                </a:solidFill>
              </a:rPr>
              <a:t>Modulo 1 – Elementi di Diritto Civile</a:t>
            </a:r>
          </a:p>
        </p:txBody>
      </p:sp>
    </p:spTree>
    <p:extLst>
      <p:ext uri="{BB962C8B-B14F-4D97-AF65-F5344CB8AC3E}">
        <p14:creationId xmlns:p14="http://schemas.microsoft.com/office/powerpoint/2010/main" val="84140898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magine 6" descr="shutterstock_27695740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59946" y="510302"/>
            <a:ext cx="3559175" cy="421484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" name="Rettangolo 7"/>
          <p:cNvSpPr/>
          <p:nvPr/>
        </p:nvSpPr>
        <p:spPr>
          <a:xfrm>
            <a:off x="1602954" y="1581872"/>
            <a:ext cx="1428760" cy="19288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it-IT" sz="2400" dirty="0">
                <a:solidFill>
                  <a:srgbClr val="FF0000"/>
                </a:solidFill>
                <a:latin typeface="Brush Script MT" pitchFamily="66" charset="0"/>
                <a:ea typeface="ＭＳ Ｐゴシック" pitchFamily="34" charset="-128"/>
              </a:rPr>
              <a:t>Argomenti che verranno trattati in questa lezione:</a:t>
            </a:r>
          </a:p>
        </p:txBody>
      </p:sp>
      <p:sp>
        <p:nvSpPr>
          <p:cNvPr id="9" name="Text Box 7"/>
          <p:cNvSpPr txBox="1">
            <a:spLocks noChangeArrowheads="1"/>
          </p:cNvSpPr>
          <p:nvPr/>
        </p:nvSpPr>
        <p:spPr bwMode="auto">
          <a:xfrm>
            <a:off x="4458888" y="1438996"/>
            <a:ext cx="4073552" cy="3170099"/>
          </a:xfrm>
          <a:prstGeom prst="rect">
            <a:avLst/>
          </a:prstGeom>
          <a:blipFill dpi="0" rotWithShape="1">
            <a:blip r:embed="rId3" cstate="print"/>
            <a:srcRect/>
            <a:stretch>
              <a:fillRect/>
            </a:stretch>
          </a:blipFill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buClr>
                <a:srgbClr val="7E2D00"/>
              </a:buClr>
              <a:buFont typeface="Arial" charset="0"/>
              <a:buChar char="►"/>
            </a:pPr>
            <a:r>
              <a:rPr lang="it-IT" sz="2000" b="1" dirty="0">
                <a:solidFill>
                  <a:srgbClr val="FF0000"/>
                </a:solidFill>
              </a:rPr>
              <a:t>I Soggetti del Diritto:</a:t>
            </a:r>
          </a:p>
          <a:p>
            <a:pPr fontAlgn="base">
              <a:spcBef>
                <a:spcPct val="0"/>
              </a:spcBef>
              <a:spcAft>
                <a:spcPct val="0"/>
              </a:spcAft>
              <a:buClr>
                <a:srgbClr val="7E2D00"/>
              </a:buClr>
              <a:buFont typeface="Arial" charset="0"/>
              <a:buChar char="►"/>
            </a:pPr>
            <a:r>
              <a:rPr lang="it-IT" sz="1600" dirty="0">
                <a:solidFill>
                  <a:prstClr val="black"/>
                </a:solidFill>
              </a:rPr>
              <a:t>Persone fisiche;</a:t>
            </a:r>
          </a:p>
          <a:p>
            <a:pPr fontAlgn="base">
              <a:spcBef>
                <a:spcPct val="0"/>
              </a:spcBef>
              <a:spcAft>
                <a:spcPct val="0"/>
              </a:spcAft>
              <a:buClr>
                <a:srgbClr val="7E2D00"/>
              </a:buClr>
              <a:buFont typeface="Arial" charset="0"/>
              <a:buChar char="►"/>
            </a:pPr>
            <a:r>
              <a:rPr lang="it-IT" sz="1600" dirty="0">
                <a:solidFill>
                  <a:prstClr val="black"/>
                </a:solidFill>
              </a:rPr>
              <a:t>Persone giuridiche.</a:t>
            </a:r>
          </a:p>
          <a:p>
            <a:pPr fontAlgn="base">
              <a:spcBef>
                <a:spcPct val="0"/>
              </a:spcBef>
              <a:spcAft>
                <a:spcPct val="0"/>
              </a:spcAft>
              <a:buClr>
                <a:srgbClr val="7E2D00"/>
              </a:buClr>
              <a:buFont typeface="Arial" charset="0"/>
              <a:buChar char="►"/>
            </a:pPr>
            <a:endParaRPr lang="it-IT" sz="1600" dirty="0">
              <a:solidFill>
                <a:prstClr val="black"/>
              </a:solidFill>
            </a:endParaRPr>
          </a:p>
          <a:p>
            <a:pPr fontAlgn="base">
              <a:spcBef>
                <a:spcPct val="0"/>
              </a:spcBef>
              <a:spcAft>
                <a:spcPct val="0"/>
              </a:spcAft>
              <a:buClr>
                <a:srgbClr val="7E2D00"/>
              </a:buClr>
              <a:buFont typeface="Arial" charset="0"/>
              <a:buChar char="►"/>
            </a:pPr>
            <a:endParaRPr lang="it-IT" sz="1600" dirty="0">
              <a:solidFill>
                <a:prstClr val="black"/>
              </a:solidFill>
            </a:endParaRPr>
          </a:p>
          <a:p>
            <a:pPr fontAlgn="base">
              <a:spcBef>
                <a:spcPct val="0"/>
              </a:spcBef>
              <a:spcAft>
                <a:spcPct val="0"/>
              </a:spcAft>
              <a:buClr>
                <a:srgbClr val="7E2D00"/>
              </a:buClr>
              <a:buFont typeface="Arial" charset="0"/>
              <a:buChar char="►"/>
            </a:pPr>
            <a:r>
              <a:rPr lang="it-IT" sz="2000" b="1" dirty="0">
                <a:solidFill>
                  <a:srgbClr val="FF0000"/>
                </a:solidFill>
              </a:rPr>
              <a:t>Il Contratto:</a:t>
            </a:r>
          </a:p>
          <a:p>
            <a:pPr fontAlgn="base">
              <a:spcBef>
                <a:spcPct val="0"/>
              </a:spcBef>
              <a:spcAft>
                <a:spcPct val="0"/>
              </a:spcAft>
              <a:buClr>
                <a:srgbClr val="7E2D00"/>
              </a:buClr>
              <a:buFont typeface="Arial" charset="0"/>
              <a:buChar char="►"/>
            </a:pPr>
            <a:r>
              <a:rPr lang="it-IT" sz="1600" dirty="0">
                <a:solidFill>
                  <a:prstClr val="black"/>
                </a:solidFill>
              </a:rPr>
              <a:t>Requisiti;</a:t>
            </a:r>
          </a:p>
          <a:p>
            <a:pPr fontAlgn="base">
              <a:spcBef>
                <a:spcPct val="0"/>
              </a:spcBef>
              <a:spcAft>
                <a:spcPct val="0"/>
              </a:spcAft>
              <a:buClr>
                <a:srgbClr val="7E2D00"/>
              </a:buClr>
              <a:buFont typeface="Arial" charset="0"/>
              <a:buChar char="►"/>
            </a:pPr>
            <a:r>
              <a:rPr lang="it-IT" sz="1600" dirty="0">
                <a:solidFill>
                  <a:prstClr val="black"/>
                </a:solidFill>
              </a:rPr>
              <a:t>Classificazione;</a:t>
            </a:r>
          </a:p>
          <a:p>
            <a:pPr fontAlgn="base">
              <a:spcBef>
                <a:spcPct val="0"/>
              </a:spcBef>
              <a:spcAft>
                <a:spcPct val="0"/>
              </a:spcAft>
              <a:buClr>
                <a:srgbClr val="7E2D00"/>
              </a:buClr>
              <a:buFont typeface="Arial" charset="0"/>
              <a:buChar char="►"/>
            </a:pPr>
            <a:r>
              <a:rPr lang="it-IT" sz="1600" dirty="0">
                <a:solidFill>
                  <a:prstClr val="black"/>
                </a:solidFill>
              </a:rPr>
              <a:t>Cause di invalidità;</a:t>
            </a:r>
          </a:p>
          <a:p>
            <a:pPr fontAlgn="base">
              <a:spcBef>
                <a:spcPct val="0"/>
              </a:spcBef>
              <a:spcAft>
                <a:spcPct val="0"/>
              </a:spcAft>
              <a:buClr>
                <a:srgbClr val="7E2D00"/>
              </a:buClr>
              <a:buFont typeface="Arial" charset="0"/>
              <a:buChar char="►"/>
            </a:pPr>
            <a:r>
              <a:rPr lang="it-IT" sz="1600" dirty="0">
                <a:solidFill>
                  <a:prstClr val="black"/>
                </a:solidFill>
              </a:rPr>
              <a:t>Efficacia;</a:t>
            </a:r>
          </a:p>
          <a:p>
            <a:pPr fontAlgn="base">
              <a:spcBef>
                <a:spcPct val="0"/>
              </a:spcBef>
              <a:spcAft>
                <a:spcPct val="0"/>
              </a:spcAft>
              <a:buClr>
                <a:srgbClr val="7E2D00"/>
              </a:buClr>
              <a:buFont typeface="Arial" charset="0"/>
              <a:buChar char="►"/>
            </a:pPr>
            <a:r>
              <a:rPr lang="it-IT" sz="1600" dirty="0">
                <a:solidFill>
                  <a:prstClr val="black"/>
                </a:solidFill>
              </a:rPr>
              <a:t>Risoluzione;</a:t>
            </a:r>
          </a:p>
          <a:p>
            <a:pPr fontAlgn="base">
              <a:spcBef>
                <a:spcPct val="0"/>
              </a:spcBef>
              <a:spcAft>
                <a:spcPct val="0"/>
              </a:spcAft>
              <a:buClr>
                <a:srgbClr val="7E2D00"/>
              </a:buClr>
              <a:buFont typeface="Arial" charset="0"/>
              <a:buChar char="►"/>
            </a:pPr>
            <a:r>
              <a:rPr lang="it-IT" sz="1600" dirty="0">
                <a:solidFill>
                  <a:prstClr val="black"/>
                </a:solidFill>
              </a:rPr>
              <a:t>Esempi di Contratti tipici.</a:t>
            </a:r>
          </a:p>
        </p:txBody>
      </p:sp>
      <p:sp>
        <p:nvSpPr>
          <p:cNvPr id="12" name="Rettangolo 11"/>
          <p:cNvSpPr/>
          <p:nvPr/>
        </p:nvSpPr>
        <p:spPr>
          <a:xfrm>
            <a:off x="1475656" y="6093296"/>
            <a:ext cx="7416824" cy="576064"/>
          </a:xfrm>
          <a:prstGeom prst="rect">
            <a:avLst/>
          </a:prstGeom>
          <a:solidFill>
            <a:srgbClr val="FF0000"/>
          </a:solidFill>
          <a:ln w="25400" cap="flat" cmpd="sng" algn="ctr">
            <a:solidFill>
              <a:srgbClr val="FF0000"/>
            </a:solidFill>
            <a:prstDash val="solid"/>
          </a:ln>
          <a:effectLst/>
        </p:spPr>
        <p:txBody>
          <a:bodyPr rtlCol="0" anchor="ctr"/>
          <a:lstStyle/>
          <a:p>
            <a:pPr algn="ctr"/>
            <a:endParaRPr lang="it-IT" kern="0">
              <a:solidFill>
                <a:prstClr val="white"/>
              </a:solidFill>
            </a:endParaRPr>
          </a:p>
        </p:txBody>
      </p:sp>
      <p:sp>
        <p:nvSpPr>
          <p:cNvPr id="13" name="CasellaDiTesto 12"/>
          <p:cNvSpPr txBox="1"/>
          <p:nvPr/>
        </p:nvSpPr>
        <p:spPr>
          <a:xfrm>
            <a:off x="1619672" y="6135687"/>
            <a:ext cx="712879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sz="2400" b="1" dirty="0">
                <a:solidFill>
                  <a:prstClr val="white"/>
                </a:solidFill>
              </a:rPr>
              <a:t>Corso di formazione per Patrocinatore Stragiudiziale</a:t>
            </a:r>
          </a:p>
        </p:txBody>
      </p:sp>
      <p:sp>
        <p:nvSpPr>
          <p:cNvPr id="14" name="Rettangolo 13"/>
          <p:cNvSpPr/>
          <p:nvPr/>
        </p:nvSpPr>
        <p:spPr>
          <a:xfrm>
            <a:off x="1475656" y="5949280"/>
            <a:ext cx="7416824" cy="144016"/>
          </a:xfrm>
          <a:prstGeom prst="rect">
            <a:avLst/>
          </a:prstGeom>
          <a:solidFill>
            <a:sysClr val="window" lastClr="FFFFFF">
              <a:lumMod val="50000"/>
            </a:sysClr>
          </a:solidFill>
          <a:ln w="25400" cap="flat" cmpd="sng" algn="ctr">
            <a:solidFill>
              <a:sysClr val="window" lastClr="FFFFFF">
                <a:lumMod val="50000"/>
              </a:sysClr>
            </a:solidFill>
            <a:prstDash val="solid"/>
          </a:ln>
          <a:effectLst/>
        </p:spPr>
        <p:txBody>
          <a:bodyPr rtlCol="0" anchor="ctr"/>
          <a:lstStyle/>
          <a:p>
            <a:pPr algn="ctr"/>
            <a:endParaRPr lang="it-IT" kern="0">
              <a:solidFill>
                <a:prstClr val="white"/>
              </a:solidFill>
            </a:endParaRPr>
          </a:p>
        </p:txBody>
      </p:sp>
      <p:pic>
        <p:nvPicPr>
          <p:cNvPr id="15" name="Immagine 1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4285" y="6029371"/>
            <a:ext cx="941090" cy="5909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7019137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1" name="CasellaDiTesto 3"/>
          <p:cNvSpPr txBox="1">
            <a:spLocks noChangeArrowheads="1"/>
          </p:cNvSpPr>
          <p:nvPr/>
        </p:nvSpPr>
        <p:spPr bwMode="auto">
          <a:xfrm>
            <a:off x="3276600" y="1785927"/>
            <a:ext cx="5581680" cy="329320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it-IT" sz="3200" b="1" dirty="0">
              <a:solidFill>
                <a:srgbClr val="FF0000"/>
              </a:solidFill>
              <a:latin typeface="Arial Black" pitchFamily="34" charset="0"/>
            </a:endParaRPr>
          </a:p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it-IT" sz="3200" b="1" dirty="0">
                <a:solidFill>
                  <a:srgbClr val="FF0000"/>
                </a:solidFill>
                <a:latin typeface="Arial Black" pitchFamily="34" charset="0"/>
              </a:rPr>
              <a:t>Le persone fisiche </a:t>
            </a:r>
            <a:r>
              <a:rPr lang="it-IT" sz="2400" b="1" dirty="0">
                <a:solidFill>
                  <a:prstClr val="black"/>
                </a:solidFill>
                <a:latin typeface="Arial Black" pitchFamily="34" charset="0"/>
              </a:rPr>
              <a:t>(luogo di stabilimento: </a:t>
            </a:r>
            <a:r>
              <a:rPr lang="it-IT" sz="2400" b="1" dirty="0">
                <a:solidFill>
                  <a:srgbClr val="FF0000"/>
                </a:solidFill>
                <a:latin typeface="Arial Black" pitchFamily="34" charset="0"/>
              </a:rPr>
              <a:t>residenza</a:t>
            </a:r>
            <a:r>
              <a:rPr lang="it-IT" sz="2400" b="1" dirty="0">
                <a:solidFill>
                  <a:prstClr val="black"/>
                </a:solidFill>
                <a:latin typeface="Arial Black" pitchFamily="34" charset="0"/>
              </a:rPr>
              <a:t>)</a:t>
            </a:r>
            <a:endParaRPr lang="it-IT" sz="3200" b="1" dirty="0">
              <a:solidFill>
                <a:srgbClr val="FF0000"/>
              </a:solidFill>
              <a:latin typeface="Arial Black" pitchFamily="34" charset="0"/>
            </a:endParaRPr>
          </a:p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it-IT" sz="3200" b="1" dirty="0">
              <a:solidFill>
                <a:srgbClr val="FF0000"/>
              </a:solidFill>
              <a:latin typeface="Arial Black" pitchFamily="34" charset="0"/>
            </a:endParaRPr>
          </a:p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it-IT" sz="3200" b="1" dirty="0">
              <a:solidFill>
                <a:srgbClr val="FF0000"/>
              </a:solidFill>
              <a:latin typeface="Arial Black" pitchFamily="34" charset="0"/>
            </a:endParaRPr>
          </a:p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it-IT" sz="3200" b="1" dirty="0">
                <a:solidFill>
                  <a:srgbClr val="FF0000"/>
                </a:solidFill>
                <a:latin typeface="Arial Black" pitchFamily="34" charset="0"/>
              </a:rPr>
              <a:t>Le persone giuridiche </a:t>
            </a:r>
            <a:r>
              <a:rPr lang="it-IT" sz="2400" b="1" dirty="0">
                <a:solidFill>
                  <a:prstClr val="black"/>
                </a:solidFill>
                <a:latin typeface="Arial Black" pitchFamily="34" charset="0"/>
              </a:rPr>
              <a:t>(luogo di stabilimento: </a:t>
            </a:r>
            <a:r>
              <a:rPr lang="it-IT" sz="2400" b="1" dirty="0">
                <a:solidFill>
                  <a:srgbClr val="FF0000"/>
                </a:solidFill>
                <a:latin typeface="Arial Black" pitchFamily="34" charset="0"/>
              </a:rPr>
              <a:t>sede</a:t>
            </a:r>
            <a:r>
              <a:rPr lang="it-IT" sz="2400" b="1" dirty="0">
                <a:solidFill>
                  <a:prstClr val="black"/>
                </a:solidFill>
                <a:latin typeface="Arial Black" pitchFamily="34" charset="0"/>
              </a:rPr>
              <a:t>)</a:t>
            </a:r>
            <a:endParaRPr lang="it-IT" sz="3200" b="1" dirty="0">
              <a:solidFill>
                <a:srgbClr val="FF0000"/>
              </a:solidFill>
              <a:latin typeface="Arial Black" pitchFamily="34" charset="0"/>
            </a:endParaRPr>
          </a:p>
        </p:txBody>
      </p:sp>
      <p:sp>
        <p:nvSpPr>
          <p:cNvPr id="15364" name="CasellaDiTesto 7"/>
          <p:cNvSpPr txBox="1">
            <a:spLocks noChangeArrowheads="1"/>
          </p:cNvSpPr>
          <p:nvPr/>
        </p:nvSpPr>
        <p:spPr bwMode="auto">
          <a:xfrm>
            <a:off x="900113" y="428604"/>
            <a:ext cx="7343775" cy="76944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it-IT" sz="4400" dirty="0">
                <a:solidFill>
                  <a:prstClr val="black">
                    <a:lumMod val="50000"/>
                    <a:lumOff val="50000"/>
                  </a:prstClr>
                </a:solidFill>
                <a:latin typeface="Arial Black" pitchFamily="34" charset="0"/>
              </a:rPr>
              <a:t>I soggetti del Diritto</a:t>
            </a:r>
          </a:p>
        </p:txBody>
      </p:sp>
      <p:pic>
        <p:nvPicPr>
          <p:cNvPr id="15365" name="Picture 2" descr="http://www.archweb.it/dwg/persone/fig_umane_3d/persone_3d_2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55650" y="1916113"/>
            <a:ext cx="2232025" cy="1512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5366" name="Picture 4" descr="http://www.quiautovie.autovie.it/cms/data/articoli/files/000061_foto3_foto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755650" y="3644900"/>
            <a:ext cx="2232025" cy="1512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" name="Segnaposto numero diapositiva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818460B-07C2-421C-9027-40BF055376E1}" type="slidenum">
              <a:rPr lang="it-IT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3</a:t>
            </a:fld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10" name="CasellaDiTesto 9"/>
          <p:cNvSpPr txBox="1"/>
          <p:nvPr/>
        </p:nvSpPr>
        <p:spPr>
          <a:xfrm>
            <a:off x="1619672" y="6135687"/>
            <a:ext cx="7128792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it-IT" sz="2200" b="1" dirty="0">
                <a:solidFill>
                  <a:prstClr val="white"/>
                </a:solidFill>
                <a:latin typeface="Arial" charset="0"/>
              </a:rPr>
              <a:t>orso di formazione per Patrocinatore Stragiudiziale</a:t>
            </a:r>
          </a:p>
        </p:txBody>
      </p:sp>
      <p:sp>
        <p:nvSpPr>
          <p:cNvPr id="13" name="Rettangolo 12"/>
          <p:cNvSpPr/>
          <p:nvPr/>
        </p:nvSpPr>
        <p:spPr>
          <a:xfrm>
            <a:off x="1475656" y="6093296"/>
            <a:ext cx="7416824" cy="576064"/>
          </a:xfrm>
          <a:prstGeom prst="rect">
            <a:avLst/>
          </a:prstGeom>
          <a:solidFill>
            <a:srgbClr val="FF0000"/>
          </a:solidFill>
          <a:ln w="25400" cap="flat" cmpd="sng" algn="ctr">
            <a:solidFill>
              <a:srgbClr val="FF0000"/>
            </a:solidFill>
            <a:prstDash val="solid"/>
          </a:ln>
          <a:effectLst/>
        </p:spPr>
        <p:txBody>
          <a:bodyPr rtlCol="0" anchor="ctr"/>
          <a:lstStyle/>
          <a:p>
            <a:pPr algn="ctr"/>
            <a:endParaRPr lang="it-IT" kern="0">
              <a:solidFill>
                <a:prstClr val="white"/>
              </a:solidFill>
            </a:endParaRPr>
          </a:p>
        </p:txBody>
      </p:sp>
      <p:sp>
        <p:nvSpPr>
          <p:cNvPr id="14" name="CasellaDiTesto 13"/>
          <p:cNvSpPr txBox="1"/>
          <p:nvPr/>
        </p:nvSpPr>
        <p:spPr>
          <a:xfrm>
            <a:off x="1619672" y="6135687"/>
            <a:ext cx="712879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sz="2400" b="1" dirty="0">
                <a:solidFill>
                  <a:prstClr val="white"/>
                </a:solidFill>
              </a:rPr>
              <a:t>Corso di formazione per Patrocinatore Stragiudiziale</a:t>
            </a:r>
          </a:p>
        </p:txBody>
      </p:sp>
      <p:sp>
        <p:nvSpPr>
          <p:cNvPr id="15" name="Rettangolo 14"/>
          <p:cNvSpPr/>
          <p:nvPr/>
        </p:nvSpPr>
        <p:spPr>
          <a:xfrm>
            <a:off x="1475656" y="5949280"/>
            <a:ext cx="7416824" cy="144016"/>
          </a:xfrm>
          <a:prstGeom prst="rect">
            <a:avLst/>
          </a:prstGeom>
          <a:solidFill>
            <a:sysClr val="window" lastClr="FFFFFF">
              <a:lumMod val="50000"/>
            </a:sysClr>
          </a:solidFill>
          <a:ln w="25400" cap="flat" cmpd="sng" algn="ctr">
            <a:solidFill>
              <a:sysClr val="window" lastClr="FFFFFF">
                <a:lumMod val="50000"/>
              </a:sysClr>
            </a:solidFill>
            <a:prstDash val="solid"/>
          </a:ln>
          <a:effectLst/>
        </p:spPr>
        <p:txBody>
          <a:bodyPr rtlCol="0" anchor="ctr"/>
          <a:lstStyle/>
          <a:p>
            <a:pPr algn="ctr"/>
            <a:endParaRPr lang="it-IT" kern="0">
              <a:solidFill>
                <a:prstClr val="white"/>
              </a:solidFill>
            </a:endParaRPr>
          </a:p>
        </p:txBody>
      </p:sp>
      <p:pic>
        <p:nvPicPr>
          <p:cNvPr id="16" name="Immagine 15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6948" y="5993367"/>
            <a:ext cx="941090" cy="5909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587225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09" name="CasellaDiTesto 9"/>
          <p:cNvSpPr txBox="1">
            <a:spLocks noChangeArrowheads="1"/>
          </p:cNvSpPr>
          <p:nvPr/>
        </p:nvSpPr>
        <p:spPr bwMode="auto">
          <a:xfrm>
            <a:off x="3348038" y="2205038"/>
            <a:ext cx="5256212" cy="255454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it-IT" sz="3200" b="1" dirty="0">
                <a:solidFill>
                  <a:srgbClr val="FF0000"/>
                </a:solidFill>
                <a:latin typeface="Arial Black" pitchFamily="34" charset="0"/>
              </a:rPr>
              <a:t>Sono persone fisiche  tutti gli esseri umani  dal momento della nascita fino al momento della morte</a:t>
            </a:r>
          </a:p>
        </p:txBody>
      </p:sp>
      <p:pic>
        <p:nvPicPr>
          <p:cNvPr id="17410" name="Picture 2" descr="http://www.didjefestival.it/2004/foto2/persone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11188" y="2349500"/>
            <a:ext cx="2774541" cy="215107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7413" name="CasellaDiTesto 13"/>
          <p:cNvSpPr txBox="1">
            <a:spLocks noChangeArrowheads="1"/>
          </p:cNvSpPr>
          <p:nvPr/>
        </p:nvSpPr>
        <p:spPr bwMode="auto">
          <a:xfrm>
            <a:off x="900113" y="428604"/>
            <a:ext cx="7343775" cy="76944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it-IT" sz="4400" dirty="0">
                <a:solidFill>
                  <a:prstClr val="black">
                    <a:lumMod val="50000"/>
                    <a:lumOff val="50000"/>
                  </a:prstClr>
                </a:solidFill>
                <a:latin typeface="Arial Black" pitchFamily="34" charset="0"/>
              </a:rPr>
              <a:t>Le persone fisiche</a:t>
            </a:r>
          </a:p>
        </p:txBody>
      </p:sp>
      <p:sp>
        <p:nvSpPr>
          <p:cNvPr id="8" name="Rettangolo 7"/>
          <p:cNvSpPr/>
          <p:nvPr/>
        </p:nvSpPr>
        <p:spPr>
          <a:xfrm>
            <a:off x="1475656" y="6093296"/>
            <a:ext cx="7416824" cy="576064"/>
          </a:xfrm>
          <a:prstGeom prst="rect">
            <a:avLst/>
          </a:prstGeom>
          <a:solidFill>
            <a:srgbClr val="FF0000"/>
          </a:solidFill>
          <a:ln w="25400" cap="flat" cmpd="sng" algn="ctr">
            <a:solidFill>
              <a:srgbClr val="FF0000"/>
            </a:solidFill>
            <a:prstDash val="solid"/>
          </a:ln>
          <a:effectLst/>
        </p:spPr>
        <p:txBody>
          <a:bodyPr rtlCol="0" anchor="ctr"/>
          <a:lstStyle/>
          <a:p>
            <a:pPr algn="ctr"/>
            <a:endParaRPr lang="it-IT" kern="0">
              <a:solidFill>
                <a:prstClr val="white"/>
              </a:solidFill>
            </a:endParaRPr>
          </a:p>
        </p:txBody>
      </p:sp>
      <p:sp>
        <p:nvSpPr>
          <p:cNvPr id="9" name="CasellaDiTesto 8"/>
          <p:cNvSpPr txBox="1"/>
          <p:nvPr/>
        </p:nvSpPr>
        <p:spPr>
          <a:xfrm>
            <a:off x="1619672" y="6135687"/>
            <a:ext cx="712879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sz="2400" b="1" dirty="0">
                <a:solidFill>
                  <a:prstClr val="white"/>
                </a:solidFill>
              </a:rPr>
              <a:t>Corso di formazione per Patrocinatore Stragiudiziale</a:t>
            </a:r>
          </a:p>
        </p:txBody>
      </p:sp>
      <p:sp>
        <p:nvSpPr>
          <p:cNvPr id="10" name="Rettangolo 9"/>
          <p:cNvSpPr/>
          <p:nvPr/>
        </p:nvSpPr>
        <p:spPr>
          <a:xfrm>
            <a:off x="1475656" y="5949280"/>
            <a:ext cx="7416824" cy="144016"/>
          </a:xfrm>
          <a:prstGeom prst="rect">
            <a:avLst/>
          </a:prstGeom>
          <a:solidFill>
            <a:sysClr val="window" lastClr="FFFFFF">
              <a:lumMod val="50000"/>
            </a:sysClr>
          </a:solidFill>
          <a:ln w="25400" cap="flat" cmpd="sng" algn="ctr">
            <a:solidFill>
              <a:sysClr val="window" lastClr="FFFFFF">
                <a:lumMod val="50000"/>
              </a:sysClr>
            </a:solidFill>
            <a:prstDash val="solid"/>
          </a:ln>
          <a:effectLst/>
        </p:spPr>
        <p:txBody>
          <a:bodyPr rtlCol="0" anchor="ctr"/>
          <a:lstStyle/>
          <a:p>
            <a:pPr algn="ctr"/>
            <a:endParaRPr lang="it-IT" kern="0">
              <a:solidFill>
                <a:prstClr val="white"/>
              </a:solidFill>
            </a:endParaRPr>
          </a:p>
        </p:txBody>
      </p:sp>
      <p:pic>
        <p:nvPicPr>
          <p:cNvPr id="11" name="Immagine 10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1520" y="5908325"/>
            <a:ext cx="941090" cy="5909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3852863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3" name="CasellaDiTesto 3"/>
          <p:cNvSpPr txBox="1">
            <a:spLocks noChangeArrowheads="1"/>
          </p:cNvSpPr>
          <p:nvPr/>
        </p:nvSpPr>
        <p:spPr bwMode="auto">
          <a:xfrm>
            <a:off x="3348038" y="1500174"/>
            <a:ext cx="5581680" cy="403187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it-IT" sz="3200" b="1" dirty="0">
                <a:solidFill>
                  <a:srgbClr val="FF0000"/>
                </a:solidFill>
                <a:latin typeface="Arial Black" pitchFamily="34" charset="0"/>
              </a:rPr>
              <a:t>E’ l’attitudine della persona a diventare soggetto di Diritti </a:t>
            </a:r>
          </a:p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it-IT" sz="3200" b="1" dirty="0">
                <a:solidFill>
                  <a:srgbClr val="FF0000"/>
                </a:solidFill>
                <a:latin typeface="Arial Black" pitchFamily="34" charset="0"/>
              </a:rPr>
              <a:t>e di Doveri.</a:t>
            </a:r>
          </a:p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it-IT" sz="3200" b="1" dirty="0">
                <a:solidFill>
                  <a:srgbClr val="F79646">
                    <a:lumMod val="50000"/>
                  </a:srgbClr>
                </a:solidFill>
                <a:latin typeface="Arial Black" pitchFamily="34" charset="0"/>
              </a:rPr>
              <a:t>Essa si acquista al momento della nascita e viene totalmente raggiunta a 18 anni.</a:t>
            </a:r>
            <a:endParaRPr lang="it-IT" sz="3200" b="1" dirty="0">
              <a:solidFill>
                <a:srgbClr val="FF0000"/>
              </a:solidFill>
              <a:latin typeface="Arial Black" pitchFamily="34" charset="0"/>
            </a:endParaRPr>
          </a:p>
        </p:txBody>
      </p:sp>
      <p:sp>
        <p:nvSpPr>
          <p:cNvPr id="18436" name="CasellaDiTesto 7"/>
          <p:cNvSpPr txBox="1">
            <a:spLocks noChangeArrowheads="1"/>
          </p:cNvSpPr>
          <p:nvPr/>
        </p:nvSpPr>
        <p:spPr bwMode="auto">
          <a:xfrm>
            <a:off x="900113" y="428604"/>
            <a:ext cx="7343775" cy="76944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it-IT" sz="4400" dirty="0">
                <a:solidFill>
                  <a:schemeClr val="tx1">
                    <a:lumMod val="50000"/>
                    <a:lumOff val="50000"/>
                  </a:schemeClr>
                </a:solidFill>
                <a:latin typeface="Arial Black" pitchFamily="34" charset="0"/>
              </a:rPr>
              <a:t>Capacità giuridica</a:t>
            </a:r>
          </a:p>
        </p:txBody>
      </p:sp>
      <p:pic>
        <p:nvPicPr>
          <p:cNvPr id="18437" name="Picture 2" descr="http://www.evoluzione-ambiente.it/img/testi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39750" y="1844675"/>
            <a:ext cx="2930525" cy="3054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818460B-07C2-421C-9027-40BF055376E1}" type="slidenum">
              <a:rPr lang="it-IT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5</a:t>
            </a:fld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Rettangolo 7"/>
          <p:cNvSpPr/>
          <p:nvPr/>
        </p:nvSpPr>
        <p:spPr>
          <a:xfrm>
            <a:off x="1475656" y="6093296"/>
            <a:ext cx="7416824" cy="576064"/>
          </a:xfrm>
          <a:prstGeom prst="rect">
            <a:avLst/>
          </a:prstGeom>
          <a:solidFill>
            <a:srgbClr val="FF0000"/>
          </a:solidFill>
          <a:ln w="25400" cap="flat" cmpd="sng" algn="ctr">
            <a:solidFill>
              <a:srgbClr val="FF0000"/>
            </a:solidFill>
            <a:prstDash val="solid"/>
          </a:ln>
          <a:effectLst/>
        </p:spPr>
        <p:txBody>
          <a:bodyPr rtlCol="0" anchor="ctr"/>
          <a:lstStyle/>
          <a:p>
            <a:pPr algn="ctr"/>
            <a:endParaRPr lang="it-IT" kern="0">
              <a:solidFill>
                <a:prstClr val="white"/>
              </a:solidFill>
            </a:endParaRPr>
          </a:p>
        </p:txBody>
      </p:sp>
      <p:sp>
        <p:nvSpPr>
          <p:cNvPr id="9" name="CasellaDiTesto 8"/>
          <p:cNvSpPr txBox="1"/>
          <p:nvPr/>
        </p:nvSpPr>
        <p:spPr>
          <a:xfrm>
            <a:off x="1619672" y="6135687"/>
            <a:ext cx="712879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sz="2400" b="1" dirty="0">
                <a:solidFill>
                  <a:prstClr val="white"/>
                </a:solidFill>
              </a:rPr>
              <a:t>Corso di formazione per Patrocinatore Stragiudiziale</a:t>
            </a:r>
          </a:p>
        </p:txBody>
      </p:sp>
      <p:sp>
        <p:nvSpPr>
          <p:cNvPr id="10" name="Rettangolo 9"/>
          <p:cNvSpPr/>
          <p:nvPr/>
        </p:nvSpPr>
        <p:spPr>
          <a:xfrm>
            <a:off x="1475656" y="5949280"/>
            <a:ext cx="7416824" cy="144016"/>
          </a:xfrm>
          <a:prstGeom prst="rect">
            <a:avLst/>
          </a:prstGeom>
          <a:solidFill>
            <a:sysClr val="window" lastClr="FFFFFF">
              <a:lumMod val="50000"/>
            </a:sysClr>
          </a:solidFill>
          <a:ln w="25400" cap="flat" cmpd="sng" algn="ctr">
            <a:solidFill>
              <a:sysClr val="window" lastClr="FFFFFF">
                <a:lumMod val="50000"/>
              </a:sysClr>
            </a:solidFill>
            <a:prstDash val="solid"/>
          </a:ln>
          <a:effectLst/>
        </p:spPr>
        <p:txBody>
          <a:bodyPr rtlCol="0" anchor="ctr"/>
          <a:lstStyle/>
          <a:p>
            <a:pPr algn="ctr"/>
            <a:endParaRPr lang="it-IT" kern="0">
              <a:solidFill>
                <a:prstClr val="white"/>
              </a:solidFill>
            </a:endParaRPr>
          </a:p>
        </p:txBody>
      </p:sp>
      <p:pic>
        <p:nvPicPr>
          <p:cNvPr id="11" name="Immagine 10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1520" y="5908325"/>
            <a:ext cx="941090" cy="5909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836419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7" name="CasellaDiTesto 3"/>
          <p:cNvSpPr txBox="1">
            <a:spLocks noChangeArrowheads="1"/>
          </p:cNvSpPr>
          <p:nvPr/>
        </p:nvSpPr>
        <p:spPr bwMode="auto">
          <a:xfrm>
            <a:off x="3348038" y="1714488"/>
            <a:ext cx="5256212" cy="35394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it-IT" sz="3200" b="1" dirty="0">
                <a:solidFill>
                  <a:srgbClr val="FF0000"/>
                </a:solidFill>
                <a:latin typeface="Arial Black" pitchFamily="34" charset="0"/>
              </a:rPr>
              <a:t>E’ l’attitudine a compiere atti giuridicamente rilevanti nel proprio interesse.</a:t>
            </a:r>
          </a:p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it-IT" sz="3200" b="1" dirty="0">
                <a:solidFill>
                  <a:srgbClr val="F79646">
                    <a:lumMod val="50000"/>
                  </a:srgbClr>
                </a:solidFill>
                <a:latin typeface="Arial Black" pitchFamily="34" charset="0"/>
              </a:rPr>
              <a:t>Essa si acquista </a:t>
            </a:r>
          </a:p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it-IT" sz="3200" b="1" dirty="0">
                <a:solidFill>
                  <a:srgbClr val="F79646">
                    <a:lumMod val="50000"/>
                  </a:srgbClr>
                </a:solidFill>
                <a:latin typeface="Arial Black" pitchFamily="34" charset="0"/>
              </a:rPr>
              <a:t>all’età di 18 anni</a:t>
            </a:r>
          </a:p>
        </p:txBody>
      </p:sp>
      <p:sp>
        <p:nvSpPr>
          <p:cNvPr id="19460" name="CasellaDiTesto 7"/>
          <p:cNvSpPr txBox="1">
            <a:spLocks noChangeArrowheads="1"/>
          </p:cNvSpPr>
          <p:nvPr/>
        </p:nvSpPr>
        <p:spPr bwMode="auto">
          <a:xfrm>
            <a:off x="900113" y="428604"/>
            <a:ext cx="7343775" cy="76944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it-IT" sz="4400" dirty="0">
                <a:solidFill>
                  <a:schemeClr val="tx1">
                    <a:lumMod val="50000"/>
                    <a:lumOff val="50000"/>
                  </a:schemeClr>
                </a:solidFill>
                <a:latin typeface="Arial Black" pitchFamily="34" charset="0"/>
              </a:rPr>
              <a:t>Capacità di agire</a:t>
            </a:r>
          </a:p>
        </p:txBody>
      </p:sp>
      <p:pic>
        <p:nvPicPr>
          <p:cNvPr id="19461" name="Picture 2" descr="http://images.paraorkut.com/img/wallpapers/1024x768/m/mello_l_and_near_-_anime-7931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57158" y="2071679"/>
            <a:ext cx="3214710" cy="278608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" name="Rettangolo 7"/>
          <p:cNvSpPr/>
          <p:nvPr/>
        </p:nvSpPr>
        <p:spPr>
          <a:xfrm>
            <a:off x="1475656" y="6093296"/>
            <a:ext cx="7416824" cy="576064"/>
          </a:xfrm>
          <a:prstGeom prst="rect">
            <a:avLst/>
          </a:prstGeom>
          <a:solidFill>
            <a:srgbClr val="FF0000"/>
          </a:solidFill>
          <a:ln w="25400" cap="flat" cmpd="sng" algn="ctr">
            <a:solidFill>
              <a:srgbClr val="FF0000"/>
            </a:solidFill>
            <a:prstDash val="solid"/>
          </a:ln>
          <a:effectLst/>
        </p:spPr>
        <p:txBody>
          <a:bodyPr rtlCol="0" anchor="ctr"/>
          <a:lstStyle/>
          <a:p>
            <a:pPr algn="ctr"/>
            <a:endParaRPr lang="it-IT" kern="0">
              <a:solidFill>
                <a:prstClr val="white"/>
              </a:solidFill>
            </a:endParaRPr>
          </a:p>
        </p:txBody>
      </p:sp>
      <p:sp>
        <p:nvSpPr>
          <p:cNvPr id="9" name="CasellaDiTesto 8"/>
          <p:cNvSpPr txBox="1"/>
          <p:nvPr/>
        </p:nvSpPr>
        <p:spPr>
          <a:xfrm>
            <a:off x="1619672" y="6135687"/>
            <a:ext cx="712879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sz="2400" b="1" dirty="0">
                <a:solidFill>
                  <a:prstClr val="white"/>
                </a:solidFill>
              </a:rPr>
              <a:t>Corso di formazione per Patrocinatore Stragiudiziale</a:t>
            </a:r>
          </a:p>
        </p:txBody>
      </p:sp>
      <p:sp>
        <p:nvSpPr>
          <p:cNvPr id="10" name="Rettangolo 9"/>
          <p:cNvSpPr/>
          <p:nvPr/>
        </p:nvSpPr>
        <p:spPr>
          <a:xfrm>
            <a:off x="1475656" y="5949280"/>
            <a:ext cx="7416824" cy="144016"/>
          </a:xfrm>
          <a:prstGeom prst="rect">
            <a:avLst/>
          </a:prstGeom>
          <a:solidFill>
            <a:sysClr val="window" lastClr="FFFFFF">
              <a:lumMod val="50000"/>
            </a:sysClr>
          </a:solidFill>
          <a:ln w="25400" cap="flat" cmpd="sng" algn="ctr">
            <a:solidFill>
              <a:sysClr val="window" lastClr="FFFFFF">
                <a:lumMod val="50000"/>
              </a:sysClr>
            </a:solidFill>
            <a:prstDash val="solid"/>
          </a:ln>
          <a:effectLst/>
        </p:spPr>
        <p:txBody>
          <a:bodyPr rtlCol="0" anchor="ctr"/>
          <a:lstStyle/>
          <a:p>
            <a:pPr algn="ctr"/>
            <a:endParaRPr lang="it-IT" kern="0">
              <a:solidFill>
                <a:prstClr val="white"/>
              </a:solidFill>
            </a:endParaRPr>
          </a:p>
        </p:txBody>
      </p:sp>
      <p:pic>
        <p:nvPicPr>
          <p:cNvPr id="11" name="Immagine 10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1520" y="5908325"/>
            <a:ext cx="941090" cy="5909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403539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1" name="CasellaDiTesto 3"/>
          <p:cNvSpPr txBox="1">
            <a:spLocks noChangeArrowheads="1"/>
          </p:cNvSpPr>
          <p:nvPr/>
        </p:nvSpPr>
        <p:spPr bwMode="auto">
          <a:xfrm>
            <a:off x="3348038" y="1785926"/>
            <a:ext cx="5256212" cy="30469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it-IT" sz="3200" b="1" dirty="0">
                <a:solidFill>
                  <a:srgbClr val="FF0000"/>
                </a:solidFill>
                <a:latin typeface="Arial Black" pitchFamily="34" charset="0"/>
              </a:rPr>
              <a:t>Sono  persone giuridiche le unità organiche tendenti al conseguimento di uno scopo collettivo, lecito e determinato.</a:t>
            </a:r>
          </a:p>
        </p:txBody>
      </p:sp>
      <p:sp>
        <p:nvSpPr>
          <p:cNvPr id="20484" name="CasellaDiTesto 7"/>
          <p:cNvSpPr txBox="1">
            <a:spLocks noChangeArrowheads="1"/>
          </p:cNvSpPr>
          <p:nvPr/>
        </p:nvSpPr>
        <p:spPr bwMode="auto">
          <a:xfrm>
            <a:off x="900113" y="428604"/>
            <a:ext cx="7343775" cy="76944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it-IT" sz="4400" dirty="0">
                <a:solidFill>
                  <a:prstClr val="black">
                    <a:lumMod val="50000"/>
                    <a:lumOff val="50000"/>
                  </a:prstClr>
                </a:solidFill>
                <a:latin typeface="Arial Black" pitchFamily="34" charset="0"/>
              </a:rPr>
              <a:t>Le persone giuridiche</a:t>
            </a:r>
          </a:p>
        </p:txBody>
      </p:sp>
      <p:pic>
        <p:nvPicPr>
          <p:cNvPr id="20485" name="Picture 2" descr="http://www.cdt.ch/files/images/f_52a390c0afb119f61d22def6f0fc60f0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39750" y="1928802"/>
            <a:ext cx="2881313" cy="265272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" name="Rettangolo 7"/>
          <p:cNvSpPr/>
          <p:nvPr/>
        </p:nvSpPr>
        <p:spPr>
          <a:xfrm>
            <a:off x="1475656" y="6093296"/>
            <a:ext cx="7416824" cy="576064"/>
          </a:xfrm>
          <a:prstGeom prst="rect">
            <a:avLst/>
          </a:prstGeom>
          <a:solidFill>
            <a:srgbClr val="FF0000"/>
          </a:solidFill>
          <a:ln w="25400" cap="flat" cmpd="sng" algn="ctr">
            <a:solidFill>
              <a:srgbClr val="FF0000"/>
            </a:solidFill>
            <a:prstDash val="solid"/>
          </a:ln>
          <a:effectLst/>
        </p:spPr>
        <p:txBody>
          <a:bodyPr rtlCol="0" anchor="ctr"/>
          <a:lstStyle/>
          <a:p>
            <a:pPr algn="ctr"/>
            <a:endParaRPr lang="it-IT" kern="0">
              <a:solidFill>
                <a:prstClr val="white"/>
              </a:solidFill>
            </a:endParaRPr>
          </a:p>
        </p:txBody>
      </p:sp>
      <p:sp>
        <p:nvSpPr>
          <p:cNvPr id="9" name="CasellaDiTesto 8"/>
          <p:cNvSpPr txBox="1"/>
          <p:nvPr/>
        </p:nvSpPr>
        <p:spPr>
          <a:xfrm>
            <a:off x="1619672" y="6135687"/>
            <a:ext cx="712879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sz="2400" b="1" dirty="0">
                <a:solidFill>
                  <a:prstClr val="white"/>
                </a:solidFill>
              </a:rPr>
              <a:t>Corso di formazione per Patrocinatore Stragiudiziale</a:t>
            </a:r>
          </a:p>
        </p:txBody>
      </p:sp>
      <p:sp>
        <p:nvSpPr>
          <p:cNvPr id="10" name="Rettangolo 9"/>
          <p:cNvSpPr/>
          <p:nvPr/>
        </p:nvSpPr>
        <p:spPr>
          <a:xfrm>
            <a:off x="1475656" y="5949280"/>
            <a:ext cx="7416824" cy="144016"/>
          </a:xfrm>
          <a:prstGeom prst="rect">
            <a:avLst/>
          </a:prstGeom>
          <a:solidFill>
            <a:sysClr val="window" lastClr="FFFFFF">
              <a:lumMod val="50000"/>
            </a:sysClr>
          </a:solidFill>
          <a:ln w="25400" cap="flat" cmpd="sng" algn="ctr">
            <a:solidFill>
              <a:sysClr val="window" lastClr="FFFFFF">
                <a:lumMod val="50000"/>
              </a:sysClr>
            </a:solidFill>
            <a:prstDash val="solid"/>
          </a:ln>
          <a:effectLst/>
        </p:spPr>
        <p:txBody>
          <a:bodyPr rtlCol="0" anchor="ctr"/>
          <a:lstStyle/>
          <a:p>
            <a:pPr algn="ctr"/>
            <a:endParaRPr lang="it-IT" kern="0">
              <a:solidFill>
                <a:prstClr val="white"/>
              </a:solidFill>
            </a:endParaRPr>
          </a:p>
        </p:txBody>
      </p:sp>
      <p:pic>
        <p:nvPicPr>
          <p:cNvPr id="11" name="Immagine 10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1520" y="5908325"/>
            <a:ext cx="941090" cy="5909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7682655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5" name="CasellaDiTesto 3"/>
          <p:cNvSpPr txBox="1">
            <a:spLocks noChangeArrowheads="1"/>
          </p:cNvSpPr>
          <p:nvPr/>
        </p:nvSpPr>
        <p:spPr bwMode="auto">
          <a:xfrm>
            <a:off x="1116013" y="908050"/>
            <a:ext cx="7056437" cy="403187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just" fontAlgn="base">
              <a:spcBef>
                <a:spcPct val="0"/>
              </a:spcBef>
              <a:spcAft>
                <a:spcPct val="0"/>
              </a:spcAft>
            </a:pPr>
            <a:r>
              <a:rPr lang="it-IT" sz="3200" b="1" dirty="0">
                <a:solidFill>
                  <a:srgbClr val="002060"/>
                </a:solidFill>
                <a:latin typeface="Arial Black" pitchFamily="34" charset="0"/>
              </a:rPr>
              <a:t>La costituzione della persona giuridica avviene mediante: </a:t>
            </a:r>
          </a:p>
          <a:p>
            <a:pPr algn="just" fontAlgn="base">
              <a:spcBef>
                <a:spcPct val="0"/>
              </a:spcBef>
              <a:spcAft>
                <a:spcPct val="0"/>
              </a:spcAft>
              <a:buFontTx/>
              <a:buChar char="-"/>
            </a:pPr>
            <a:endParaRPr lang="it-IT" sz="3200" b="1" dirty="0">
              <a:solidFill>
                <a:srgbClr val="FF0000"/>
              </a:solidFill>
              <a:latin typeface="Arial Black" pitchFamily="34" charset="0"/>
            </a:endParaRPr>
          </a:p>
          <a:p>
            <a:pPr algn="just" fontAlgn="base">
              <a:spcBef>
                <a:spcPct val="0"/>
              </a:spcBef>
              <a:spcAft>
                <a:spcPct val="0"/>
              </a:spcAft>
              <a:buFontTx/>
              <a:buChar char="-"/>
            </a:pPr>
            <a:r>
              <a:rPr lang="it-IT" sz="3200" b="1" dirty="0">
                <a:solidFill>
                  <a:srgbClr val="FF0000"/>
                </a:solidFill>
                <a:latin typeface="Arial Black" pitchFamily="34" charset="0"/>
              </a:rPr>
              <a:t> atto costitutivo;</a:t>
            </a:r>
          </a:p>
          <a:p>
            <a:pPr algn="just" fontAlgn="base">
              <a:spcBef>
                <a:spcPct val="0"/>
              </a:spcBef>
              <a:spcAft>
                <a:spcPct val="0"/>
              </a:spcAft>
            </a:pPr>
            <a:endParaRPr lang="it-IT" sz="3200" b="1" dirty="0">
              <a:solidFill>
                <a:srgbClr val="FF0000"/>
              </a:solidFill>
              <a:latin typeface="Arial Black" pitchFamily="34" charset="0"/>
            </a:endParaRPr>
          </a:p>
          <a:p>
            <a:pPr algn="just" fontAlgn="base">
              <a:spcBef>
                <a:spcPct val="0"/>
              </a:spcBef>
              <a:spcAft>
                <a:spcPct val="0"/>
              </a:spcAft>
              <a:buFontTx/>
              <a:buChar char="-"/>
            </a:pPr>
            <a:r>
              <a:rPr lang="it-IT" sz="3200" b="1" dirty="0">
                <a:solidFill>
                  <a:srgbClr val="FF0000"/>
                </a:solidFill>
                <a:latin typeface="Arial Black" pitchFamily="34" charset="0"/>
              </a:rPr>
              <a:t> statuto;</a:t>
            </a:r>
          </a:p>
          <a:p>
            <a:pPr algn="just" fontAlgn="base">
              <a:spcBef>
                <a:spcPct val="0"/>
              </a:spcBef>
              <a:spcAft>
                <a:spcPct val="0"/>
              </a:spcAft>
              <a:buFontTx/>
              <a:buChar char="-"/>
            </a:pPr>
            <a:endParaRPr lang="it-IT" sz="3200" b="1" dirty="0">
              <a:solidFill>
                <a:srgbClr val="FF0000"/>
              </a:solidFill>
              <a:latin typeface="Arial Black" pitchFamily="34" charset="0"/>
            </a:endParaRPr>
          </a:p>
          <a:p>
            <a:pPr algn="just" fontAlgn="base">
              <a:spcBef>
                <a:spcPct val="0"/>
              </a:spcBef>
              <a:spcAft>
                <a:spcPct val="0"/>
              </a:spcAft>
              <a:buFontTx/>
              <a:buChar char="-"/>
            </a:pPr>
            <a:r>
              <a:rPr lang="it-IT" sz="3200" b="1" dirty="0">
                <a:solidFill>
                  <a:srgbClr val="FF0000"/>
                </a:solidFill>
                <a:latin typeface="Arial Black" pitchFamily="34" charset="0"/>
              </a:rPr>
              <a:t> riconoscimento.</a:t>
            </a:r>
          </a:p>
        </p:txBody>
      </p:sp>
      <p:sp>
        <p:nvSpPr>
          <p:cNvPr id="6" name="Rettangolo 5"/>
          <p:cNvSpPr/>
          <p:nvPr/>
        </p:nvSpPr>
        <p:spPr>
          <a:xfrm>
            <a:off x="1475656" y="6093296"/>
            <a:ext cx="7416824" cy="576064"/>
          </a:xfrm>
          <a:prstGeom prst="rect">
            <a:avLst/>
          </a:prstGeom>
          <a:solidFill>
            <a:srgbClr val="FF0000"/>
          </a:solidFill>
          <a:ln w="25400" cap="flat" cmpd="sng" algn="ctr">
            <a:solidFill>
              <a:srgbClr val="FF0000"/>
            </a:solidFill>
            <a:prstDash val="solid"/>
          </a:ln>
          <a:effectLst/>
        </p:spPr>
        <p:txBody>
          <a:bodyPr rtlCol="0" anchor="ctr"/>
          <a:lstStyle/>
          <a:p>
            <a:pPr algn="ctr"/>
            <a:endParaRPr lang="it-IT" kern="0">
              <a:solidFill>
                <a:prstClr val="white"/>
              </a:solidFill>
            </a:endParaRPr>
          </a:p>
        </p:txBody>
      </p:sp>
      <p:sp>
        <p:nvSpPr>
          <p:cNvPr id="7" name="CasellaDiTesto 6"/>
          <p:cNvSpPr txBox="1"/>
          <p:nvPr/>
        </p:nvSpPr>
        <p:spPr>
          <a:xfrm>
            <a:off x="1619672" y="6135687"/>
            <a:ext cx="712879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sz="2400" b="1" dirty="0">
                <a:solidFill>
                  <a:prstClr val="white"/>
                </a:solidFill>
              </a:rPr>
              <a:t>Corso di formazione per Patrocinatore Stragiudiziale</a:t>
            </a:r>
          </a:p>
        </p:txBody>
      </p:sp>
      <p:sp>
        <p:nvSpPr>
          <p:cNvPr id="8" name="Rettangolo 7"/>
          <p:cNvSpPr/>
          <p:nvPr/>
        </p:nvSpPr>
        <p:spPr>
          <a:xfrm>
            <a:off x="1475656" y="5949280"/>
            <a:ext cx="7416824" cy="144016"/>
          </a:xfrm>
          <a:prstGeom prst="rect">
            <a:avLst/>
          </a:prstGeom>
          <a:solidFill>
            <a:sysClr val="window" lastClr="FFFFFF">
              <a:lumMod val="50000"/>
            </a:sysClr>
          </a:solidFill>
          <a:ln w="25400" cap="flat" cmpd="sng" algn="ctr">
            <a:solidFill>
              <a:sysClr val="window" lastClr="FFFFFF">
                <a:lumMod val="50000"/>
              </a:sysClr>
            </a:solidFill>
            <a:prstDash val="solid"/>
          </a:ln>
          <a:effectLst/>
        </p:spPr>
        <p:txBody>
          <a:bodyPr rtlCol="0" anchor="ctr"/>
          <a:lstStyle/>
          <a:p>
            <a:pPr algn="ctr"/>
            <a:endParaRPr lang="it-IT" kern="0">
              <a:solidFill>
                <a:prstClr val="white"/>
              </a:solidFill>
            </a:endParaRPr>
          </a:p>
        </p:txBody>
      </p:sp>
      <p:pic>
        <p:nvPicPr>
          <p:cNvPr id="9" name="Immagine 8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1520" y="5908325"/>
            <a:ext cx="941090" cy="5909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6577390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1" name="CasellaDiTesto 3"/>
          <p:cNvSpPr txBox="1">
            <a:spLocks noChangeArrowheads="1"/>
          </p:cNvSpPr>
          <p:nvPr/>
        </p:nvSpPr>
        <p:spPr bwMode="auto">
          <a:xfrm>
            <a:off x="571472" y="1785926"/>
            <a:ext cx="8032778" cy="255454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it-IT" sz="3200" b="1" dirty="0">
                <a:solidFill>
                  <a:prstClr val="black"/>
                </a:solidFill>
                <a:latin typeface="Arial Black" pitchFamily="34" charset="0"/>
              </a:rPr>
              <a:t>La nascita di una persona giuridica avviene mediante </a:t>
            </a:r>
            <a:r>
              <a:rPr lang="it-IT" sz="3200" b="1" dirty="0">
                <a:solidFill>
                  <a:srgbClr val="FF0000"/>
                </a:solidFill>
                <a:latin typeface="Arial Black" pitchFamily="34" charset="0"/>
              </a:rPr>
              <a:t>atto costitutivo </a:t>
            </a:r>
            <a:r>
              <a:rPr lang="it-IT" sz="3200" b="1" dirty="0">
                <a:solidFill>
                  <a:prstClr val="black"/>
                </a:solidFill>
                <a:latin typeface="Arial Black" pitchFamily="34" charset="0"/>
              </a:rPr>
              <a:t>nel quale sono riportati: </a:t>
            </a:r>
            <a:r>
              <a:rPr lang="it-IT" sz="3200" b="1" dirty="0">
                <a:solidFill>
                  <a:srgbClr val="00B050"/>
                </a:solidFill>
                <a:latin typeface="Arial Black" pitchFamily="34" charset="0"/>
              </a:rPr>
              <a:t>anno di fondazione</a:t>
            </a:r>
            <a:r>
              <a:rPr lang="it-IT" sz="3200" b="1" dirty="0">
                <a:solidFill>
                  <a:prstClr val="black"/>
                </a:solidFill>
                <a:latin typeface="Arial Black" pitchFamily="34" charset="0"/>
              </a:rPr>
              <a:t>, </a:t>
            </a:r>
            <a:r>
              <a:rPr lang="it-IT" sz="3200" b="1" dirty="0">
                <a:solidFill>
                  <a:srgbClr val="00B050"/>
                </a:solidFill>
                <a:latin typeface="Arial Black" pitchFamily="34" charset="0"/>
              </a:rPr>
              <a:t>denominazione</a:t>
            </a:r>
            <a:r>
              <a:rPr lang="it-IT" sz="3200" b="1" dirty="0">
                <a:solidFill>
                  <a:prstClr val="black"/>
                </a:solidFill>
                <a:latin typeface="Arial Black" pitchFamily="34" charset="0"/>
              </a:rPr>
              <a:t>, </a:t>
            </a:r>
            <a:r>
              <a:rPr lang="it-IT" sz="3200" b="1" dirty="0">
                <a:solidFill>
                  <a:srgbClr val="00B050"/>
                </a:solidFill>
                <a:latin typeface="Arial Black" pitchFamily="34" charset="0"/>
              </a:rPr>
              <a:t>finalità</a:t>
            </a:r>
            <a:r>
              <a:rPr lang="it-IT" sz="3200" b="1" dirty="0">
                <a:solidFill>
                  <a:prstClr val="black"/>
                </a:solidFill>
                <a:latin typeface="Arial Black" pitchFamily="34" charset="0"/>
              </a:rPr>
              <a:t>, </a:t>
            </a:r>
            <a:r>
              <a:rPr lang="it-IT" sz="3200" b="1" dirty="0">
                <a:solidFill>
                  <a:srgbClr val="00B050"/>
                </a:solidFill>
                <a:latin typeface="Arial Black" pitchFamily="34" charset="0"/>
              </a:rPr>
              <a:t>patrimonio </a:t>
            </a:r>
            <a:r>
              <a:rPr lang="it-IT" sz="3200" b="1" dirty="0">
                <a:solidFill>
                  <a:prstClr val="black"/>
                </a:solidFill>
                <a:latin typeface="Arial Black" pitchFamily="34" charset="0"/>
              </a:rPr>
              <a:t>e </a:t>
            </a:r>
            <a:r>
              <a:rPr lang="it-IT" sz="3200" b="1" dirty="0">
                <a:solidFill>
                  <a:srgbClr val="00B050"/>
                </a:solidFill>
                <a:latin typeface="Arial Black" pitchFamily="34" charset="0"/>
              </a:rPr>
              <a:t>termine</a:t>
            </a:r>
            <a:r>
              <a:rPr lang="it-IT" sz="3200" b="1" dirty="0">
                <a:solidFill>
                  <a:prstClr val="black"/>
                </a:solidFill>
                <a:latin typeface="Arial Black" pitchFamily="34" charset="0"/>
              </a:rPr>
              <a:t>.</a:t>
            </a:r>
          </a:p>
        </p:txBody>
      </p:sp>
      <p:sp>
        <p:nvSpPr>
          <p:cNvPr id="20484" name="CasellaDiTesto 7"/>
          <p:cNvSpPr txBox="1">
            <a:spLocks noChangeArrowheads="1"/>
          </p:cNvSpPr>
          <p:nvPr/>
        </p:nvSpPr>
        <p:spPr bwMode="auto">
          <a:xfrm>
            <a:off x="900113" y="428604"/>
            <a:ext cx="7343775" cy="76944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it-IT" sz="4400" dirty="0">
                <a:solidFill>
                  <a:schemeClr val="tx1">
                    <a:lumMod val="50000"/>
                    <a:lumOff val="50000"/>
                  </a:schemeClr>
                </a:solidFill>
                <a:latin typeface="Arial Black" pitchFamily="34" charset="0"/>
              </a:rPr>
              <a:t>Atto costitutivo</a:t>
            </a:r>
          </a:p>
        </p:txBody>
      </p:sp>
      <p:sp>
        <p:nvSpPr>
          <p:cNvPr id="8" name="Rettangolo 7"/>
          <p:cNvSpPr/>
          <p:nvPr/>
        </p:nvSpPr>
        <p:spPr>
          <a:xfrm>
            <a:off x="1475656" y="6093296"/>
            <a:ext cx="7416824" cy="576064"/>
          </a:xfrm>
          <a:prstGeom prst="rect">
            <a:avLst/>
          </a:prstGeom>
          <a:solidFill>
            <a:srgbClr val="FF0000"/>
          </a:solidFill>
          <a:ln w="25400" cap="flat" cmpd="sng" algn="ctr">
            <a:solidFill>
              <a:srgbClr val="FF0000"/>
            </a:solidFill>
            <a:prstDash val="solid"/>
          </a:ln>
          <a:effectLst/>
        </p:spPr>
        <p:txBody>
          <a:bodyPr rtlCol="0" anchor="ctr"/>
          <a:lstStyle/>
          <a:p>
            <a:pPr algn="ctr"/>
            <a:endParaRPr lang="it-IT" kern="0">
              <a:solidFill>
                <a:prstClr val="white"/>
              </a:solidFill>
            </a:endParaRPr>
          </a:p>
        </p:txBody>
      </p:sp>
      <p:sp>
        <p:nvSpPr>
          <p:cNvPr id="9" name="CasellaDiTesto 8"/>
          <p:cNvSpPr txBox="1"/>
          <p:nvPr/>
        </p:nvSpPr>
        <p:spPr>
          <a:xfrm>
            <a:off x="1619672" y="6135687"/>
            <a:ext cx="712879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sz="2400" b="1" dirty="0">
                <a:solidFill>
                  <a:prstClr val="white"/>
                </a:solidFill>
              </a:rPr>
              <a:t>Corso di formazione per Patrocinatore Stragiudiziale</a:t>
            </a:r>
          </a:p>
        </p:txBody>
      </p:sp>
      <p:sp>
        <p:nvSpPr>
          <p:cNvPr id="10" name="Rettangolo 9"/>
          <p:cNvSpPr/>
          <p:nvPr/>
        </p:nvSpPr>
        <p:spPr>
          <a:xfrm>
            <a:off x="1475656" y="5949280"/>
            <a:ext cx="7416824" cy="144016"/>
          </a:xfrm>
          <a:prstGeom prst="rect">
            <a:avLst/>
          </a:prstGeom>
          <a:solidFill>
            <a:sysClr val="window" lastClr="FFFFFF">
              <a:lumMod val="50000"/>
            </a:sysClr>
          </a:solidFill>
          <a:ln w="25400" cap="flat" cmpd="sng" algn="ctr">
            <a:solidFill>
              <a:sysClr val="window" lastClr="FFFFFF">
                <a:lumMod val="50000"/>
              </a:sysClr>
            </a:solidFill>
            <a:prstDash val="solid"/>
          </a:ln>
          <a:effectLst/>
        </p:spPr>
        <p:txBody>
          <a:bodyPr rtlCol="0" anchor="ctr"/>
          <a:lstStyle/>
          <a:p>
            <a:pPr algn="ctr"/>
            <a:endParaRPr lang="it-IT" kern="0">
              <a:solidFill>
                <a:prstClr val="white"/>
              </a:solidFill>
            </a:endParaRPr>
          </a:p>
        </p:txBody>
      </p:sp>
      <p:pic>
        <p:nvPicPr>
          <p:cNvPr id="11" name="Immagine 10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1520" y="5908325"/>
            <a:ext cx="941090" cy="5909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9340858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1" name="CasellaDiTesto 3"/>
          <p:cNvSpPr txBox="1">
            <a:spLocks noChangeArrowheads="1"/>
          </p:cNvSpPr>
          <p:nvPr/>
        </p:nvSpPr>
        <p:spPr bwMode="auto">
          <a:xfrm>
            <a:off x="571472" y="1785926"/>
            <a:ext cx="8032778" cy="255454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it-IT" sz="3200" b="1" dirty="0">
                <a:solidFill>
                  <a:prstClr val="black"/>
                </a:solidFill>
                <a:latin typeface="Arial Black" pitchFamily="34" charset="0"/>
              </a:rPr>
              <a:t>La costituzione di una persona giuridica avviene mediante </a:t>
            </a:r>
            <a:r>
              <a:rPr lang="it-IT" sz="3200" b="1" dirty="0">
                <a:solidFill>
                  <a:srgbClr val="FF0000"/>
                </a:solidFill>
                <a:latin typeface="Arial Black" pitchFamily="34" charset="0"/>
              </a:rPr>
              <a:t>statuto </a:t>
            </a:r>
            <a:r>
              <a:rPr lang="it-IT" sz="3200" b="1" dirty="0">
                <a:solidFill>
                  <a:prstClr val="black"/>
                </a:solidFill>
                <a:latin typeface="Arial Black" pitchFamily="34" charset="0"/>
              </a:rPr>
              <a:t>che ne regola la vita, determinando </a:t>
            </a:r>
            <a:r>
              <a:rPr lang="it-IT" sz="3200" b="1" dirty="0">
                <a:solidFill>
                  <a:srgbClr val="00B050"/>
                </a:solidFill>
                <a:latin typeface="Arial Black" pitchFamily="34" charset="0"/>
              </a:rPr>
              <a:t>struttura </a:t>
            </a:r>
            <a:r>
              <a:rPr lang="it-IT" sz="3200" b="1" dirty="0">
                <a:solidFill>
                  <a:prstClr val="black"/>
                </a:solidFill>
                <a:latin typeface="Arial Black" pitchFamily="34" charset="0"/>
              </a:rPr>
              <a:t>e </a:t>
            </a:r>
            <a:r>
              <a:rPr lang="it-IT" sz="3200" b="1" dirty="0">
                <a:solidFill>
                  <a:srgbClr val="00B050"/>
                </a:solidFill>
                <a:latin typeface="Arial Black" pitchFamily="34" charset="0"/>
              </a:rPr>
              <a:t>poteri</a:t>
            </a:r>
            <a:r>
              <a:rPr lang="it-IT" sz="3200" b="1" dirty="0">
                <a:solidFill>
                  <a:prstClr val="black"/>
                </a:solidFill>
                <a:latin typeface="Arial Black" pitchFamily="34" charset="0"/>
              </a:rPr>
              <a:t> degli organi che la rappresentano.</a:t>
            </a:r>
          </a:p>
        </p:txBody>
      </p:sp>
      <p:sp>
        <p:nvSpPr>
          <p:cNvPr id="20484" name="CasellaDiTesto 7"/>
          <p:cNvSpPr txBox="1">
            <a:spLocks noChangeArrowheads="1"/>
          </p:cNvSpPr>
          <p:nvPr/>
        </p:nvSpPr>
        <p:spPr bwMode="auto">
          <a:xfrm>
            <a:off x="900113" y="428604"/>
            <a:ext cx="7343775" cy="76944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it-IT" sz="4400" dirty="0">
                <a:solidFill>
                  <a:schemeClr val="tx1">
                    <a:lumMod val="50000"/>
                    <a:lumOff val="50000"/>
                  </a:schemeClr>
                </a:solidFill>
                <a:latin typeface="Arial Black" pitchFamily="34" charset="0"/>
              </a:rPr>
              <a:t>Statuto</a:t>
            </a:r>
          </a:p>
        </p:txBody>
      </p:sp>
      <p:sp>
        <p:nvSpPr>
          <p:cNvPr id="8" name="Rettangolo 7"/>
          <p:cNvSpPr/>
          <p:nvPr/>
        </p:nvSpPr>
        <p:spPr>
          <a:xfrm>
            <a:off x="1475656" y="6093296"/>
            <a:ext cx="7416824" cy="576064"/>
          </a:xfrm>
          <a:prstGeom prst="rect">
            <a:avLst/>
          </a:prstGeom>
          <a:solidFill>
            <a:srgbClr val="FF0000"/>
          </a:solidFill>
          <a:ln w="25400" cap="flat" cmpd="sng" algn="ctr">
            <a:solidFill>
              <a:srgbClr val="FF0000"/>
            </a:solidFill>
            <a:prstDash val="solid"/>
          </a:ln>
          <a:effectLst/>
        </p:spPr>
        <p:txBody>
          <a:bodyPr rtlCol="0" anchor="ctr"/>
          <a:lstStyle/>
          <a:p>
            <a:pPr algn="ctr"/>
            <a:endParaRPr lang="it-IT" kern="0">
              <a:solidFill>
                <a:prstClr val="white"/>
              </a:solidFill>
            </a:endParaRPr>
          </a:p>
        </p:txBody>
      </p:sp>
      <p:sp>
        <p:nvSpPr>
          <p:cNvPr id="9" name="CasellaDiTesto 8"/>
          <p:cNvSpPr txBox="1"/>
          <p:nvPr/>
        </p:nvSpPr>
        <p:spPr>
          <a:xfrm>
            <a:off x="1619672" y="6135687"/>
            <a:ext cx="712879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sz="2400" b="1" dirty="0">
                <a:solidFill>
                  <a:prstClr val="white"/>
                </a:solidFill>
              </a:rPr>
              <a:t>Corso di formazione per Patrocinatore Stragiudiziale</a:t>
            </a:r>
          </a:p>
        </p:txBody>
      </p:sp>
      <p:sp>
        <p:nvSpPr>
          <p:cNvPr id="10" name="Rettangolo 9"/>
          <p:cNvSpPr/>
          <p:nvPr/>
        </p:nvSpPr>
        <p:spPr>
          <a:xfrm>
            <a:off x="1475656" y="5949280"/>
            <a:ext cx="7416824" cy="144016"/>
          </a:xfrm>
          <a:prstGeom prst="rect">
            <a:avLst/>
          </a:prstGeom>
          <a:solidFill>
            <a:sysClr val="window" lastClr="FFFFFF">
              <a:lumMod val="50000"/>
            </a:sysClr>
          </a:solidFill>
          <a:ln w="25400" cap="flat" cmpd="sng" algn="ctr">
            <a:solidFill>
              <a:sysClr val="window" lastClr="FFFFFF">
                <a:lumMod val="50000"/>
              </a:sysClr>
            </a:solidFill>
            <a:prstDash val="solid"/>
          </a:ln>
          <a:effectLst/>
        </p:spPr>
        <p:txBody>
          <a:bodyPr rtlCol="0" anchor="ctr"/>
          <a:lstStyle/>
          <a:p>
            <a:pPr algn="ctr"/>
            <a:endParaRPr lang="it-IT" kern="0">
              <a:solidFill>
                <a:prstClr val="white"/>
              </a:solidFill>
            </a:endParaRPr>
          </a:p>
        </p:txBody>
      </p:sp>
      <p:pic>
        <p:nvPicPr>
          <p:cNvPr id="11" name="Immagine 10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1520" y="5908325"/>
            <a:ext cx="941090" cy="5909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2819951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1" name="CasellaDiTesto 3"/>
          <p:cNvSpPr txBox="1">
            <a:spLocks noChangeArrowheads="1"/>
          </p:cNvSpPr>
          <p:nvPr/>
        </p:nvSpPr>
        <p:spPr bwMode="auto">
          <a:xfrm>
            <a:off x="571472" y="1785926"/>
            <a:ext cx="8032778" cy="30469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it-IT" sz="3200" b="1" dirty="0">
                <a:solidFill>
                  <a:prstClr val="black"/>
                </a:solidFill>
                <a:latin typeface="Arial Black" pitchFamily="34" charset="0"/>
              </a:rPr>
              <a:t>E’ l’atto mediante il quale lo Stato riconosce ed attribuisce la </a:t>
            </a:r>
            <a:r>
              <a:rPr lang="it-IT" sz="3200" b="1" dirty="0">
                <a:solidFill>
                  <a:srgbClr val="FF0000"/>
                </a:solidFill>
                <a:latin typeface="Arial Black" pitchFamily="34" charset="0"/>
              </a:rPr>
              <a:t>“personalità giuridica”</a:t>
            </a:r>
            <a:r>
              <a:rPr lang="it-IT" sz="3200" b="1" dirty="0">
                <a:solidFill>
                  <a:prstClr val="black"/>
                </a:solidFill>
                <a:latin typeface="Arial Black" pitchFamily="34" charset="0"/>
              </a:rPr>
              <a:t>.</a:t>
            </a:r>
          </a:p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it-IT" sz="3200" b="1" dirty="0">
              <a:solidFill>
                <a:prstClr val="black"/>
              </a:solidFill>
              <a:latin typeface="Arial Black" pitchFamily="34" charset="0"/>
            </a:endParaRPr>
          </a:p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it-IT" sz="3200" b="1" dirty="0">
                <a:solidFill>
                  <a:prstClr val="black"/>
                </a:solidFill>
                <a:latin typeface="Arial Black" pitchFamily="34" charset="0"/>
              </a:rPr>
              <a:t>Quest’atto perfeziona la figura di persona giuridica.</a:t>
            </a:r>
          </a:p>
        </p:txBody>
      </p:sp>
      <p:sp>
        <p:nvSpPr>
          <p:cNvPr id="20484" name="CasellaDiTesto 7"/>
          <p:cNvSpPr txBox="1">
            <a:spLocks noChangeArrowheads="1"/>
          </p:cNvSpPr>
          <p:nvPr/>
        </p:nvSpPr>
        <p:spPr bwMode="auto">
          <a:xfrm>
            <a:off x="900113" y="428604"/>
            <a:ext cx="7343775" cy="76944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it-IT" sz="4400" dirty="0">
                <a:solidFill>
                  <a:schemeClr val="tx1">
                    <a:lumMod val="50000"/>
                    <a:lumOff val="50000"/>
                  </a:schemeClr>
                </a:solidFill>
                <a:latin typeface="Arial Black" pitchFamily="34" charset="0"/>
              </a:rPr>
              <a:t>Riconoscimento</a:t>
            </a:r>
          </a:p>
        </p:txBody>
      </p:sp>
      <p:sp>
        <p:nvSpPr>
          <p:cNvPr id="8" name="Rettangolo 7"/>
          <p:cNvSpPr/>
          <p:nvPr/>
        </p:nvSpPr>
        <p:spPr>
          <a:xfrm>
            <a:off x="1475656" y="6093296"/>
            <a:ext cx="7416824" cy="576064"/>
          </a:xfrm>
          <a:prstGeom prst="rect">
            <a:avLst/>
          </a:prstGeom>
          <a:solidFill>
            <a:srgbClr val="FF0000"/>
          </a:solidFill>
          <a:ln w="25400" cap="flat" cmpd="sng" algn="ctr">
            <a:solidFill>
              <a:srgbClr val="FF0000"/>
            </a:solidFill>
            <a:prstDash val="solid"/>
          </a:ln>
          <a:effectLst/>
        </p:spPr>
        <p:txBody>
          <a:bodyPr rtlCol="0" anchor="ctr"/>
          <a:lstStyle/>
          <a:p>
            <a:pPr algn="ctr"/>
            <a:endParaRPr lang="it-IT" kern="0">
              <a:solidFill>
                <a:prstClr val="white"/>
              </a:solidFill>
            </a:endParaRPr>
          </a:p>
        </p:txBody>
      </p:sp>
      <p:sp>
        <p:nvSpPr>
          <p:cNvPr id="9" name="CasellaDiTesto 8"/>
          <p:cNvSpPr txBox="1"/>
          <p:nvPr/>
        </p:nvSpPr>
        <p:spPr>
          <a:xfrm>
            <a:off x="1619672" y="6135687"/>
            <a:ext cx="712879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sz="2400" b="1" dirty="0">
                <a:solidFill>
                  <a:prstClr val="white"/>
                </a:solidFill>
              </a:rPr>
              <a:t>Corso di formazione per Patrocinatore Stragiudiziale</a:t>
            </a:r>
          </a:p>
        </p:txBody>
      </p:sp>
      <p:sp>
        <p:nvSpPr>
          <p:cNvPr id="10" name="Rettangolo 9"/>
          <p:cNvSpPr/>
          <p:nvPr/>
        </p:nvSpPr>
        <p:spPr>
          <a:xfrm>
            <a:off x="1475656" y="5949280"/>
            <a:ext cx="7416824" cy="144016"/>
          </a:xfrm>
          <a:prstGeom prst="rect">
            <a:avLst/>
          </a:prstGeom>
          <a:solidFill>
            <a:sysClr val="window" lastClr="FFFFFF">
              <a:lumMod val="50000"/>
            </a:sysClr>
          </a:solidFill>
          <a:ln w="25400" cap="flat" cmpd="sng" algn="ctr">
            <a:solidFill>
              <a:sysClr val="window" lastClr="FFFFFF">
                <a:lumMod val="50000"/>
              </a:sysClr>
            </a:solidFill>
            <a:prstDash val="solid"/>
          </a:ln>
          <a:effectLst/>
        </p:spPr>
        <p:txBody>
          <a:bodyPr rtlCol="0" anchor="ctr"/>
          <a:lstStyle/>
          <a:p>
            <a:pPr algn="ctr"/>
            <a:endParaRPr lang="it-IT" kern="0">
              <a:solidFill>
                <a:prstClr val="white"/>
              </a:solidFill>
            </a:endParaRPr>
          </a:p>
        </p:txBody>
      </p:sp>
      <p:pic>
        <p:nvPicPr>
          <p:cNvPr id="11" name="Immagine 10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1520" y="5908325"/>
            <a:ext cx="941090" cy="5909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069288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29" name="CasellaDiTesto 3"/>
          <p:cNvSpPr txBox="1">
            <a:spLocks noChangeArrowheads="1"/>
          </p:cNvSpPr>
          <p:nvPr/>
        </p:nvSpPr>
        <p:spPr bwMode="auto">
          <a:xfrm>
            <a:off x="3348038" y="1412875"/>
            <a:ext cx="5256212" cy="403187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it-IT" sz="3200" b="1" dirty="0">
                <a:solidFill>
                  <a:srgbClr val="FF0000"/>
                </a:solidFill>
                <a:latin typeface="Arial Black" pitchFamily="34" charset="0"/>
              </a:rPr>
              <a:t>Le persone giuridiche si distinguono in:</a:t>
            </a:r>
          </a:p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it-IT" sz="3200" b="1" dirty="0">
              <a:solidFill>
                <a:srgbClr val="FF0000"/>
              </a:solidFill>
              <a:latin typeface="Arial Black" pitchFamily="34" charset="0"/>
            </a:endParaRPr>
          </a:p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it-IT" sz="3200" b="1" dirty="0">
                <a:solidFill>
                  <a:srgbClr val="FF0000"/>
                </a:solidFill>
                <a:latin typeface="Arial Black" pitchFamily="34" charset="0"/>
              </a:rPr>
              <a:t> </a:t>
            </a:r>
            <a:r>
              <a:rPr lang="it-IT" sz="3200" b="1" dirty="0">
                <a:solidFill>
                  <a:srgbClr val="C0504D">
                    <a:lumMod val="75000"/>
                  </a:srgbClr>
                </a:solidFill>
                <a:latin typeface="Arial Black" pitchFamily="34" charset="0"/>
              </a:rPr>
              <a:t>persone giuridiche</a:t>
            </a:r>
          </a:p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it-IT" sz="3200" b="1" dirty="0">
                <a:solidFill>
                  <a:srgbClr val="C0504D">
                    <a:lumMod val="75000"/>
                  </a:srgbClr>
                </a:solidFill>
                <a:latin typeface="Arial Black" pitchFamily="34" charset="0"/>
              </a:rPr>
              <a:t> </a:t>
            </a:r>
          </a:p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it-IT" sz="3200" b="1" dirty="0">
                <a:solidFill>
                  <a:srgbClr val="C0504D">
                    <a:lumMod val="75000"/>
                  </a:srgbClr>
                </a:solidFill>
                <a:latin typeface="Arial Black" pitchFamily="34" charset="0"/>
              </a:rPr>
              <a:t>pubbliche</a:t>
            </a:r>
            <a:r>
              <a:rPr lang="it-IT" sz="3200" b="1" dirty="0">
                <a:solidFill>
                  <a:srgbClr val="FF0000"/>
                </a:solidFill>
                <a:latin typeface="Arial Black" pitchFamily="34" charset="0"/>
              </a:rPr>
              <a:t> e </a:t>
            </a:r>
            <a:r>
              <a:rPr lang="it-IT" sz="3200" b="1" dirty="0">
                <a:solidFill>
                  <a:srgbClr val="00B050"/>
                </a:solidFill>
                <a:latin typeface="Arial Black" pitchFamily="34" charset="0"/>
              </a:rPr>
              <a:t>persone</a:t>
            </a:r>
          </a:p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it-IT" sz="3200" b="1" dirty="0">
              <a:solidFill>
                <a:srgbClr val="00B050"/>
              </a:solidFill>
              <a:latin typeface="Arial Black" pitchFamily="34" charset="0"/>
            </a:endParaRPr>
          </a:p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it-IT" sz="3200" b="1" dirty="0">
                <a:solidFill>
                  <a:srgbClr val="00B050"/>
                </a:solidFill>
                <a:latin typeface="Arial Black" pitchFamily="34" charset="0"/>
              </a:rPr>
              <a:t>giuridiche private</a:t>
            </a:r>
            <a:r>
              <a:rPr lang="it-IT" sz="3200" b="1" dirty="0">
                <a:solidFill>
                  <a:srgbClr val="FF0000"/>
                </a:solidFill>
                <a:latin typeface="Arial Black" pitchFamily="34" charset="0"/>
              </a:rPr>
              <a:t> </a:t>
            </a:r>
          </a:p>
        </p:txBody>
      </p:sp>
      <p:sp>
        <p:nvSpPr>
          <p:cNvPr id="22532" name="CasellaDiTesto 7"/>
          <p:cNvSpPr txBox="1">
            <a:spLocks noChangeArrowheads="1"/>
          </p:cNvSpPr>
          <p:nvPr/>
        </p:nvSpPr>
        <p:spPr bwMode="auto">
          <a:xfrm>
            <a:off x="971550" y="404664"/>
            <a:ext cx="7345363" cy="76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it-IT" sz="4400">
                <a:solidFill>
                  <a:schemeClr val="tx1">
                    <a:lumMod val="50000"/>
                    <a:lumOff val="50000"/>
                  </a:schemeClr>
                </a:solidFill>
                <a:latin typeface="Arial Black" pitchFamily="34" charset="0"/>
              </a:rPr>
              <a:t>Le persone giuridiche</a:t>
            </a:r>
          </a:p>
        </p:txBody>
      </p:sp>
      <p:pic>
        <p:nvPicPr>
          <p:cNvPr id="22533" name="Picture 2" descr="http://quad.radioradicale.it/foto/0002/2460723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11188" y="1628775"/>
            <a:ext cx="2616200" cy="172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2534" name="Picture 4" descr="http://www.inchiostrodigitale.com/wp-content/uploads/2009/12/credit-card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11188" y="3500438"/>
            <a:ext cx="2638425" cy="1762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" name="Rettangolo 8"/>
          <p:cNvSpPr/>
          <p:nvPr/>
        </p:nvSpPr>
        <p:spPr>
          <a:xfrm>
            <a:off x="1475656" y="6093296"/>
            <a:ext cx="7416824" cy="576064"/>
          </a:xfrm>
          <a:prstGeom prst="rect">
            <a:avLst/>
          </a:prstGeom>
          <a:solidFill>
            <a:srgbClr val="FF0000"/>
          </a:solidFill>
          <a:ln w="25400" cap="flat" cmpd="sng" algn="ctr">
            <a:solidFill>
              <a:srgbClr val="FF0000"/>
            </a:solidFill>
            <a:prstDash val="solid"/>
          </a:ln>
          <a:effectLst/>
        </p:spPr>
        <p:txBody>
          <a:bodyPr rtlCol="0" anchor="ctr"/>
          <a:lstStyle/>
          <a:p>
            <a:pPr algn="ctr"/>
            <a:endParaRPr lang="it-IT" kern="0">
              <a:solidFill>
                <a:prstClr val="white"/>
              </a:solidFill>
            </a:endParaRPr>
          </a:p>
        </p:txBody>
      </p:sp>
      <p:sp>
        <p:nvSpPr>
          <p:cNvPr id="10" name="CasellaDiTesto 9"/>
          <p:cNvSpPr txBox="1"/>
          <p:nvPr/>
        </p:nvSpPr>
        <p:spPr>
          <a:xfrm>
            <a:off x="1619672" y="6135687"/>
            <a:ext cx="712879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sz="2400" b="1" dirty="0">
                <a:solidFill>
                  <a:prstClr val="white"/>
                </a:solidFill>
              </a:rPr>
              <a:t>Corso di formazione per Patrocinatore Stragiudiziale</a:t>
            </a:r>
          </a:p>
        </p:txBody>
      </p:sp>
      <p:sp>
        <p:nvSpPr>
          <p:cNvPr id="11" name="Rettangolo 10"/>
          <p:cNvSpPr/>
          <p:nvPr/>
        </p:nvSpPr>
        <p:spPr>
          <a:xfrm>
            <a:off x="1475656" y="5949280"/>
            <a:ext cx="7416824" cy="144016"/>
          </a:xfrm>
          <a:prstGeom prst="rect">
            <a:avLst/>
          </a:prstGeom>
          <a:solidFill>
            <a:sysClr val="window" lastClr="FFFFFF">
              <a:lumMod val="50000"/>
            </a:sysClr>
          </a:solidFill>
          <a:ln w="25400" cap="flat" cmpd="sng" algn="ctr">
            <a:solidFill>
              <a:sysClr val="window" lastClr="FFFFFF">
                <a:lumMod val="50000"/>
              </a:sysClr>
            </a:solidFill>
            <a:prstDash val="solid"/>
          </a:ln>
          <a:effectLst/>
        </p:spPr>
        <p:txBody>
          <a:bodyPr rtlCol="0" anchor="ctr"/>
          <a:lstStyle/>
          <a:p>
            <a:pPr algn="ctr"/>
            <a:endParaRPr lang="it-IT" kern="0">
              <a:solidFill>
                <a:prstClr val="white"/>
              </a:solidFill>
            </a:endParaRPr>
          </a:p>
        </p:txBody>
      </p:sp>
      <p:pic>
        <p:nvPicPr>
          <p:cNvPr id="12" name="Immagine 11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1520" y="5908325"/>
            <a:ext cx="941090" cy="5909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0056720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29" name="CasellaDiTesto 3"/>
          <p:cNvSpPr txBox="1">
            <a:spLocks noChangeArrowheads="1"/>
          </p:cNvSpPr>
          <p:nvPr/>
        </p:nvSpPr>
        <p:spPr bwMode="auto">
          <a:xfrm>
            <a:off x="3214678" y="1412875"/>
            <a:ext cx="5389572" cy="452431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it-IT" sz="3200" b="1" dirty="0">
                <a:solidFill>
                  <a:prstClr val="black"/>
                </a:solidFill>
                <a:latin typeface="Arial Black" pitchFamily="34" charset="0"/>
              </a:rPr>
              <a:t>Le</a:t>
            </a:r>
            <a:r>
              <a:rPr lang="it-IT" sz="3200" b="1" dirty="0">
                <a:solidFill>
                  <a:srgbClr val="FF0000"/>
                </a:solidFill>
                <a:latin typeface="Arial Black" pitchFamily="34" charset="0"/>
              </a:rPr>
              <a:t> </a:t>
            </a:r>
            <a:r>
              <a:rPr lang="it-IT" sz="3200" b="1" dirty="0">
                <a:solidFill>
                  <a:srgbClr val="C0504D">
                    <a:lumMod val="75000"/>
                  </a:srgbClr>
                </a:solidFill>
                <a:latin typeface="Arial Black" pitchFamily="34" charset="0"/>
              </a:rPr>
              <a:t>persone giuridiche</a:t>
            </a:r>
          </a:p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it-IT" sz="3200" b="1" dirty="0">
                <a:solidFill>
                  <a:srgbClr val="C0504D">
                    <a:lumMod val="75000"/>
                  </a:srgbClr>
                </a:solidFill>
                <a:latin typeface="Arial Black" pitchFamily="34" charset="0"/>
              </a:rPr>
              <a:t> pubbliche</a:t>
            </a:r>
            <a:r>
              <a:rPr lang="it-IT" sz="3200" b="1" dirty="0">
                <a:solidFill>
                  <a:srgbClr val="FF0000"/>
                </a:solidFill>
                <a:latin typeface="Arial Black" pitchFamily="34" charset="0"/>
              </a:rPr>
              <a:t> </a:t>
            </a:r>
            <a:r>
              <a:rPr lang="it-IT" sz="3200" b="1" dirty="0">
                <a:solidFill>
                  <a:prstClr val="black"/>
                </a:solidFill>
                <a:latin typeface="Arial Black" pitchFamily="34" charset="0"/>
              </a:rPr>
              <a:t>sono:</a:t>
            </a:r>
          </a:p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it-IT" sz="3200" b="1" dirty="0">
                <a:solidFill>
                  <a:srgbClr val="FF0000"/>
                </a:solidFill>
                <a:latin typeface="Arial Black" pitchFamily="34" charset="0"/>
              </a:rPr>
              <a:t>Stato</a:t>
            </a:r>
            <a:r>
              <a:rPr lang="it-IT" sz="3200" b="1" dirty="0">
                <a:solidFill>
                  <a:prstClr val="black">
                    <a:lumMod val="95000"/>
                    <a:lumOff val="5000"/>
                  </a:prstClr>
                </a:solidFill>
                <a:latin typeface="Arial Black" pitchFamily="34" charset="0"/>
              </a:rPr>
              <a:t>, </a:t>
            </a:r>
            <a:r>
              <a:rPr lang="it-IT" sz="3200" b="1" dirty="0">
                <a:solidFill>
                  <a:srgbClr val="FF0000"/>
                </a:solidFill>
                <a:latin typeface="Arial Black" pitchFamily="34" charset="0"/>
              </a:rPr>
              <a:t>Regioni</a:t>
            </a:r>
            <a:r>
              <a:rPr lang="it-IT" sz="3200" b="1" dirty="0">
                <a:solidFill>
                  <a:prstClr val="black">
                    <a:lumMod val="95000"/>
                    <a:lumOff val="5000"/>
                  </a:prstClr>
                </a:solidFill>
                <a:latin typeface="Arial Black" pitchFamily="34" charset="0"/>
              </a:rPr>
              <a:t>, </a:t>
            </a:r>
            <a:r>
              <a:rPr lang="it-IT" sz="3200" b="1" dirty="0">
                <a:solidFill>
                  <a:srgbClr val="FF0000"/>
                </a:solidFill>
                <a:latin typeface="Arial Black" pitchFamily="34" charset="0"/>
              </a:rPr>
              <a:t>Città metropolitane</a:t>
            </a:r>
            <a:r>
              <a:rPr lang="it-IT" sz="3200" b="1" dirty="0">
                <a:solidFill>
                  <a:prstClr val="black"/>
                </a:solidFill>
                <a:latin typeface="Arial Black" pitchFamily="34" charset="0"/>
              </a:rPr>
              <a:t>, </a:t>
            </a:r>
            <a:r>
              <a:rPr lang="it-IT" sz="3200" b="1" dirty="0">
                <a:solidFill>
                  <a:srgbClr val="FF0000"/>
                </a:solidFill>
                <a:latin typeface="Arial Black" pitchFamily="34" charset="0"/>
              </a:rPr>
              <a:t>Province</a:t>
            </a:r>
            <a:r>
              <a:rPr lang="it-IT" sz="3200" b="1" dirty="0">
                <a:solidFill>
                  <a:prstClr val="black"/>
                </a:solidFill>
                <a:latin typeface="Arial Black" pitchFamily="34" charset="0"/>
              </a:rPr>
              <a:t>, </a:t>
            </a:r>
            <a:r>
              <a:rPr lang="it-IT" sz="3200" b="1" dirty="0">
                <a:solidFill>
                  <a:srgbClr val="FF0000"/>
                </a:solidFill>
                <a:latin typeface="Arial Black" pitchFamily="34" charset="0"/>
              </a:rPr>
              <a:t>Comuni </a:t>
            </a:r>
            <a:r>
              <a:rPr lang="it-IT" sz="3200" b="1" dirty="0">
                <a:solidFill>
                  <a:prstClr val="black"/>
                </a:solidFill>
                <a:latin typeface="Arial Black" pitchFamily="34" charset="0"/>
              </a:rPr>
              <a:t>e gli </a:t>
            </a:r>
            <a:r>
              <a:rPr lang="it-IT" sz="3200" b="1" dirty="0">
                <a:solidFill>
                  <a:srgbClr val="FF0000"/>
                </a:solidFill>
                <a:latin typeface="Arial Black" pitchFamily="34" charset="0"/>
              </a:rPr>
              <a:t>altri Enti</a:t>
            </a:r>
            <a:r>
              <a:rPr lang="it-IT" sz="3200" b="1" dirty="0">
                <a:solidFill>
                  <a:prstClr val="black"/>
                </a:solidFill>
                <a:latin typeface="Arial Black" pitchFamily="34" charset="0"/>
              </a:rPr>
              <a:t>,</a:t>
            </a:r>
            <a:r>
              <a:rPr lang="it-IT" sz="3200" b="1" dirty="0">
                <a:solidFill>
                  <a:srgbClr val="FF0000"/>
                </a:solidFill>
                <a:latin typeface="Arial Black" pitchFamily="34" charset="0"/>
              </a:rPr>
              <a:t> </a:t>
            </a:r>
            <a:r>
              <a:rPr lang="it-IT" sz="3200" b="1" dirty="0">
                <a:solidFill>
                  <a:prstClr val="black"/>
                </a:solidFill>
                <a:latin typeface="Arial Black" pitchFamily="34" charset="0"/>
              </a:rPr>
              <a:t>cui viene conferita la personalità giuridica dalla stessa Legge che li istituisce.</a:t>
            </a:r>
          </a:p>
        </p:txBody>
      </p:sp>
      <p:sp>
        <p:nvSpPr>
          <p:cNvPr id="22532" name="CasellaDiTesto 7"/>
          <p:cNvSpPr txBox="1">
            <a:spLocks noChangeArrowheads="1"/>
          </p:cNvSpPr>
          <p:nvPr/>
        </p:nvSpPr>
        <p:spPr bwMode="auto">
          <a:xfrm>
            <a:off x="0" y="476250"/>
            <a:ext cx="9144000" cy="76944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it-IT" sz="4400" dirty="0">
                <a:solidFill>
                  <a:schemeClr val="tx1">
                    <a:lumMod val="50000"/>
                    <a:lumOff val="50000"/>
                  </a:schemeClr>
                </a:solidFill>
                <a:latin typeface="Arial Black" pitchFamily="34" charset="0"/>
              </a:rPr>
              <a:t>Persone giuridiche pubbliche</a:t>
            </a:r>
          </a:p>
        </p:txBody>
      </p:sp>
      <p:pic>
        <p:nvPicPr>
          <p:cNvPr id="22533" name="Picture 2" descr="http://quad.radioradicale.it/foto/0002/2460723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57158" y="1628774"/>
            <a:ext cx="2714644" cy="358617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" name="Rettangolo 8"/>
          <p:cNvSpPr/>
          <p:nvPr/>
        </p:nvSpPr>
        <p:spPr>
          <a:xfrm>
            <a:off x="1475656" y="6093296"/>
            <a:ext cx="7416824" cy="576064"/>
          </a:xfrm>
          <a:prstGeom prst="rect">
            <a:avLst/>
          </a:prstGeom>
          <a:solidFill>
            <a:srgbClr val="FF0000"/>
          </a:solidFill>
          <a:ln w="25400" cap="flat" cmpd="sng" algn="ctr">
            <a:solidFill>
              <a:srgbClr val="FF0000"/>
            </a:solidFill>
            <a:prstDash val="solid"/>
          </a:ln>
          <a:effectLst/>
        </p:spPr>
        <p:txBody>
          <a:bodyPr rtlCol="0" anchor="ctr"/>
          <a:lstStyle/>
          <a:p>
            <a:pPr algn="ctr"/>
            <a:endParaRPr lang="it-IT" kern="0">
              <a:solidFill>
                <a:prstClr val="white"/>
              </a:solidFill>
            </a:endParaRPr>
          </a:p>
        </p:txBody>
      </p:sp>
      <p:sp>
        <p:nvSpPr>
          <p:cNvPr id="10" name="CasellaDiTesto 9"/>
          <p:cNvSpPr txBox="1"/>
          <p:nvPr/>
        </p:nvSpPr>
        <p:spPr>
          <a:xfrm>
            <a:off x="1619672" y="6135687"/>
            <a:ext cx="712879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sz="2400" b="1" dirty="0">
                <a:solidFill>
                  <a:prstClr val="white"/>
                </a:solidFill>
              </a:rPr>
              <a:t>Corso di formazione per Patrocinatore Stragiudiziale</a:t>
            </a:r>
          </a:p>
        </p:txBody>
      </p:sp>
      <p:sp>
        <p:nvSpPr>
          <p:cNvPr id="11" name="Rettangolo 10"/>
          <p:cNvSpPr/>
          <p:nvPr/>
        </p:nvSpPr>
        <p:spPr>
          <a:xfrm>
            <a:off x="1475656" y="5949280"/>
            <a:ext cx="7416824" cy="144016"/>
          </a:xfrm>
          <a:prstGeom prst="rect">
            <a:avLst/>
          </a:prstGeom>
          <a:solidFill>
            <a:sysClr val="window" lastClr="FFFFFF">
              <a:lumMod val="50000"/>
            </a:sysClr>
          </a:solidFill>
          <a:ln w="25400" cap="flat" cmpd="sng" algn="ctr">
            <a:solidFill>
              <a:sysClr val="window" lastClr="FFFFFF">
                <a:lumMod val="50000"/>
              </a:sysClr>
            </a:solidFill>
            <a:prstDash val="solid"/>
          </a:ln>
          <a:effectLst/>
        </p:spPr>
        <p:txBody>
          <a:bodyPr rtlCol="0" anchor="ctr"/>
          <a:lstStyle/>
          <a:p>
            <a:pPr algn="ctr"/>
            <a:endParaRPr lang="it-IT" kern="0">
              <a:solidFill>
                <a:prstClr val="white"/>
              </a:solidFill>
            </a:endParaRPr>
          </a:p>
        </p:txBody>
      </p:sp>
      <p:pic>
        <p:nvPicPr>
          <p:cNvPr id="12" name="Immagine 1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1520" y="5908325"/>
            <a:ext cx="941090" cy="5909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490310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29" name="CasellaDiTesto 3"/>
          <p:cNvSpPr txBox="1">
            <a:spLocks noChangeArrowheads="1"/>
          </p:cNvSpPr>
          <p:nvPr/>
        </p:nvSpPr>
        <p:spPr bwMode="auto">
          <a:xfrm>
            <a:off x="3348038" y="1412875"/>
            <a:ext cx="5256212" cy="403187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it-IT" sz="3200" b="1" dirty="0">
                <a:solidFill>
                  <a:prstClr val="black"/>
                </a:solidFill>
                <a:latin typeface="Arial Black" pitchFamily="34" charset="0"/>
              </a:rPr>
              <a:t>Le </a:t>
            </a:r>
            <a:r>
              <a:rPr lang="it-IT" sz="3200" b="1" dirty="0">
                <a:solidFill>
                  <a:srgbClr val="00B050"/>
                </a:solidFill>
                <a:latin typeface="Arial Black" pitchFamily="34" charset="0"/>
              </a:rPr>
              <a:t>persone giuridiche private</a:t>
            </a:r>
            <a:r>
              <a:rPr lang="it-IT" sz="3200" b="1" dirty="0">
                <a:solidFill>
                  <a:srgbClr val="FF0000"/>
                </a:solidFill>
                <a:latin typeface="Arial Black" pitchFamily="34" charset="0"/>
              </a:rPr>
              <a:t> </a:t>
            </a:r>
            <a:r>
              <a:rPr lang="it-IT" sz="3200" b="1" dirty="0">
                <a:solidFill>
                  <a:prstClr val="black"/>
                </a:solidFill>
                <a:latin typeface="Arial Black" pitchFamily="34" charset="0"/>
              </a:rPr>
              <a:t>si distinguono in: </a:t>
            </a:r>
            <a:r>
              <a:rPr lang="it-IT" sz="3200" b="1" dirty="0">
                <a:solidFill>
                  <a:srgbClr val="FF0000"/>
                </a:solidFill>
                <a:latin typeface="Arial Black" pitchFamily="34" charset="0"/>
              </a:rPr>
              <a:t>associazioni </a:t>
            </a:r>
            <a:r>
              <a:rPr lang="it-IT" sz="3200" b="1" dirty="0">
                <a:solidFill>
                  <a:prstClr val="black"/>
                </a:solidFill>
                <a:latin typeface="Arial Black" pitchFamily="34" charset="0"/>
              </a:rPr>
              <a:t>(prevale l’elemento associativo) ed in </a:t>
            </a:r>
            <a:r>
              <a:rPr lang="it-IT" sz="3200" b="1" dirty="0">
                <a:solidFill>
                  <a:srgbClr val="FF0000"/>
                </a:solidFill>
                <a:latin typeface="Arial Black" pitchFamily="34" charset="0"/>
              </a:rPr>
              <a:t>fondazioni </a:t>
            </a:r>
            <a:r>
              <a:rPr lang="it-IT" sz="3200" b="1" dirty="0">
                <a:solidFill>
                  <a:prstClr val="black"/>
                </a:solidFill>
                <a:latin typeface="Arial Black" pitchFamily="34" charset="0"/>
              </a:rPr>
              <a:t>(prevale l’elemento patrimoniale)</a:t>
            </a:r>
            <a:endParaRPr lang="it-IT" sz="3200" b="1" dirty="0">
              <a:solidFill>
                <a:srgbClr val="FF0000"/>
              </a:solidFill>
              <a:latin typeface="Arial Black" pitchFamily="34" charset="0"/>
            </a:endParaRPr>
          </a:p>
        </p:txBody>
      </p:sp>
      <p:sp>
        <p:nvSpPr>
          <p:cNvPr id="22532" name="CasellaDiTesto 7"/>
          <p:cNvSpPr txBox="1">
            <a:spLocks noChangeArrowheads="1"/>
          </p:cNvSpPr>
          <p:nvPr/>
        </p:nvSpPr>
        <p:spPr bwMode="auto">
          <a:xfrm>
            <a:off x="0" y="476250"/>
            <a:ext cx="9144000" cy="76944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it-IT" sz="4400" dirty="0">
                <a:solidFill>
                  <a:schemeClr val="tx1">
                    <a:lumMod val="50000"/>
                    <a:lumOff val="50000"/>
                  </a:schemeClr>
                </a:solidFill>
                <a:latin typeface="Arial Black" pitchFamily="34" charset="0"/>
              </a:rPr>
              <a:t>Persone giuridiche private</a:t>
            </a:r>
          </a:p>
        </p:txBody>
      </p:sp>
      <p:pic>
        <p:nvPicPr>
          <p:cNvPr id="22534" name="Picture 4" descr="http://www.inchiostrodigitale.com/wp-content/uploads/2009/12/credit-card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57158" y="1571612"/>
            <a:ext cx="2892455" cy="369095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" name="Rettangolo 8"/>
          <p:cNvSpPr/>
          <p:nvPr/>
        </p:nvSpPr>
        <p:spPr>
          <a:xfrm>
            <a:off x="1475656" y="6093296"/>
            <a:ext cx="7416824" cy="576064"/>
          </a:xfrm>
          <a:prstGeom prst="rect">
            <a:avLst/>
          </a:prstGeom>
          <a:solidFill>
            <a:srgbClr val="FF0000"/>
          </a:solidFill>
          <a:ln w="25400" cap="flat" cmpd="sng" algn="ctr">
            <a:solidFill>
              <a:srgbClr val="FF0000"/>
            </a:solidFill>
            <a:prstDash val="solid"/>
          </a:ln>
          <a:effectLst/>
        </p:spPr>
        <p:txBody>
          <a:bodyPr rtlCol="0" anchor="ctr"/>
          <a:lstStyle/>
          <a:p>
            <a:pPr algn="ctr"/>
            <a:endParaRPr lang="it-IT" kern="0">
              <a:solidFill>
                <a:prstClr val="white"/>
              </a:solidFill>
            </a:endParaRPr>
          </a:p>
        </p:txBody>
      </p:sp>
      <p:sp>
        <p:nvSpPr>
          <p:cNvPr id="10" name="CasellaDiTesto 9"/>
          <p:cNvSpPr txBox="1"/>
          <p:nvPr/>
        </p:nvSpPr>
        <p:spPr>
          <a:xfrm>
            <a:off x="1619672" y="6135687"/>
            <a:ext cx="712879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sz="2400" b="1" dirty="0">
                <a:solidFill>
                  <a:prstClr val="white"/>
                </a:solidFill>
              </a:rPr>
              <a:t>Corso di formazione per Patrocinatore Stragiudiziale</a:t>
            </a:r>
          </a:p>
        </p:txBody>
      </p:sp>
      <p:sp>
        <p:nvSpPr>
          <p:cNvPr id="11" name="Rettangolo 10"/>
          <p:cNvSpPr/>
          <p:nvPr/>
        </p:nvSpPr>
        <p:spPr>
          <a:xfrm>
            <a:off x="1475656" y="5949280"/>
            <a:ext cx="7416824" cy="144016"/>
          </a:xfrm>
          <a:prstGeom prst="rect">
            <a:avLst/>
          </a:prstGeom>
          <a:solidFill>
            <a:sysClr val="window" lastClr="FFFFFF">
              <a:lumMod val="50000"/>
            </a:sysClr>
          </a:solidFill>
          <a:ln w="25400" cap="flat" cmpd="sng" algn="ctr">
            <a:solidFill>
              <a:sysClr val="window" lastClr="FFFFFF">
                <a:lumMod val="50000"/>
              </a:sysClr>
            </a:solidFill>
            <a:prstDash val="solid"/>
          </a:ln>
          <a:effectLst/>
        </p:spPr>
        <p:txBody>
          <a:bodyPr rtlCol="0" anchor="ctr"/>
          <a:lstStyle/>
          <a:p>
            <a:pPr algn="ctr"/>
            <a:endParaRPr lang="it-IT" kern="0">
              <a:solidFill>
                <a:prstClr val="white"/>
              </a:solidFill>
            </a:endParaRPr>
          </a:p>
        </p:txBody>
      </p:sp>
      <p:pic>
        <p:nvPicPr>
          <p:cNvPr id="12" name="Immagine 1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1520" y="5908325"/>
            <a:ext cx="941090" cy="5909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30024924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7" name="CasellaDiTesto 3"/>
          <p:cNvSpPr txBox="1">
            <a:spLocks noChangeArrowheads="1"/>
          </p:cNvSpPr>
          <p:nvPr/>
        </p:nvSpPr>
        <p:spPr bwMode="auto">
          <a:xfrm>
            <a:off x="3348038" y="1628775"/>
            <a:ext cx="5256212" cy="35394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it-IT" sz="3200" b="1" dirty="0">
                <a:solidFill>
                  <a:srgbClr val="FF0000"/>
                </a:solidFill>
                <a:latin typeface="Arial Black" pitchFamily="34" charset="0"/>
              </a:rPr>
              <a:t>Il Contratto è l’</a:t>
            </a:r>
            <a:r>
              <a:rPr lang="it-IT" sz="3200" b="1" dirty="0">
                <a:solidFill>
                  <a:prstClr val="black">
                    <a:lumMod val="95000"/>
                    <a:lumOff val="5000"/>
                  </a:prstClr>
                </a:solidFill>
                <a:latin typeface="Arial Black" pitchFamily="34" charset="0"/>
              </a:rPr>
              <a:t>accordo tra due o più parti</a:t>
            </a:r>
            <a:r>
              <a:rPr lang="it-IT" sz="3200" b="1" dirty="0">
                <a:solidFill>
                  <a:srgbClr val="FF0000"/>
                </a:solidFill>
                <a:latin typeface="Arial Black" pitchFamily="34" charset="0"/>
              </a:rPr>
              <a:t> per </a:t>
            </a:r>
            <a:r>
              <a:rPr lang="it-IT" sz="3200" b="1" dirty="0">
                <a:solidFill>
                  <a:srgbClr val="4F81BD">
                    <a:lumMod val="50000"/>
                  </a:srgbClr>
                </a:solidFill>
                <a:latin typeface="Arial Black" pitchFamily="34" charset="0"/>
              </a:rPr>
              <a:t>costituire</a:t>
            </a:r>
            <a:r>
              <a:rPr lang="it-IT" sz="3200" b="1" dirty="0">
                <a:solidFill>
                  <a:srgbClr val="FF0000"/>
                </a:solidFill>
                <a:latin typeface="Arial Black" pitchFamily="34" charset="0"/>
              </a:rPr>
              <a:t>, </a:t>
            </a:r>
            <a:r>
              <a:rPr lang="it-IT" sz="3200" b="1" dirty="0">
                <a:solidFill>
                  <a:srgbClr val="4F81BD">
                    <a:lumMod val="50000"/>
                  </a:srgbClr>
                </a:solidFill>
                <a:latin typeface="Arial Black" pitchFamily="34" charset="0"/>
              </a:rPr>
              <a:t>regolare</a:t>
            </a:r>
            <a:r>
              <a:rPr lang="it-IT" sz="3200" b="1" dirty="0">
                <a:solidFill>
                  <a:srgbClr val="FF0000"/>
                </a:solidFill>
                <a:latin typeface="Arial Black" pitchFamily="34" charset="0"/>
              </a:rPr>
              <a:t> o </a:t>
            </a:r>
            <a:r>
              <a:rPr lang="it-IT" sz="3200" b="1" dirty="0">
                <a:solidFill>
                  <a:srgbClr val="4F81BD">
                    <a:lumMod val="50000"/>
                  </a:srgbClr>
                </a:solidFill>
                <a:latin typeface="Arial Black" pitchFamily="34" charset="0"/>
              </a:rPr>
              <a:t>estinguere</a:t>
            </a:r>
            <a:r>
              <a:rPr lang="it-IT" sz="3200" b="1" dirty="0">
                <a:solidFill>
                  <a:srgbClr val="FF0000"/>
                </a:solidFill>
                <a:latin typeface="Arial Black" pitchFamily="34" charset="0"/>
              </a:rPr>
              <a:t> (fra loro) un </a:t>
            </a:r>
            <a:r>
              <a:rPr lang="it-IT" sz="3200" b="1" dirty="0">
                <a:solidFill>
                  <a:srgbClr val="4BACC6">
                    <a:lumMod val="75000"/>
                  </a:srgbClr>
                </a:solidFill>
                <a:latin typeface="Arial Black" pitchFamily="34" charset="0"/>
              </a:rPr>
              <a:t>rapporto giuridico di natura patrimoniale</a:t>
            </a:r>
            <a:r>
              <a:rPr lang="it-IT" sz="3200" b="1" dirty="0">
                <a:solidFill>
                  <a:srgbClr val="FF0000"/>
                </a:solidFill>
                <a:latin typeface="Arial Black" pitchFamily="34" charset="0"/>
              </a:rPr>
              <a:t>.</a:t>
            </a:r>
            <a:endParaRPr lang="it-IT" sz="3200" b="1" dirty="0">
              <a:solidFill>
                <a:srgbClr val="4BACC6">
                  <a:lumMod val="75000"/>
                </a:srgbClr>
              </a:solidFill>
              <a:latin typeface="Arial Black" pitchFamily="34" charset="0"/>
            </a:endParaRPr>
          </a:p>
        </p:txBody>
      </p:sp>
      <p:sp>
        <p:nvSpPr>
          <p:cNvPr id="24580" name="CasellaDiTesto 7"/>
          <p:cNvSpPr txBox="1">
            <a:spLocks noChangeArrowheads="1"/>
          </p:cNvSpPr>
          <p:nvPr/>
        </p:nvSpPr>
        <p:spPr bwMode="auto">
          <a:xfrm>
            <a:off x="971550" y="428604"/>
            <a:ext cx="7345363" cy="76944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it-IT" sz="4400" dirty="0">
                <a:solidFill>
                  <a:schemeClr val="tx1">
                    <a:lumMod val="50000"/>
                    <a:lumOff val="50000"/>
                  </a:schemeClr>
                </a:solidFill>
                <a:latin typeface="Arial Black" pitchFamily="34" charset="0"/>
              </a:rPr>
              <a:t>Il Contratto</a:t>
            </a:r>
          </a:p>
        </p:txBody>
      </p:sp>
      <p:pic>
        <p:nvPicPr>
          <p:cNvPr id="24581" name="Picture 2" descr="http://pesanervi.diodati.org/pn/doc/contratto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84213" y="1700213"/>
            <a:ext cx="2443162" cy="34575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" name="Rettangolo 7"/>
          <p:cNvSpPr/>
          <p:nvPr/>
        </p:nvSpPr>
        <p:spPr>
          <a:xfrm>
            <a:off x="1475656" y="6093296"/>
            <a:ext cx="7416824" cy="576064"/>
          </a:xfrm>
          <a:prstGeom prst="rect">
            <a:avLst/>
          </a:prstGeom>
          <a:solidFill>
            <a:srgbClr val="FF0000"/>
          </a:solidFill>
          <a:ln w="25400" cap="flat" cmpd="sng" algn="ctr">
            <a:solidFill>
              <a:srgbClr val="FF0000"/>
            </a:solidFill>
            <a:prstDash val="solid"/>
          </a:ln>
          <a:effectLst/>
        </p:spPr>
        <p:txBody>
          <a:bodyPr rtlCol="0" anchor="ctr"/>
          <a:lstStyle/>
          <a:p>
            <a:pPr algn="ctr"/>
            <a:endParaRPr lang="it-IT" kern="0">
              <a:solidFill>
                <a:prstClr val="white"/>
              </a:solidFill>
            </a:endParaRPr>
          </a:p>
        </p:txBody>
      </p:sp>
      <p:sp>
        <p:nvSpPr>
          <p:cNvPr id="9" name="CasellaDiTesto 8"/>
          <p:cNvSpPr txBox="1"/>
          <p:nvPr/>
        </p:nvSpPr>
        <p:spPr>
          <a:xfrm>
            <a:off x="1619672" y="6135687"/>
            <a:ext cx="712879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sz="2400" b="1" dirty="0">
                <a:solidFill>
                  <a:prstClr val="white"/>
                </a:solidFill>
              </a:rPr>
              <a:t>Corso di formazione per Patrocinatore Stragiudiziale</a:t>
            </a:r>
          </a:p>
        </p:txBody>
      </p:sp>
      <p:sp>
        <p:nvSpPr>
          <p:cNvPr id="10" name="Rettangolo 9"/>
          <p:cNvSpPr/>
          <p:nvPr/>
        </p:nvSpPr>
        <p:spPr>
          <a:xfrm>
            <a:off x="1475656" y="5949280"/>
            <a:ext cx="7416824" cy="144016"/>
          </a:xfrm>
          <a:prstGeom prst="rect">
            <a:avLst/>
          </a:prstGeom>
          <a:solidFill>
            <a:sysClr val="window" lastClr="FFFFFF">
              <a:lumMod val="50000"/>
            </a:sysClr>
          </a:solidFill>
          <a:ln w="25400" cap="flat" cmpd="sng" algn="ctr">
            <a:solidFill>
              <a:sysClr val="window" lastClr="FFFFFF">
                <a:lumMod val="50000"/>
              </a:sysClr>
            </a:solidFill>
            <a:prstDash val="solid"/>
          </a:ln>
          <a:effectLst/>
        </p:spPr>
        <p:txBody>
          <a:bodyPr rtlCol="0" anchor="ctr"/>
          <a:lstStyle/>
          <a:p>
            <a:pPr algn="ctr"/>
            <a:endParaRPr lang="it-IT" kern="0">
              <a:solidFill>
                <a:prstClr val="white"/>
              </a:solidFill>
            </a:endParaRPr>
          </a:p>
        </p:txBody>
      </p:sp>
      <p:pic>
        <p:nvPicPr>
          <p:cNvPr id="11" name="Immagine 10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1520" y="5908325"/>
            <a:ext cx="941090" cy="5909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21540591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7" name="CasellaDiTesto 3"/>
          <p:cNvSpPr txBox="1">
            <a:spLocks noChangeArrowheads="1"/>
          </p:cNvSpPr>
          <p:nvPr/>
        </p:nvSpPr>
        <p:spPr bwMode="auto">
          <a:xfrm>
            <a:off x="3143240" y="1428735"/>
            <a:ext cx="5786478" cy="43396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it-IT" sz="3200" b="1" dirty="0">
                <a:solidFill>
                  <a:srgbClr val="FF0000"/>
                </a:solidFill>
                <a:latin typeface="Arial Black" pitchFamily="34" charset="0"/>
              </a:rPr>
              <a:t>Contratti unilaterali: </a:t>
            </a:r>
            <a:r>
              <a:rPr lang="it-IT" sz="3200" b="1" dirty="0">
                <a:solidFill>
                  <a:prstClr val="black">
                    <a:lumMod val="95000"/>
                    <a:lumOff val="5000"/>
                  </a:prstClr>
                </a:solidFill>
                <a:latin typeface="Arial Black" pitchFamily="34" charset="0"/>
              </a:rPr>
              <a:t>è sufficiente la volontà di una sola persona </a:t>
            </a:r>
            <a:r>
              <a:rPr lang="it-IT" sz="2800" b="1" dirty="0">
                <a:solidFill>
                  <a:prstClr val="black">
                    <a:lumMod val="95000"/>
                    <a:lumOff val="5000"/>
                  </a:prstClr>
                </a:solidFill>
                <a:latin typeface="Arial Black" pitchFamily="34" charset="0"/>
              </a:rPr>
              <a:t>(</a:t>
            </a:r>
            <a:r>
              <a:rPr lang="it-IT" sz="2800" b="1" dirty="0">
                <a:solidFill>
                  <a:prstClr val="black"/>
                </a:solidFill>
                <a:latin typeface="Arial Black" pitchFamily="34" charset="0"/>
              </a:rPr>
              <a:t>per esempio: </a:t>
            </a:r>
            <a:r>
              <a:rPr lang="it-IT" sz="2800" b="1" dirty="0">
                <a:solidFill>
                  <a:srgbClr val="FF0000"/>
                </a:solidFill>
                <a:latin typeface="Arial Black" pitchFamily="34" charset="0"/>
              </a:rPr>
              <a:t>donazioni, mandati</a:t>
            </a:r>
            <a:r>
              <a:rPr lang="it-IT" sz="2800" b="1" dirty="0">
                <a:solidFill>
                  <a:prstClr val="black"/>
                </a:solidFill>
                <a:latin typeface="Arial Black" pitchFamily="34" charset="0"/>
              </a:rPr>
              <a:t>)</a:t>
            </a:r>
            <a:r>
              <a:rPr lang="it-IT" sz="2800" b="1" dirty="0">
                <a:solidFill>
                  <a:srgbClr val="FF0000"/>
                </a:solidFill>
                <a:latin typeface="Arial Black" pitchFamily="34" charset="0"/>
              </a:rPr>
              <a:t> </a:t>
            </a:r>
            <a:r>
              <a:rPr lang="it-IT" sz="2800" b="1" dirty="0">
                <a:solidFill>
                  <a:prstClr val="black"/>
                </a:solidFill>
                <a:latin typeface="Arial Black" pitchFamily="34" charset="0"/>
              </a:rPr>
              <a:t>;</a:t>
            </a:r>
          </a:p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it-IT" sz="3200" b="1" dirty="0">
                <a:solidFill>
                  <a:srgbClr val="FF0000"/>
                </a:solidFill>
                <a:latin typeface="Arial Black" pitchFamily="34" charset="0"/>
              </a:rPr>
              <a:t>Contratti bilaterali: </a:t>
            </a:r>
            <a:r>
              <a:rPr lang="it-IT" sz="3200" b="1" dirty="0">
                <a:solidFill>
                  <a:prstClr val="black"/>
                </a:solidFill>
                <a:latin typeface="Arial Black" pitchFamily="34" charset="0"/>
              </a:rPr>
              <a:t>sorgono obblighi e diritti tra due parti </a:t>
            </a:r>
            <a:r>
              <a:rPr lang="it-IT" sz="2800" b="1" dirty="0">
                <a:solidFill>
                  <a:prstClr val="black"/>
                </a:solidFill>
                <a:latin typeface="Arial Black" pitchFamily="34" charset="0"/>
              </a:rPr>
              <a:t>(per esempio: </a:t>
            </a:r>
            <a:r>
              <a:rPr lang="it-IT" sz="2800" b="1" dirty="0">
                <a:solidFill>
                  <a:srgbClr val="FF0000"/>
                </a:solidFill>
                <a:latin typeface="Arial Black" pitchFamily="34" charset="0"/>
              </a:rPr>
              <a:t>compravendita, locazione</a:t>
            </a:r>
            <a:r>
              <a:rPr lang="it-IT" sz="2800" b="1" dirty="0">
                <a:solidFill>
                  <a:prstClr val="black"/>
                </a:solidFill>
                <a:latin typeface="Arial Black" pitchFamily="34" charset="0"/>
              </a:rPr>
              <a:t>).</a:t>
            </a:r>
            <a:endParaRPr lang="it-IT" sz="2800" b="1" dirty="0">
              <a:solidFill>
                <a:srgbClr val="FF0000"/>
              </a:solidFill>
              <a:latin typeface="Arial Black" pitchFamily="34" charset="0"/>
            </a:endParaRPr>
          </a:p>
        </p:txBody>
      </p:sp>
      <p:sp>
        <p:nvSpPr>
          <p:cNvPr id="24580" name="CasellaDiTesto 7"/>
          <p:cNvSpPr txBox="1">
            <a:spLocks noChangeArrowheads="1"/>
          </p:cNvSpPr>
          <p:nvPr/>
        </p:nvSpPr>
        <p:spPr bwMode="auto">
          <a:xfrm>
            <a:off x="971550" y="428604"/>
            <a:ext cx="7345363" cy="76944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it-IT" sz="4400" dirty="0">
                <a:solidFill>
                  <a:schemeClr val="tx1">
                    <a:lumMod val="50000"/>
                    <a:lumOff val="50000"/>
                  </a:schemeClr>
                </a:solidFill>
                <a:latin typeface="Arial Black" pitchFamily="34" charset="0"/>
              </a:rPr>
              <a:t>Tipi di Contratto</a:t>
            </a:r>
          </a:p>
        </p:txBody>
      </p:sp>
      <p:pic>
        <p:nvPicPr>
          <p:cNvPr id="24581" name="Picture 2" descr="http://pesanervi.diodati.org/pn/doc/contratto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84213" y="1700213"/>
            <a:ext cx="2443162" cy="34575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" name="Rettangolo 7"/>
          <p:cNvSpPr/>
          <p:nvPr/>
        </p:nvSpPr>
        <p:spPr>
          <a:xfrm>
            <a:off x="1475656" y="6093296"/>
            <a:ext cx="7416824" cy="576064"/>
          </a:xfrm>
          <a:prstGeom prst="rect">
            <a:avLst/>
          </a:prstGeom>
          <a:solidFill>
            <a:srgbClr val="FF0000"/>
          </a:solidFill>
          <a:ln w="25400" cap="flat" cmpd="sng" algn="ctr">
            <a:solidFill>
              <a:srgbClr val="FF0000"/>
            </a:solidFill>
            <a:prstDash val="solid"/>
          </a:ln>
          <a:effectLst/>
        </p:spPr>
        <p:txBody>
          <a:bodyPr rtlCol="0" anchor="ctr"/>
          <a:lstStyle/>
          <a:p>
            <a:pPr algn="ctr"/>
            <a:endParaRPr lang="it-IT" kern="0">
              <a:solidFill>
                <a:prstClr val="white"/>
              </a:solidFill>
            </a:endParaRPr>
          </a:p>
        </p:txBody>
      </p:sp>
      <p:sp>
        <p:nvSpPr>
          <p:cNvPr id="9" name="CasellaDiTesto 8"/>
          <p:cNvSpPr txBox="1"/>
          <p:nvPr/>
        </p:nvSpPr>
        <p:spPr>
          <a:xfrm>
            <a:off x="1619672" y="6135687"/>
            <a:ext cx="712879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sz="2400" b="1" dirty="0">
                <a:solidFill>
                  <a:prstClr val="white"/>
                </a:solidFill>
              </a:rPr>
              <a:t>Corso di formazione per Patrocinatore Stragiudiziale</a:t>
            </a:r>
          </a:p>
        </p:txBody>
      </p:sp>
      <p:sp>
        <p:nvSpPr>
          <p:cNvPr id="10" name="Rettangolo 9"/>
          <p:cNvSpPr/>
          <p:nvPr/>
        </p:nvSpPr>
        <p:spPr>
          <a:xfrm>
            <a:off x="1475656" y="5949280"/>
            <a:ext cx="7416824" cy="144016"/>
          </a:xfrm>
          <a:prstGeom prst="rect">
            <a:avLst/>
          </a:prstGeom>
          <a:solidFill>
            <a:sysClr val="window" lastClr="FFFFFF">
              <a:lumMod val="50000"/>
            </a:sysClr>
          </a:solidFill>
          <a:ln w="25400" cap="flat" cmpd="sng" algn="ctr">
            <a:solidFill>
              <a:sysClr val="window" lastClr="FFFFFF">
                <a:lumMod val="50000"/>
              </a:sysClr>
            </a:solidFill>
            <a:prstDash val="solid"/>
          </a:ln>
          <a:effectLst/>
        </p:spPr>
        <p:txBody>
          <a:bodyPr rtlCol="0" anchor="ctr"/>
          <a:lstStyle/>
          <a:p>
            <a:pPr algn="ctr"/>
            <a:endParaRPr lang="it-IT" kern="0">
              <a:solidFill>
                <a:prstClr val="white"/>
              </a:solidFill>
            </a:endParaRPr>
          </a:p>
        </p:txBody>
      </p:sp>
      <p:pic>
        <p:nvPicPr>
          <p:cNvPr id="11" name="Immagine 10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1520" y="5908325"/>
            <a:ext cx="941090" cy="5909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43518173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1" name="CasellaDiTesto 3"/>
          <p:cNvSpPr txBox="1">
            <a:spLocks noChangeArrowheads="1"/>
          </p:cNvSpPr>
          <p:nvPr/>
        </p:nvSpPr>
        <p:spPr bwMode="auto">
          <a:xfrm>
            <a:off x="611188" y="1628775"/>
            <a:ext cx="7777162" cy="35394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it-IT" sz="3200" b="1" dirty="0">
                <a:solidFill>
                  <a:srgbClr val="0070C0"/>
                </a:solidFill>
                <a:latin typeface="Arial Black" pitchFamily="34" charset="0"/>
              </a:rPr>
              <a:t>I requisiti necessari per l’esistenza del Contratto sono:</a:t>
            </a:r>
          </a:p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it-IT" sz="3200" b="1" dirty="0">
              <a:solidFill>
                <a:srgbClr val="FF0000"/>
              </a:solidFill>
              <a:latin typeface="Arial Black" pitchFamily="34" charset="0"/>
            </a:endParaRPr>
          </a:p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it-IT" sz="3200" b="1" dirty="0">
                <a:solidFill>
                  <a:srgbClr val="FF0000"/>
                </a:solidFill>
                <a:latin typeface="Arial Black" pitchFamily="34" charset="0"/>
              </a:rPr>
              <a:t>- accordo;</a:t>
            </a:r>
          </a:p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it-IT" sz="3200" b="1" dirty="0">
                <a:solidFill>
                  <a:srgbClr val="FF0000"/>
                </a:solidFill>
                <a:latin typeface="Arial Black" pitchFamily="34" charset="0"/>
              </a:rPr>
              <a:t>- causa;</a:t>
            </a:r>
          </a:p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it-IT" sz="3200" b="1" dirty="0">
                <a:solidFill>
                  <a:srgbClr val="FF0000"/>
                </a:solidFill>
                <a:latin typeface="Arial Black" pitchFamily="34" charset="0"/>
              </a:rPr>
              <a:t>- oggetto;</a:t>
            </a:r>
          </a:p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it-IT" sz="3200" b="1" dirty="0">
                <a:solidFill>
                  <a:srgbClr val="FF0000"/>
                </a:solidFill>
                <a:latin typeface="Arial Black" pitchFamily="34" charset="0"/>
              </a:rPr>
              <a:t>- </a:t>
            </a:r>
            <a:r>
              <a:rPr lang="it-IT" sz="3200" b="1" dirty="0" err="1">
                <a:solidFill>
                  <a:srgbClr val="FF0000"/>
                </a:solidFill>
                <a:latin typeface="Arial Black" pitchFamily="34" charset="0"/>
              </a:rPr>
              <a:t>forma</a:t>
            </a:r>
            <a:r>
              <a:rPr lang="it-IT" sz="3200" b="1" dirty="0">
                <a:solidFill>
                  <a:srgbClr val="FF0000"/>
                </a:solidFill>
                <a:latin typeface="Arial Black" pitchFamily="34" charset="0"/>
              </a:rPr>
              <a:t>.</a:t>
            </a:r>
          </a:p>
        </p:txBody>
      </p:sp>
      <p:sp>
        <p:nvSpPr>
          <p:cNvPr id="25604" name="CasellaDiTesto 7"/>
          <p:cNvSpPr txBox="1">
            <a:spLocks noChangeArrowheads="1"/>
          </p:cNvSpPr>
          <p:nvPr/>
        </p:nvSpPr>
        <p:spPr bwMode="auto">
          <a:xfrm>
            <a:off x="971550" y="428604"/>
            <a:ext cx="7345363" cy="76944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it-IT" sz="4400" dirty="0">
                <a:solidFill>
                  <a:schemeClr val="tx1">
                    <a:lumMod val="50000"/>
                    <a:lumOff val="50000"/>
                  </a:schemeClr>
                </a:solidFill>
                <a:latin typeface="Arial Black" pitchFamily="34" charset="0"/>
              </a:rPr>
              <a:t>Requisiti del Contratto</a:t>
            </a:r>
          </a:p>
        </p:txBody>
      </p:sp>
      <p:sp>
        <p:nvSpPr>
          <p:cNvPr id="5" name="Rettangolo 4"/>
          <p:cNvSpPr/>
          <p:nvPr/>
        </p:nvSpPr>
        <p:spPr>
          <a:xfrm>
            <a:off x="1475656" y="6093296"/>
            <a:ext cx="7416824" cy="576064"/>
          </a:xfrm>
          <a:prstGeom prst="rect">
            <a:avLst/>
          </a:prstGeom>
          <a:solidFill>
            <a:srgbClr val="FF0000"/>
          </a:solidFill>
          <a:ln w="25400" cap="flat" cmpd="sng" algn="ctr">
            <a:solidFill>
              <a:srgbClr val="FF0000"/>
            </a:solidFill>
            <a:prstDash val="solid"/>
          </a:ln>
          <a:effectLst/>
        </p:spPr>
        <p:txBody>
          <a:bodyPr rtlCol="0" anchor="ctr"/>
          <a:lstStyle/>
          <a:p>
            <a:pPr algn="ctr"/>
            <a:endParaRPr lang="it-IT" kern="0">
              <a:solidFill>
                <a:prstClr val="white"/>
              </a:solidFill>
            </a:endParaRPr>
          </a:p>
        </p:txBody>
      </p:sp>
      <p:sp>
        <p:nvSpPr>
          <p:cNvPr id="7" name="CasellaDiTesto 6"/>
          <p:cNvSpPr txBox="1"/>
          <p:nvPr/>
        </p:nvSpPr>
        <p:spPr>
          <a:xfrm>
            <a:off x="1619672" y="6135687"/>
            <a:ext cx="712879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sz="2400" b="1" dirty="0">
                <a:solidFill>
                  <a:prstClr val="white"/>
                </a:solidFill>
              </a:rPr>
              <a:t>Corso di formazione per Patrocinatore Stragiudiziale</a:t>
            </a:r>
          </a:p>
        </p:txBody>
      </p:sp>
      <p:sp>
        <p:nvSpPr>
          <p:cNvPr id="8" name="Rettangolo 7"/>
          <p:cNvSpPr/>
          <p:nvPr/>
        </p:nvSpPr>
        <p:spPr>
          <a:xfrm>
            <a:off x="1475656" y="5949280"/>
            <a:ext cx="7416824" cy="144016"/>
          </a:xfrm>
          <a:prstGeom prst="rect">
            <a:avLst/>
          </a:prstGeom>
          <a:solidFill>
            <a:sysClr val="window" lastClr="FFFFFF">
              <a:lumMod val="50000"/>
            </a:sysClr>
          </a:solidFill>
          <a:ln w="25400" cap="flat" cmpd="sng" algn="ctr">
            <a:solidFill>
              <a:sysClr val="window" lastClr="FFFFFF">
                <a:lumMod val="50000"/>
              </a:sysClr>
            </a:solidFill>
            <a:prstDash val="solid"/>
          </a:ln>
          <a:effectLst/>
        </p:spPr>
        <p:txBody>
          <a:bodyPr rtlCol="0" anchor="ctr"/>
          <a:lstStyle/>
          <a:p>
            <a:pPr algn="ctr"/>
            <a:endParaRPr lang="it-IT" kern="0">
              <a:solidFill>
                <a:prstClr val="white"/>
              </a:solidFill>
            </a:endParaRPr>
          </a:p>
        </p:txBody>
      </p:sp>
      <p:pic>
        <p:nvPicPr>
          <p:cNvPr id="9" name="Immagine 8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1520" y="5908325"/>
            <a:ext cx="941090" cy="5909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82746977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1" name="CasellaDiTesto 3"/>
          <p:cNvSpPr txBox="1">
            <a:spLocks noChangeArrowheads="1"/>
          </p:cNvSpPr>
          <p:nvPr/>
        </p:nvSpPr>
        <p:spPr bwMode="auto">
          <a:xfrm>
            <a:off x="357158" y="1428737"/>
            <a:ext cx="8572560" cy="403187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it-IT" sz="3200" b="1" dirty="0">
                <a:solidFill>
                  <a:prstClr val="black"/>
                </a:solidFill>
                <a:latin typeface="Arial Black" pitchFamily="34" charset="0"/>
              </a:rPr>
              <a:t>L’</a:t>
            </a:r>
            <a:r>
              <a:rPr lang="it-IT" sz="3200" b="1" dirty="0">
                <a:solidFill>
                  <a:srgbClr val="FF0000"/>
                </a:solidFill>
                <a:latin typeface="Arial Black" pitchFamily="34" charset="0"/>
              </a:rPr>
              <a:t>accordo</a:t>
            </a:r>
            <a:r>
              <a:rPr lang="it-IT" sz="3200" b="1" dirty="0">
                <a:solidFill>
                  <a:prstClr val="black"/>
                </a:solidFill>
                <a:latin typeface="Arial Black" pitchFamily="34" charset="0"/>
              </a:rPr>
              <a:t> è il reciproco consenso delle parti per il fine che si persegue;</a:t>
            </a:r>
          </a:p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it-IT" sz="3200" b="1" dirty="0">
                <a:solidFill>
                  <a:prstClr val="black"/>
                </a:solidFill>
                <a:latin typeface="Arial Black" pitchFamily="34" charset="0"/>
              </a:rPr>
              <a:t>la </a:t>
            </a:r>
            <a:r>
              <a:rPr lang="it-IT" sz="3200" b="1" dirty="0">
                <a:solidFill>
                  <a:srgbClr val="FF0000"/>
                </a:solidFill>
                <a:latin typeface="Arial Black" pitchFamily="34" charset="0"/>
              </a:rPr>
              <a:t>causa </a:t>
            </a:r>
            <a:r>
              <a:rPr lang="it-IT" sz="3200" b="1" dirty="0">
                <a:solidFill>
                  <a:prstClr val="black"/>
                </a:solidFill>
                <a:latin typeface="Arial Black" pitchFamily="34" charset="0"/>
              </a:rPr>
              <a:t>è l’interesse che le parti soddisfano con il Contratto;</a:t>
            </a:r>
          </a:p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it-IT" sz="3200" b="1" dirty="0">
                <a:solidFill>
                  <a:prstClr val="black"/>
                </a:solidFill>
                <a:latin typeface="Arial Black" pitchFamily="34" charset="0"/>
              </a:rPr>
              <a:t>l’</a:t>
            </a:r>
            <a:r>
              <a:rPr lang="it-IT" sz="3200" b="1" dirty="0">
                <a:solidFill>
                  <a:srgbClr val="FF0000"/>
                </a:solidFill>
                <a:latin typeface="Arial Black" pitchFamily="34" charset="0"/>
              </a:rPr>
              <a:t>oggetto</a:t>
            </a:r>
            <a:r>
              <a:rPr lang="it-IT" sz="3200" b="1" dirty="0">
                <a:solidFill>
                  <a:prstClr val="black"/>
                </a:solidFill>
                <a:latin typeface="Arial Black" pitchFamily="34" charset="0"/>
              </a:rPr>
              <a:t> è il contenuto specifico dell’accordo;</a:t>
            </a:r>
          </a:p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it-IT" sz="3200" b="1" dirty="0">
                <a:solidFill>
                  <a:prstClr val="black"/>
                </a:solidFill>
                <a:latin typeface="Arial Black" pitchFamily="34" charset="0"/>
              </a:rPr>
              <a:t>la </a:t>
            </a:r>
            <a:r>
              <a:rPr lang="it-IT" sz="3200" b="1" dirty="0">
                <a:solidFill>
                  <a:srgbClr val="FF0000"/>
                </a:solidFill>
                <a:latin typeface="Arial Black" pitchFamily="34" charset="0"/>
              </a:rPr>
              <a:t>forma </a:t>
            </a:r>
            <a:r>
              <a:rPr lang="it-IT" sz="3200" b="1" dirty="0">
                <a:solidFill>
                  <a:prstClr val="black"/>
                </a:solidFill>
                <a:latin typeface="Arial Black" pitchFamily="34" charset="0"/>
              </a:rPr>
              <a:t>è il mezzo attraverso cui le parti manifestano il consenso.</a:t>
            </a:r>
          </a:p>
        </p:txBody>
      </p:sp>
      <p:sp>
        <p:nvSpPr>
          <p:cNvPr id="25604" name="CasellaDiTesto 7"/>
          <p:cNvSpPr txBox="1">
            <a:spLocks noChangeArrowheads="1"/>
          </p:cNvSpPr>
          <p:nvPr/>
        </p:nvSpPr>
        <p:spPr bwMode="auto">
          <a:xfrm>
            <a:off x="971550" y="428604"/>
            <a:ext cx="7345363" cy="76944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it-IT" sz="4400" dirty="0">
                <a:solidFill>
                  <a:schemeClr val="tx1">
                    <a:lumMod val="50000"/>
                    <a:lumOff val="50000"/>
                  </a:schemeClr>
                </a:solidFill>
                <a:latin typeface="Arial Black" pitchFamily="34" charset="0"/>
              </a:rPr>
              <a:t>Requisiti del Contratto</a:t>
            </a:r>
          </a:p>
        </p:txBody>
      </p:sp>
      <p:sp>
        <p:nvSpPr>
          <p:cNvPr id="7" name="Rettangolo 6"/>
          <p:cNvSpPr/>
          <p:nvPr/>
        </p:nvSpPr>
        <p:spPr>
          <a:xfrm>
            <a:off x="1475656" y="6093296"/>
            <a:ext cx="7416824" cy="576064"/>
          </a:xfrm>
          <a:prstGeom prst="rect">
            <a:avLst/>
          </a:prstGeom>
          <a:solidFill>
            <a:srgbClr val="FF0000"/>
          </a:solidFill>
          <a:ln w="25400" cap="flat" cmpd="sng" algn="ctr">
            <a:solidFill>
              <a:srgbClr val="FF0000"/>
            </a:solidFill>
            <a:prstDash val="solid"/>
          </a:ln>
          <a:effectLst/>
        </p:spPr>
        <p:txBody>
          <a:bodyPr rtlCol="0" anchor="ctr"/>
          <a:lstStyle/>
          <a:p>
            <a:pPr algn="ctr"/>
            <a:endParaRPr lang="it-IT" kern="0">
              <a:solidFill>
                <a:prstClr val="white"/>
              </a:solidFill>
            </a:endParaRPr>
          </a:p>
        </p:txBody>
      </p:sp>
      <p:sp>
        <p:nvSpPr>
          <p:cNvPr id="8" name="CasellaDiTesto 7"/>
          <p:cNvSpPr txBox="1"/>
          <p:nvPr/>
        </p:nvSpPr>
        <p:spPr>
          <a:xfrm>
            <a:off x="1619672" y="6135687"/>
            <a:ext cx="712879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sz="2400" b="1" dirty="0">
                <a:solidFill>
                  <a:prstClr val="white"/>
                </a:solidFill>
              </a:rPr>
              <a:t>Corso di formazione per Patrocinatore Stragiudiziale</a:t>
            </a:r>
          </a:p>
        </p:txBody>
      </p:sp>
      <p:sp>
        <p:nvSpPr>
          <p:cNvPr id="9" name="Rettangolo 8"/>
          <p:cNvSpPr/>
          <p:nvPr/>
        </p:nvSpPr>
        <p:spPr>
          <a:xfrm>
            <a:off x="1475656" y="5949280"/>
            <a:ext cx="7416824" cy="144016"/>
          </a:xfrm>
          <a:prstGeom prst="rect">
            <a:avLst/>
          </a:prstGeom>
          <a:solidFill>
            <a:sysClr val="window" lastClr="FFFFFF">
              <a:lumMod val="50000"/>
            </a:sysClr>
          </a:solidFill>
          <a:ln w="25400" cap="flat" cmpd="sng" algn="ctr">
            <a:solidFill>
              <a:sysClr val="window" lastClr="FFFFFF">
                <a:lumMod val="50000"/>
              </a:sysClr>
            </a:solidFill>
            <a:prstDash val="solid"/>
          </a:ln>
          <a:effectLst/>
        </p:spPr>
        <p:txBody>
          <a:bodyPr rtlCol="0" anchor="ctr"/>
          <a:lstStyle/>
          <a:p>
            <a:pPr algn="ctr"/>
            <a:endParaRPr lang="it-IT" kern="0">
              <a:solidFill>
                <a:prstClr val="white"/>
              </a:solidFill>
            </a:endParaRPr>
          </a:p>
        </p:txBody>
      </p:sp>
      <p:pic>
        <p:nvPicPr>
          <p:cNvPr id="10" name="Immagine 9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1520" y="5908325"/>
            <a:ext cx="941090" cy="5909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70864067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5" name="CasellaDiTesto 3"/>
          <p:cNvSpPr txBox="1">
            <a:spLocks noChangeArrowheads="1"/>
          </p:cNvSpPr>
          <p:nvPr/>
        </p:nvSpPr>
        <p:spPr bwMode="auto">
          <a:xfrm>
            <a:off x="1547813" y="1714489"/>
            <a:ext cx="6553200" cy="403187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it-IT" sz="3200" b="1" dirty="0">
                <a:solidFill>
                  <a:srgbClr val="FF0000"/>
                </a:solidFill>
                <a:latin typeface="Arial Black" pitchFamily="34" charset="0"/>
              </a:rPr>
              <a:t>I contratti sono così classificati:</a:t>
            </a:r>
          </a:p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it-IT" sz="3200" b="1" dirty="0">
                <a:solidFill>
                  <a:prstClr val="black">
                    <a:lumMod val="95000"/>
                    <a:lumOff val="5000"/>
                  </a:prstClr>
                </a:solidFill>
                <a:latin typeface="Arial Black" pitchFamily="34" charset="0"/>
              </a:rPr>
              <a:t>a titolo oneroso, a titolo gratuito, a prestazioni corrispettive, associativi, consensuali, reali, tipici, </a:t>
            </a:r>
          </a:p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it-IT" sz="3200" b="1" dirty="0">
                <a:solidFill>
                  <a:prstClr val="black">
                    <a:lumMod val="95000"/>
                    <a:lumOff val="5000"/>
                  </a:prstClr>
                </a:solidFill>
                <a:latin typeface="Arial Black" pitchFamily="34" charset="0"/>
              </a:rPr>
              <a:t>meramente obbligatori.</a:t>
            </a:r>
          </a:p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it-IT" sz="3200" b="1" dirty="0">
                <a:solidFill>
                  <a:srgbClr val="FF0000"/>
                </a:solidFill>
                <a:latin typeface="Arial Black" pitchFamily="34" charset="0"/>
              </a:rPr>
              <a:t> </a:t>
            </a:r>
          </a:p>
        </p:txBody>
      </p:sp>
      <p:sp>
        <p:nvSpPr>
          <p:cNvPr id="26628" name="CasellaDiTesto 7"/>
          <p:cNvSpPr txBox="1">
            <a:spLocks noChangeArrowheads="1"/>
          </p:cNvSpPr>
          <p:nvPr/>
        </p:nvSpPr>
        <p:spPr bwMode="auto">
          <a:xfrm>
            <a:off x="34770" y="428604"/>
            <a:ext cx="8929718" cy="76944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it-IT" sz="4400" dirty="0">
                <a:solidFill>
                  <a:schemeClr val="tx1">
                    <a:lumMod val="50000"/>
                    <a:lumOff val="50000"/>
                  </a:schemeClr>
                </a:solidFill>
                <a:latin typeface="Arial Black" pitchFamily="34" charset="0"/>
              </a:rPr>
              <a:t>Classificazione dei Contratti</a:t>
            </a:r>
          </a:p>
        </p:txBody>
      </p:sp>
      <p:sp>
        <p:nvSpPr>
          <p:cNvPr id="7" name="Rettangolo 6"/>
          <p:cNvSpPr/>
          <p:nvPr/>
        </p:nvSpPr>
        <p:spPr>
          <a:xfrm>
            <a:off x="1475656" y="6093296"/>
            <a:ext cx="7416824" cy="576064"/>
          </a:xfrm>
          <a:prstGeom prst="rect">
            <a:avLst/>
          </a:prstGeom>
          <a:solidFill>
            <a:srgbClr val="FF0000"/>
          </a:solidFill>
          <a:ln w="25400" cap="flat" cmpd="sng" algn="ctr">
            <a:solidFill>
              <a:srgbClr val="FF0000"/>
            </a:solidFill>
            <a:prstDash val="solid"/>
          </a:ln>
          <a:effectLst/>
        </p:spPr>
        <p:txBody>
          <a:bodyPr rtlCol="0" anchor="ctr"/>
          <a:lstStyle/>
          <a:p>
            <a:pPr algn="ctr"/>
            <a:endParaRPr lang="it-IT" kern="0">
              <a:solidFill>
                <a:prstClr val="white"/>
              </a:solidFill>
            </a:endParaRPr>
          </a:p>
        </p:txBody>
      </p:sp>
      <p:sp>
        <p:nvSpPr>
          <p:cNvPr id="8" name="CasellaDiTesto 7"/>
          <p:cNvSpPr txBox="1"/>
          <p:nvPr/>
        </p:nvSpPr>
        <p:spPr>
          <a:xfrm>
            <a:off x="1619672" y="6135687"/>
            <a:ext cx="712879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sz="2400" b="1" dirty="0">
                <a:solidFill>
                  <a:prstClr val="white"/>
                </a:solidFill>
              </a:rPr>
              <a:t>Corso di formazione per Patrocinatore Stragiudiziale</a:t>
            </a:r>
          </a:p>
        </p:txBody>
      </p:sp>
      <p:sp>
        <p:nvSpPr>
          <p:cNvPr id="9" name="Rettangolo 8"/>
          <p:cNvSpPr/>
          <p:nvPr/>
        </p:nvSpPr>
        <p:spPr>
          <a:xfrm>
            <a:off x="1475656" y="5949280"/>
            <a:ext cx="7416824" cy="144016"/>
          </a:xfrm>
          <a:prstGeom prst="rect">
            <a:avLst/>
          </a:prstGeom>
          <a:solidFill>
            <a:sysClr val="window" lastClr="FFFFFF">
              <a:lumMod val="50000"/>
            </a:sysClr>
          </a:solidFill>
          <a:ln w="25400" cap="flat" cmpd="sng" algn="ctr">
            <a:solidFill>
              <a:sysClr val="window" lastClr="FFFFFF">
                <a:lumMod val="50000"/>
              </a:sysClr>
            </a:solidFill>
            <a:prstDash val="solid"/>
          </a:ln>
          <a:effectLst/>
        </p:spPr>
        <p:txBody>
          <a:bodyPr rtlCol="0" anchor="ctr"/>
          <a:lstStyle/>
          <a:p>
            <a:pPr algn="ctr"/>
            <a:endParaRPr lang="it-IT" kern="0">
              <a:solidFill>
                <a:prstClr val="white"/>
              </a:solidFill>
            </a:endParaRPr>
          </a:p>
        </p:txBody>
      </p:sp>
      <p:pic>
        <p:nvPicPr>
          <p:cNvPr id="10" name="Immagine 9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1520" y="5908325"/>
            <a:ext cx="941090" cy="5909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57997848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5" name="CasellaDiTesto 3"/>
          <p:cNvSpPr txBox="1">
            <a:spLocks noChangeArrowheads="1"/>
          </p:cNvSpPr>
          <p:nvPr/>
        </p:nvSpPr>
        <p:spPr bwMode="auto">
          <a:xfrm>
            <a:off x="0" y="1428736"/>
            <a:ext cx="9143999" cy="44627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it-IT" sz="2800" b="1" dirty="0">
                <a:solidFill>
                  <a:srgbClr val="FF0000"/>
                </a:solidFill>
                <a:latin typeface="Arial Black" pitchFamily="34" charset="0"/>
              </a:rPr>
              <a:t>A titolo oneroso</a:t>
            </a:r>
            <a:r>
              <a:rPr lang="it-IT" sz="2800" b="1" dirty="0">
                <a:solidFill>
                  <a:prstClr val="black">
                    <a:lumMod val="95000"/>
                    <a:lumOff val="5000"/>
                  </a:prstClr>
                </a:solidFill>
                <a:latin typeface="Arial Black" pitchFamily="34" charset="0"/>
              </a:rPr>
              <a:t>: le parti hanno sia obblighi che diritti;</a:t>
            </a:r>
          </a:p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it-IT" sz="2800" b="1" dirty="0">
                <a:solidFill>
                  <a:srgbClr val="FF0000"/>
                </a:solidFill>
                <a:latin typeface="Arial Black" pitchFamily="34" charset="0"/>
              </a:rPr>
              <a:t>A titolo gratuito</a:t>
            </a:r>
            <a:r>
              <a:rPr lang="it-IT" sz="2800" b="1" dirty="0">
                <a:solidFill>
                  <a:prstClr val="black">
                    <a:lumMod val="95000"/>
                    <a:lumOff val="5000"/>
                  </a:prstClr>
                </a:solidFill>
                <a:latin typeface="Arial Black" pitchFamily="34" charset="0"/>
              </a:rPr>
              <a:t>: solo una parte ha vantaggi;</a:t>
            </a:r>
          </a:p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it-IT" sz="2800" b="1" dirty="0">
                <a:solidFill>
                  <a:srgbClr val="FF0000"/>
                </a:solidFill>
                <a:latin typeface="Arial Black" pitchFamily="34" charset="0"/>
              </a:rPr>
              <a:t>A prestazioni corrispettive</a:t>
            </a:r>
            <a:r>
              <a:rPr lang="it-IT" sz="2800" b="1" dirty="0">
                <a:solidFill>
                  <a:prstClr val="black">
                    <a:lumMod val="95000"/>
                    <a:lumOff val="5000"/>
                  </a:prstClr>
                </a:solidFill>
                <a:latin typeface="Arial Black" pitchFamily="34" charset="0"/>
              </a:rPr>
              <a:t>: entrambe le parti hanno vantaggi (es. compravendita);</a:t>
            </a:r>
            <a:endParaRPr lang="it-IT" sz="2800" b="1" dirty="0">
              <a:solidFill>
                <a:srgbClr val="FF0000"/>
              </a:solidFill>
              <a:latin typeface="Arial Black" pitchFamily="34" charset="0"/>
            </a:endParaRPr>
          </a:p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it-IT" sz="2800" b="1" dirty="0">
                <a:solidFill>
                  <a:srgbClr val="FF0000"/>
                </a:solidFill>
                <a:latin typeface="Arial Black" pitchFamily="34" charset="0"/>
              </a:rPr>
              <a:t>Associativi</a:t>
            </a:r>
            <a:r>
              <a:rPr lang="it-IT" sz="2800" b="1" dirty="0">
                <a:solidFill>
                  <a:prstClr val="black">
                    <a:lumMod val="95000"/>
                    <a:lumOff val="5000"/>
                  </a:prstClr>
                </a:solidFill>
                <a:latin typeface="Arial Black" pitchFamily="34" charset="0"/>
              </a:rPr>
              <a:t>: il vantaggio delle parti si trae da un’attività comune (es. consorzio);</a:t>
            </a:r>
          </a:p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it-IT" sz="2800" b="1" dirty="0">
                <a:solidFill>
                  <a:srgbClr val="FF0000"/>
                </a:solidFill>
                <a:latin typeface="Arial Black" pitchFamily="34" charset="0"/>
              </a:rPr>
              <a:t>Consensuali</a:t>
            </a:r>
            <a:r>
              <a:rPr lang="it-IT" sz="2800" b="1" dirty="0">
                <a:solidFill>
                  <a:prstClr val="black"/>
                </a:solidFill>
                <a:latin typeface="Arial Black" pitchFamily="34" charset="0"/>
              </a:rPr>
              <a:t>: producono effetti al manifestare dell’accordo (es. locazione);</a:t>
            </a:r>
            <a:endParaRPr lang="it-IT" sz="2800" b="1" dirty="0">
              <a:solidFill>
                <a:srgbClr val="FF0000"/>
              </a:solidFill>
              <a:latin typeface="Arial Black" pitchFamily="34" charset="0"/>
            </a:endParaRPr>
          </a:p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it-IT" sz="3200" b="1" dirty="0">
                <a:solidFill>
                  <a:srgbClr val="FF0000"/>
                </a:solidFill>
                <a:latin typeface="Arial Black" pitchFamily="34" charset="0"/>
              </a:rPr>
              <a:t> </a:t>
            </a:r>
          </a:p>
        </p:txBody>
      </p:sp>
      <p:sp>
        <p:nvSpPr>
          <p:cNvPr id="26628" name="CasellaDiTesto 7"/>
          <p:cNvSpPr txBox="1">
            <a:spLocks noChangeArrowheads="1"/>
          </p:cNvSpPr>
          <p:nvPr/>
        </p:nvSpPr>
        <p:spPr bwMode="auto">
          <a:xfrm>
            <a:off x="0" y="428604"/>
            <a:ext cx="9144000" cy="76944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it-IT" sz="4400" dirty="0">
                <a:solidFill>
                  <a:schemeClr val="tx1">
                    <a:lumMod val="50000"/>
                    <a:lumOff val="50000"/>
                  </a:schemeClr>
                </a:solidFill>
                <a:latin typeface="Arial Black" pitchFamily="34" charset="0"/>
              </a:rPr>
              <a:t>Classificazione dei Contratti</a:t>
            </a:r>
          </a:p>
        </p:txBody>
      </p:sp>
      <p:sp>
        <p:nvSpPr>
          <p:cNvPr id="7" name="Rettangolo 6"/>
          <p:cNvSpPr/>
          <p:nvPr/>
        </p:nvSpPr>
        <p:spPr>
          <a:xfrm>
            <a:off x="1475656" y="6093296"/>
            <a:ext cx="7416824" cy="576064"/>
          </a:xfrm>
          <a:prstGeom prst="rect">
            <a:avLst/>
          </a:prstGeom>
          <a:solidFill>
            <a:srgbClr val="FF0000"/>
          </a:solidFill>
          <a:ln w="25400" cap="flat" cmpd="sng" algn="ctr">
            <a:solidFill>
              <a:srgbClr val="FF0000"/>
            </a:solidFill>
            <a:prstDash val="solid"/>
          </a:ln>
          <a:effectLst/>
        </p:spPr>
        <p:txBody>
          <a:bodyPr rtlCol="0" anchor="ctr"/>
          <a:lstStyle/>
          <a:p>
            <a:pPr algn="ctr"/>
            <a:endParaRPr lang="it-IT" kern="0">
              <a:solidFill>
                <a:prstClr val="white"/>
              </a:solidFill>
            </a:endParaRPr>
          </a:p>
        </p:txBody>
      </p:sp>
      <p:sp>
        <p:nvSpPr>
          <p:cNvPr id="8" name="CasellaDiTesto 7"/>
          <p:cNvSpPr txBox="1"/>
          <p:nvPr/>
        </p:nvSpPr>
        <p:spPr>
          <a:xfrm>
            <a:off x="1619672" y="6135687"/>
            <a:ext cx="712879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sz="2400" b="1" dirty="0">
                <a:solidFill>
                  <a:prstClr val="white"/>
                </a:solidFill>
              </a:rPr>
              <a:t>Corso di formazione per Patrocinatore Stragiudiziale</a:t>
            </a:r>
          </a:p>
        </p:txBody>
      </p:sp>
      <p:sp>
        <p:nvSpPr>
          <p:cNvPr id="9" name="Rettangolo 8"/>
          <p:cNvSpPr/>
          <p:nvPr/>
        </p:nvSpPr>
        <p:spPr>
          <a:xfrm>
            <a:off x="1475656" y="5949280"/>
            <a:ext cx="7416824" cy="144016"/>
          </a:xfrm>
          <a:prstGeom prst="rect">
            <a:avLst/>
          </a:prstGeom>
          <a:solidFill>
            <a:sysClr val="window" lastClr="FFFFFF">
              <a:lumMod val="50000"/>
            </a:sysClr>
          </a:solidFill>
          <a:ln w="25400" cap="flat" cmpd="sng" algn="ctr">
            <a:solidFill>
              <a:sysClr val="window" lastClr="FFFFFF">
                <a:lumMod val="50000"/>
              </a:sysClr>
            </a:solidFill>
            <a:prstDash val="solid"/>
          </a:ln>
          <a:effectLst/>
        </p:spPr>
        <p:txBody>
          <a:bodyPr rtlCol="0" anchor="ctr"/>
          <a:lstStyle/>
          <a:p>
            <a:pPr algn="ctr"/>
            <a:endParaRPr lang="it-IT" kern="0">
              <a:solidFill>
                <a:prstClr val="white"/>
              </a:solidFill>
            </a:endParaRPr>
          </a:p>
        </p:txBody>
      </p:sp>
      <p:pic>
        <p:nvPicPr>
          <p:cNvPr id="10" name="Immagine 9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1520" y="5908325"/>
            <a:ext cx="941090" cy="5909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36343256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5" name="CasellaDiTesto 3"/>
          <p:cNvSpPr txBox="1">
            <a:spLocks noChangeArrowheads="1"/>
          </p:cNvSpPr>
          <p:nvPr/>
        </p:nvSpPr>
        <p:spPr bwMode="auto">
          <a:xfrm>
            <a:off x="0" y="1928802"/>
            <a:ext cx="9143999" cy="310854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it-IT" sz="2800" b="1" dirty="0">
                <a:solidFill>
                  <a:srgbClr val="FF0000"/>
                </a:solidFill>
                <a:latin typeface="Arial Black" pitchFamily="34" charset="0"/>
              </a:rPr>
              <a:t>Reali</a:t>
            </a:r>
            <a:r>
              <a:rPr lang="it-IT" sz="2800" b="1" dirty="0">
                <a:solidFill>
                  <a:prstClr val="black">
                    <a:lumMod val="95000"/>
                    <a:lumOff val="5000"/>
                  </a:prstClr>
                </a:solidFill>
                <a:latin typeface="Arial Black" pitchFamily="34" charset="0"/>
              </a:rPr>
              <a:t>: producono effetti, oltre che al manifestarsi dell’accordo, alla consegna del bene alla controparte (es. deposito);</a:t>
            </a:r>
          </a:p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it-IT" sz="2800" b="1" dirty="0">
                <a:solidFill>
                  <a:srgbClr val="FF0000"/>
                </a:solidFill>
                <a:latin typeface="Arial Black" pitchFamily="34" charset="0"/>
              </a:rPr>
              <a:t>Tipici</a:t>
            </a:r>
            <a:r>
              <a:rPr lang="it-IT" sz="2800" b="1" dirty="0">
                <a:solidFill>
                  <a:prstClr val="black">
                    <a:lumMod val="95000"/>
                    <a:lumOff val="5000"/>
                  </a:prstClr>
                </a:solidFill>
                <a:latin typeface="Arial Black" pitchFamily="34" charset="0"/>
              </a:rPr>
              <a:t>: previsti o regolati dalla Legge;</a:t>
            </a:r>
          </a:p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it-IT" sz="2800" b="1" dirty="0">
                <a:solidFill>
                  <a:srgbClr val="FF0000"/>
                </a:solidFill>
                <a:latin typeface="Arial Black" pitchFamily="34" charset="0"/>
              </a:rPr>
              <a:t>Meramente obbligatori</a:t>
            </a:r>
            <a:r>
              <a:rPr lang="it-IT" sz="2800" b="1" dirty="0">
                <a:solidFill>
                  <a:prstClr val="black">
                    <a:lumMod val="95000"/>
                    <a:lumOff val="5000"/>
                  </a:prstClr>
                </a:solidFill>
                <a:latin typeface="Arial Black" pitchFamily="34" charset="0"/>
              </a:rPr>
              <a:t>: generano, per una o per entrambe le parti, soltanto obbligazioni (es. </a:t>
            </a:r>
            <a:r>
              <a:rPr lang="it-IT" sz="2800" b="1" dirty="0">
                <a:solidFill>
                  <a:srgbClr val="C00000"/>
                </a:solidFill>
                <a:latin typeface="Arial Black" pitchFamily="34" charset="0"/>
              </a:rPr>
              <a:t>CONTRATTO </a:t>
            </a:r>
            <a:r>
              <a:rPr lang="it-IT" sz="2800" b="1" dirty="0" err="1">
                <a:solidFill>
                  <a:srgbClr val="C00000"/>
                </a:solidFill>
                <a:latin typeface="Arial Black" pitchFamily="34" charset="0"/>
              </a:rPr>
              <a:t>DI</a:t>
            </a:r>
            <a:r>
              <a:rPr lang="it-IT" sz="2800" b="1" dirty="0">
                <a:solidFill>
                  <a:srgbClr val="C00000"/>
                </a:solidFill>
                <a:latin typeface="Arial Black" pitchFamily="34" charset="0"/>
              </a:rPr>
              <a:t> ASSICURAZIONE</a:t>
            </a:r>
            <a:r>
              <a:rPr lang="it-IT" sz="2800" b="1" dirty="0">
                <a:solidFill>
                  <a:prstClr val="black">
                    <a:lumMod val="95000"/>
                    <a:lumOff val="5000"/>
                  </a:prstClr>
                </a:solidFill>
                <a:latin typeface="Arial Black" pitchFamily="34" charset="0"/>
              </a:rPr>
              <a:t>).</a:t>
            </a:r>
          </a:p>
        </p:txBody>
      </p:sp>
      <p:sp>
        <p:nvSpPr>
          <p:cNvPr id="26628" name="CasellaDiTesto 7"/>
          <p:cNvSpPr txBox="1">
            <a:spLocks noChangeArrowheads="1"/>
          </p:cNvSpPr>
          <p:nvPr/>
        </p:nvSpPr>
        <p:spPr bwMode="auto">
          <a:xfrm>
            <a:off x="0" y="428604"/>
            <a:ext cx="9144000" cy="76944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it-IT" sz="4400" dirty="0">
                <a:solidFill>
                  <a:schemeClr val="tx1">
                    <a:lumMod val="50000"/>
                    <a:lumOff val="50000"/>
                  </a:schemeClr>
                </a:solidFill>
                <a:latin typeface="Arial Black" pitchFamily="34" charset="0"/>
              </a:rPr>
              <a:t>Classificazione dei Contratti</a:t>
            </a:r>
          </a:p>
        </p:txBody>
      </p:sp>
      <p:sp>
        <p:nvSpPr>
          <p:cNvPr id="7" name="Rettangolo 6"/>
          <p:cNvSpPr/>
          <p:nvPr/>
        </p:nvSpPr>
        <p:spPr>
          <a:xfrm>
            <a:off x="1475656" y="6093296"/>
            <a:ext cx="7416824" cy="576064"/>
          </a:xfrm>
          <a:prstGeom prst="rect">
            <a:avLst/>
          </a:prstGeom>
          <a:solidFill>
            <a:srgbClr val="FF0000"/>
          </a:solidFill>
          <a:ln w="25400" cap="flat" cmpd="sng" algn="ctr">
            <a:solidFill>
              <a:srgbClr val="FF0000"/>
            </a:solidFill>
            <a:prstDash val="solid"/>
          </a:ln>
          <a:effectLst/>
        </p:spPr>
        <p:txBody>
          <a:bodyPr rtlCol="0" anchor="ctr"/>
          <a:lstStyle/>
          <a:p>
            <a:pPr algn="ctr"/>
            <a:endParaRPr lang="it-IT" kern="0">
              <a:solidFill>
                <a:prstClr val="white"/>
              </a:solidFill>
            </a:endParaRPr>
          </a:p>
        </p:txBody>
      </p:sp>
      <p:sp>
        <p:nvSpPr>
          <p:cNvPr id="8" name="CasellaDiTesto 7"/>
          <p:cNvSpPr txBox="1"/>
          <p:nvPr/>
        </p:nvSpPr>
        <p:spPr>
          <a:xfrm>
            <a:off x="1619672" y="6135687"/>
            <a:ext cx="712879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sz="2400" b="1" dirty="0">
                <a:solidFill>
                  <a:prstClr val="white"/>
                </a:solidFill>
              </a:rPr>
              <a:t>Corso di formazione per Patrocinatore Stragiudiziale</a:t>
            </a:r>
          </a:p>
        </p:txBody>
      </p:sp>
      <p:sp>
        <p:nvSpPr>
          <p:cNvPr id="9" name="Rettangolo 8"/>
          <p:cNvSpPr/>
          <p:nvPr/>
        </p:nvSpPr>
        <p:spPr>
          <a:xfrm>
            <a:off x="1475656" y="5949280"/>
            <a:ext cx="7416824" cy="144016"/>
          </a:xfrm>
          <a:prstGeom prst="rect">
            <a:avLst/>
          </a:prstGeom>
          <a:solidFill>
            <a:sysClr val="window" lastClr="FFFFFF">
              <a:lumMod val="50000"/>
            </a:sysClr>
          </a:solidFill>
          <a:ln w="25400" cap="flat" cmpd="sng" algn="ctr">
            <a:solidFill>
              <a:sysClr val="window" lastClr="FFFFFF">
                <a:lumMod val="50000"/>
              </a:sysClr>
            </a:solidFill>
            <a:prstDash val="solid"/>
          </a:ln>
          <a:effectLst/>
        </p:spPr>
        <p:txBody>
          <a:bodyPr rtlCol="0" anchor="ctr"/>
          <a:lstStyle/>
          <a:p>
            <a:pPr algn="ctr"/>
            <a:endParaRPr lang="it-IT" kern="0">
              <a:solidFill>
                <a:prstClr val="white"/>
              </a:solidFill>
            </a:endParaRPr>
          </a:p>
        </p:txBody>
      </p:sp>
      <p:pic>
        <p:nvPicPr>
          <p:cNvPr id="10" name="Immagine 9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1520" y="5908325"/>
            <a:ext cx="941090" cy="5909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81608607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49" name="CasellaDiTesto 3"/>
          <p:cNvSpPr txBox="1">
            <a:spLocks noChangeArrowheads="1"/>
          </p:cNvSpPr>
          <p:nvPr/>
        </p:nvSpPr>
        <p:spPr bwMode="auto">
          <a:xfrm>
            <a:off x="1476375" y="1916113"/>
            <a:ext cx="6624638" cy="403187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it-IT" sz="3200" b="1" dirty="0">
                <a:solidFill>
                  <a:srgbClr val="FF0000"/>
                </a:solidFill>
                <a:latin typeface="Arial Black" pitchFamily="34" charset="0"/>
              </a:rPr>
              <a:t>La legge sanziona le irregolarità più o meno gravi che il Contratto può presentare con:</a:t>
            </a:r>
          </a:p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it-IT" sz="3200" b="1" dirty="0">
              <a:solidFill>
                <a:srgbClr val="FF0000"/>
              </a:solidFill>
              <a:latin typeface="Arial Black" pitchFamily="34" charset="0"/>
            </a:endParaRPr>
          </a:p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it-IT" sz="3200" b="1" dirty="0">
                <a:solidFill>
                  <a:prstClr val="black">
                    <a:lumMod val="95000"/>
                    <a:lumOff val="5000"/>
                  </a:prstClr>
                </a:solidFill>
                <a:latin typeface="Arial Black" pitchFamily="34" charset="0"/>
              </a:rPr>
              <a:t>nullità, annullabilità, rescindibilità.</a:t>
            </a:r>
          </a:p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it-IT" sz="3200" b="1" dirty="0">
                <a:solidFill>
                  <a:srgbClr val="FF0000"/>
                </a:solidFill>
                <a:latin typeface="Arial Black" pitchFamily="34" charset="0"/>
              </a:rPr>
              <a:t> </a:t>
            </a:r>
          </a:p>
        </p:txBody>
      </p:sp>
      <p:sp>
        <p:nvSpPr>
          <p:cNvPr id="27652" name="CasellaDiTesto 7"/>
          <p:cNvSpPr txBox="1">
            <a:spLocks noChangeArrowheads="1"/>
          </p:cNvSpPr>
          <p:nvPr/>
        </p:nvSpPr>
        <p:spPr bwMode="auto">
          <a:xfrm>
            <a:off x="971550" y="428604"/>
            <a:ext cx="7345363" cy="76944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it-IT" sz="4400" dirty="0">
                <a:solidFill>
                  <a:schemeClr val="tx1">
                    <a:lumMod val="50000"/>
                    <a:lumOff val="50000"/>
                  </a:schemeClr>
                </a:solidFill>
                <a:latin typeface="Arial Black" pitchFamily="34" charset="0"/>
              </a:rPr>
              <a:t>Cause di invalidità</a:t>
            </a:r>
          </a:p>
        </p:txBody>
      </p:sp>
      <p:sp>
        <p:nvSpPr>
          <p:cNvPr id="7" name="Rettangolo 6"/>
          <p:cNvSpPr/>
          <p:nvPr/>
        </p:nvSpPr>
        <p:spPr>
          <a:xfrm>
            <a:off x="1475656" y="6093296"/>
            <a:ext cx="7416824" cy="576064"/>
          </a:xfrm>
          <a:prstGeom prst="rect">
            <a:avLst/>
          </a:prstGeom>
          <a:solidFill>
            <a:srgbClr val="FF0000"/>
          </a:solidFill>
          <a:ln w="25400" cap="flat" cmpd="sng" algn="ctr">
            <a:solidFill>
              <a:srgbClr val="FF0000"/>
            </a:solidFill>
            <a:prstDash val="solid"/>
          </a:ln>
          <a:effectLst/>
        </p:spPr>
        <p:txBody>
          <a:bodyPr rtlCol="0" anchor="ctr"/>
          <a:lstStyle/>
          <a:p>
            <a:pPr algn="ctr"/>
            <a:endParaRPr lang="it-IT" kern="0">
              <a:solidFill>
                <a:prstClr val="white"/>
              </a:solidFill>
            </a:endParaRPr>
          </a:p>
        </p:txBody>
      </p:sp>
      <p:sp>
        <p:nvSpPr>
          <p:cNvPr id="8" name="CasellaDiTesto 7"/>
          <p:cNvSpPr txBox="1"/>
          <p:nvPr/>
        </p:nvSpPr>
        <p:spPr>
          <a:xfrm>
            <a:off x="1619672" y="6135687"/>
            <a:ext cx="712879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sz="2400" b="1" dirty="0">
                <a:solidFill>
                  <a:prstClr val="white"/>
                </a:solidFill>
              </a:rPr>
              <a:t>Corso di formazione per Patrocinatore Stragiudiziale</a:t>
            </a:r>
          </a:p>
        </p:txBody>
      </p:sp>
      <p:sp>
        <p:nvSpPr>
          <p:cNvPr id="9" name="Rettangolo 8"/>
          <p:cNvSpPr/>
          <p:nvPr/>
        </p:nvSpPr>
        <p:spPr>
          <a:xfrm>
            <a:off x="1475656" y="5949280"/>
            <a:ext cx="7416824" cy="144016"/>
          </a:xfrm>
          <a:prstGeom prst="rect">
            <a:avLst/>
          </a:prstGeom>
          <a:solidFill>
            <a:sysClr val="window" lastClr="FFFFFF">
              <a:lumMod val="50000"/>
            </a:sysClr>
          </a:solidFill>
          <a:ln w="25400" cap="flat" cmpd="sng" algn="ctr">
            <a:solidFill>
              <a:sysClr val="window" lastClr="FFFFFF">
                <a:lumMod val="50000"/>
              </a:sysClr>
            </a:solidFill>
            <a:prstDash val="solid"/>
          </a:ln>
          <a:effectLst/>
        </p:spPr>
        <p:txBody>
          <a:bodyPr rtlCol="0" anchor="ctr"/>
          <a:lstStyle/>
          <a:p>
            <a:pPr algn="ctr"/>
            <a:endParaRPr lang="it-IT" kern="0">
              <a:solidFill>
                <a:prstClr val="white"/>
              </a:solidFill>
            </a:endParaRPr>
          </a:p>
        </p:txBody>
      </p:sp>
      <p:pic>
        <p:nvPicPr>
          <p:cNvPr id="10" name="Immagine 9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1520" y="5908325"/>
            <a:ext cx="941090" cy="5909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38035751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49" name="CasellaDiTesto 3"/>
          <p:cNvSpPr txBox="1">
            <a:spLocks noChangeArrowheads="1"/>
          </p:cNvSpPr>
          <p:nvPr/>
        </p:nvSpPr>
        <p:spPr bwMode="auto">
          <a:xfrm>
            <a:off x="571472" y="1916113"/>
            <a:ext cx="8143932" cy="30469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it-IT" sz="3200" b="1" dirty="0">
                <a:solidFill>
                  <a:prstClr val="black"/>
                </a:solidFill>
                <a:latin typeface="Arial Black" pitchFamily="34" charset="0"/>
              </a:rPr>
              <a:t>E’ la forma più grave di </a:t>
            </a:r>
            <a:r>
              <a:rPr lang="it-IT" sz="3200" b="1" dirty="0">
                <a:solidFill>
                  <a:srgbClr val="FF0000"/>
                </a:solidFill>
                <a:latin typeface="Arial Black" pitchFamily="34" charset="0"/>
              </a:rPr>
              <a:t>invalidità</a:t>
            </a:r>
            <a:r>
              <a:rPr lang="it-IT" sz="3200" b="1" dirty="0">
                <a:solidFill>
                  <a:prstClr val="black"/>
                </a:solidFill>
                <a:latin typeface="Arial Black" pitchFamily="34" charset="0"/>
              </a:rPr>
              <a:t>, può verificarsi per: </a:t>
            </a:r>
            <a:r>
              <a:rPr lang="it-IT" sz="3200" b="1" dirty="0">
                <a:solidFill>
                  <a:srgbClr val="00B050"/>
                </a:solidFill>
                <a:latin typeface="Arial Black" pitchFamily="34" charset="0"/>
              </a:rPr>
              <a:t>mancanza di uno o più elementi essenziali </a:t>
            </a:r>
            <a:r>
              <a:rPr lang="it-IT" sz="3200" b="1" dirty="0">
                <a:solidFill>
                  <a:prstClr val="black"/>
                </a:solidFill>
                <a:latin typeface="Arial Black" pitchFamily="34" charset="0"/>
              </a:rPr>
              <a:t>o per </a:t>
            </a:r>
            <a:r>
              <a:rPr lang="it-IT" sz="3200" b="1" dirty="0">
                <a:solidFill>
                  <a:srgbClr val="00B050"/>
                </a:solidFill>
                <a:latin typeface="Arial Black" pitchFamily="34" charset="0"/>
              </a:rPr>
              <a:t>illiceità, vale a dire contrarietà a norme imperative, ordine pubblico e buon costume</a:t>
            </a:r>
            <a:r>
              <a:rPr lang="it-IT" sz="3200" b="1" dirty="0">
                <a:solidFill>
                  <a:prstClr val="black"/>
                </a:solidFill>
                <a:latin typeface="Arial Black" pitchFamily="34" charset="0"/>
              </a:rPr>
              <a:t>. </a:t>
            </a:r>
            <a:r>
              <a:rPr lang="it-IT" sz="3200" b="1" dirty="0">
                <a:solidFill>
                  <a:srgbClr val="FF0000"/>
                </a:solidFill>
                <a:latin typeface="Arial Black" pitchFamily="34" charset="0"/>
              </a:rPr>
              <a:t> </a:t>
            </a:r>
          </a:p>
        </p:txBody>
      </p:sp>
      <p:sp>
        <p:nvSpPr>
          <p:cNvPr id="27652" name="CasellaDiTesto 7"/>
          <p:cNvSpPr txBox="1">
            <a:spLocks noChangeArrowheads="1"/>
          </p:cNvSpPr>
          <p:nvPr/>
        </p:nvSpPr>
        <p:spPr bwMode="auto">
          <a:xfrm>
            <a:off x="971550" y="428604"/>
            <a:ext cx="7345363" cy="76944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it-IT" sz="4400" dirty="0">
                <a:solidFill>
                  <a:schemeClr val="tx1">
                    <a:lumMod val="50000"/>
                    <a:lumOff val="50000"/>
                  </a:schemeClr>
                </a:solidFill>
                <a:latin typeface="Arial Black" pitchFamily="34" charset="0"/>
              </a:rPr>
              <a:t>Nullità del Contratto</a:t>
            </a:r>
          </a:p>
        </p:txBody>
      </p:sp>
      <p:sp>
        <p:nvSpPr>
          <p:cNvPr id="7" name="Rettangolo 6"/>
          <p:cNvSpPr/>
          <p:nvPr/>
        </p:nvSpPr>
        <p:spPr>
          <a:xfrm>
            <a:off x="1475656" y="6093296"/>
            <a:ext cx="7416824" cy="576064"/>
          </a:xfrm>
          <a:prstGeom prst="rect">
            <a:avLst/>
          </a:prstGeom>
          <a:solidFill>
            <a:srgbClr val="FF0000"/>
          </a:solidFill>
          <a:ln w="25400" cap="flat" cmpd="sng" algn="ctr">
            <a:solidFill>
              <a:srgbClr val="FF0000"/>
            </a:solidFill>
            <a:prstDash val="solid"/>
          </a:ln>
          <a:effectLst/>
        </p:spPr>
        <p:txBody>
          <a:bodyPr rtlCol="0" anchor="ctr"/>
          <a:lstStyle/>
          <a:p>
            <a:pPr algn="ctr"/>
            <a:endParaRPr lang="it-IT" kern="0">
              <a:solidFill>
                <a:prstClr val="white"/>
              </a:solidFill>
            </a:endParaRPr>
          </a:p>
        </p:txBody>
      </p:sp>
      <p:sp>
        <p:nvSpPr>
          <p:cNvPr id="8" name="CasellaDiTesto 7"/>
          <p:cNvSpPr txBox="1"/>
          <p:nvPr/>
        </p:nvSpPr>
        <p:spPr>
          <a:xfrm>
            <a:off x="1619672" y="6135687"/>
            <a:ext cx="712879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sz="2400" b="1" dirty="0">
                <a:solidFill>
                  <a:prstClr val="white"/>
                </a:solidFill>
              </a:rPr>
              <a:t>Corso di formazione per Patrocinatore Stragiudiziale</a:t>
            </a:r>
          </a:p>
        </p:txBody>
      </p:sp>
      <p:sp>
        <p:nvSpPr>
          <p:cNvPr id="9" name="Rettangolo 8"/>
          <p:cNvSpPr/>
          <p:nvPr/>
        </p:nvSpPr>
        <p:spPr>
          <a:xfrm>
            <a:off x="1475656" y="5949280"/>
            <a:ext cx="7416824" cy="144016"/>
          </a:xfrm>
          <a:prstGeom prst="rect">
            <a:avLst/>
          </a:prstGeom>
          <a:solidFill>
            <a:sysClr val="window" lastClr="FFFFFF">
              <a:lumMod val="50000"/>
            </a:sysClr>
          </a:solidFill>
          <a:ln w="25400" cap="flat" cmpd="sng" algn="ctr">
            <a:solidFill>
              <a:sysClr val="window" lastClr="FFFFFF">
                <a:lumMod val="50000"/>
              </a:sysClr>
            </a:solidFill>
            <a:prstDash val="solid"/>
          </a:ln>
          <a:effectLst/>
        </p:spPr>
        <p:txBody>
          <a:bodyPr rtlCol="0" anchor="ctr"/>
          <a:lstStyle/>
          <a:p>
            <a:pPr algn="ctr"/>
            <a:endParaRPr lang="it-IT" kern="0">
              <a:solidFill>
                <a:prstClr val="white"/>
              </a:solidFill>
            </a:endParaRPr>
          </a:p>
        </p:txBody>
      </p:sp>
      <p:pic>
        <p:nvPicPr>
          <p:cNvPr id="10" name="Immagine 9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1520" y="5908325"/>
            <a:ext cx="941090" cy="5909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10137794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49" name="CasellaDiTesto 3"/>
          <p:cNvSpPr txBox="1">
            <a:spLocks noChangeArrowheads="1"/>
          </p:cNvSpPr>
          <p:nvPr/>
        </p:nvSpPr>
        <p:spPr bwMode="auto">
          <a:xfrm>
            <a:off x="571472" y="1285860"/>
            <a:ext cx="8143932" cy="452431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it-IT" sz="3200" b="1" dirty="0">
                <a:solidFill>
                  <a:prstClr val="black"/>
                </a:solidFill>
                <a:latin typeface="Arial Black" pitchFamily="34" charset="0"/>
              </a:rPr>
              <a:t>Il Contratto nullo </a:t>
            </a:r>
            <a:r>
              <a:rPr lang="it-IT" sz="3200" b="1" dirty="0">
                <a:solidFill>
                  <a:srgbClr val="FF0000"/>
                </a:solidFill>
                <a:latin typeface="Arial Black" pitchFamily="34" charset="0"/>
              </a:rPr>
              <a:t>non produce effetti</a:t>
            </a:r>
            <a:r>
              <a:rPr lang="it-IT" sz="3200" b="1" dirty="0">
                <a:solidFill>
                  <a:prstClr val="black"/>
                </a:solidFill>
                <a:latin typeface="Arial Black" pitchFamily="34" charset="0"/>
              </a:rPr>
              <a:t>, </a:t>
            </a:r>
            <a:r>
              <a:rPr lang="it-IT" sz="3200" b="1" dirty="0">
                <a:solidFill>
                  <a:srgbClr val="FF0000"/>
                </a:solidFill>
                <a:latin typeface="Arial Black" pitchFamily="34" charset="0"/>
              </a:rPr>
              <a:t>non può essere convalidato</a:t>
            </a:r>
            <a:r>
              <a:rPr lang="it-IT" sz="3200" b="1" dirty="0">
                <a:solidFill>
                  <a:prstClr val="black"/>
                </a:solidFill>
                <a:latin typeface="Arial Black" pitchFamily="34" charset="0"/>
              </a:rPr>
              <a:t>, ma </a:t>
            </a:r>
            <a:r>
              <a:rPr lang="it-IT" sz="3200" b="1" dirty="0">
                <a:solidFill>
                  <a:srgbClr val="FF0000"/>
                </a:solidFill>
                <a:latin typeface="Arial Black" pitchFamily="34" charset="0"/>
              </a:rPr>
              <a:t>può essere convertito</a:t>
            </a:r>
            <a:r>
              <a:rPr lang="it-IT" sz="3200" b="1" dirty="0">
                <a:solidFill>
                  <a:prstClr val="black"/>
                </a:solidFill>
                <a:latin typeface="Arial Black" pitchFamily="34" charset="0"/>
              </a:rPr>
              <a:t> in altro Contratto idoneo a realizzare il medesimo interesse.</a:t>
            </a:r>
          </a:p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it-IT" sz="3200" b="1" dirty="0">
                <a:solidFill>
                  <a:prstClr val="black"/>
                </a:solidFill>
                <a:latin typeface="Arial Black" pitchFamily="34" charset="0"/>
              </a:rPr>
              <a:t>La nullità è </a:t>
            </a:r>
            <a:r>
              <a:rPr lang="it-IT" sz="3200" b="1" dirty="0">
                <a:solidFill>
                  <a:srgbClr val="FF0000"/>
                </a:solidFill>
                <a:latin typeface="Arial Black" pitchFamily="34" charset="0"/>
              </a:rPr>
              <a:t>totale</a:t>
            </a:r>
            <a:r>
              <a:rPr lang="it-IT" sz="3200" b="1" dirty="0">
                <a:solidFill>
                  <a:prstClr val="black"/>
                </a:solidFill>
                <a:latin typeface="Arial Black" pitchFamily="34" charset="0"/>
              </a:rPr>
              <a:t> se investe l’intero Contratto, </a:t>
            </a:r>
            <a:r>
              <a:rPr lang="it-IT" sz="3200" b="1" dirty="0">
                <a:solidFill>
                  <a:srgbClr val="FF0000"/>
                </a:solidFill>
                <a:latin typeface="Arial Black" pitchFamily="34" charset="0"/>
              </a:rPr>
              <a:t>parziale </a:t>
            </a:r>
            <a:r>
              <a:rPr lang="it-IT" sz="3200" b="1" dirty="0">
                <a:solidFill>
                  <a:prstClr val="black"/>
                </a:solidFill>
                <a:latin typeface="Arial Black" pitchFamily="34" charset="0"/>
              </a:rPr>
              <a:t>se riguarda soltanto una parte di esso.</a:t>
            </a:r>
          </a:p>
        </p:txBody>
      </p:sp>
      <p:sp>
        <p:nvSpPr>
          <p:cNvPr id="27652" name="CasellaDiTesto 7"/>
          <p:cNvSpPr txBox="1">
            <a:spLocks noChangeArrowheads="1"/>
          </p:cNvSpPr>
          <p:nvPr/>
        </p:nvSpPr>
        <p:spPr bwMode="auto">
          <a:xfrm>
            <a:off x="971550" y="428604"/>
            <a:ext cx="7345363" cy="76944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it-IT" sz="4400" dirty="0">
                <a:solidFill>
                  <a:schemeClr val="tx1">
                    <a:lumMod val="50000"/>
                    <a:lumOff val="50000"/>
                  </a:schemeClr>
                </a:solidFill>
                <a:latin typeface="Arial Black" pitchFamily="34" charset="0"/>
              </a:rPr>
              <a:t>Nullità del Contratto</a:t>
            </a:r>
          </a:p>
        </p:txBody>
      </p:sp>
      <p:sp>
        <p:nvSpPr>
          <p:cNvPr id="7" name="Rettangolo 6"/>
          <p:cNvSpPr/>
          <p:nvPr/>
        </p:nvSpPr>
        <p:spPr>
          <a:xfrm>
            <a:off x="1475656" y="6093296"/>
            <a:ext cx="7416824" cy="576064"/>
          </a:xfrm>
          <a:prstGeom prst="rect">
            <a:avLst/>
          </a:prstGeom>
          <a:solidFill>
            <a:srgbClr val="FF0000"/>
          </a:solidFill>
          <a:ln w="25400" cap="flat" cmpd="sng" algn="ctr">
            <a:solidFill>
              <a:srgbClr val="FF0000"/>
            </a:solidFill>
            <a:prstDash val="solid"/>
          </a:ln>
          <a:effectLst/>
        </p:spPr>
        <p:txBody>
          <a:bodyPr rtlCol="0" anchor="ctr"/>
          <a:lstStyle/>
          <a:p>
            <a:pPr algn="ctr"/>
            <a:endParaRPr lang="it-IT" kern="0">
              <a:solidFill>
                <a:prstClr val="white"/>
              </a:solidFill>
            </a:endParaRPr>
          </a:p>
        </p:txBody>
      </p:sp>
      <p:sp>
        <p:nvSpPr>
          <p:cNvPr id="8" name="CasellaDiTesto 7"/>
          <p:cNvSpPr txBox="1"/>
          <p:nvPr/>
        </p:nvSpPr>
        <p:spPr>
          <a:xfrm>
            <a:off x="1619672" y="6135687"/>
            <a:ext cx="712879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sz="2400" b="1" dirty="0">
                <a:solidFill>
                  <a:prstClr val="white"/>
                </a:solidFill>
              </a:rPr>
              <a:t>Corso di formazione per Patrocinatore Stragiudiziale</a:t>
            </a:r>
          </a:p>
        </p:txBody>
      </p:sp>
      <p:sp>
        <p:nvSpPr>
          <p:cNvPr id="9" name="Rettangolo 8"/>
          <p:cNvSpPr/>
          <p:nvPr/>
        </p:nvSpPr>
        <p:spPr>
          <a:xfrm>
            <a:off x="1475656" y="5949280"/>
            <a:ext cx="7416824" cy="144016"/>
          </a:xfrm>
          <a:prstGeom prst="rect">
            <a:avLst/>
          </a:prstGeom>
          <a:solidFill>
            <a:sysClr val="window" lastClr="FFFFFF">
              <a:lumMod val="50000"/>
            </a:sysClr>
          </a:solidFill>
          <a:ln w="25400" cap="flat" cmpd="sng" algn="ctr">
            <a:solidFill>
              <a:sysClr val="window" lastClr="FFFFFF">
                <a:lumMod val="50000"/>
              </a:sysClr>
            </a:solidFill>
            <a:prstDash val="solid"/>
          </a:ln>
          <a:effectLst/>
        </p:spPr>
        <p:txBody>
          <a:bodyPr rtlCol="0" anchor="ctr"/>
          <a:lstStyle/>
          <a:p>
            <a:pPr algn="ctr"/>
            <a:endParaRPr lang="it-IT" kern="0">
              <a:solidFill>
                <a:prstClr val="white"/>
              </a:solidFill>
            </a:endParaRPr>
          </a:p>
        </p:txBody>
      </p:sp>
      <p:pic>
        <p:nvPicPr>
          <p:cNvPr id="10" name="Immagine 9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1520" y="5908325"/>
            <a:ext cx="941090" cy="5909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69743612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49" name="CasellaDiTesto 3"/>
          <p:cNvSpPr txBox="1">
            <a:spLocks noChangeArrowheads="1"/>
          </p:cNvSpPr>
          <p:nvPr/>
        </p:nvSpPr>
        <p:spPr bwMode="auto">
          <a:xfrm>
            <a:off x="0" y="1285860"/>
            <a:ext cx="9144000" cy="418576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it-IT" sz="3200" b="1" dirty="0">
                <a:solidFill>
                  <a:prstClr val="black"/>
                </a:solidFill>
                <a:latin typeface="Arial Black" pitchFamily="34" charset="0"/>
              </a:rPr>
              <a:t>Ricorre quando il Contratto presenta </a:t>
            </a:r>
            <a:r>
              <a:rPr lang="it-IT" sz="3200" b="1" dirty="0">
                <a:solidFill>
                  <a:srgbClr val="FF0000"/>
                </a:solidFill>
                <a:latin typeface="Arial Black" pitchFamily="34" charset="0"/>
              </a:rPr>
              <a:t>vizi </a:t>
            </a:r>
            <a:r>
              <a:rPr lang="it-IT" sz="3200" b="1" dirty="0">
                <a:solidFill>
                  <a:prstClr val="black"/>
                </a:solidFill>
                <a:latin typeface="Arial Black" pitchFamily="34" charset="0"/>
              </a:rPr>
              <a:t>relativi al profilo, non alla struttura.</a:t>
            </a:r>
          </a:p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it-IT" sz="1000" b="1" dirty="0">
              <a:solidFill>
                <a:prstClr val="black"/>
              </a:solidFill>
              <a:latin typeface="Arial Black" pitchFamily="34" charset="0"/>
            </a:endParaRPr>
          </a:p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it-IT" sz="3200" b="1" dirty="0">
                <a:solidFill>
                  <a:prstClr val="black"/>
                </a:solidFill>
                <a:latin typeface="Arial Black" pitchFamily="34" charset="0"/>
              </a:rPr>
              <a:t>Se, al momento della formazione della volontà, il Soggetto </a:t>
            </a:r>
            <a:r>
              <a:rPr lang="it-IT" sz="3200" b="1" dirty="0">
                <a:solidFill>
                  <a:srgbClr val="FF0000"/>
                </a:solidFill>
                <a:latin typeface="Arial Black" pitchFamily="34" charset="0"/>
              </a:rPr>
              <a:t>incorre</a:t>
            </a:r>
            <a:r>
              <a:rPr lang="it-IT" sz="3200" b="1" dirty="0">
                <a:solidFill>
                  <a:prstClr val="black"/>
                </a:solidFill>
                <a:latin typeface="Arial Black" pitchFamily="34" charset="0"/>
              </a:rPr>
              <a:t> o è </a:t>
            </a:r>
            <a:r>
              <a:rPr lang="it-IT" sz="3200" b="1" dirty="0">
                <a:solidFill>
                  <a:srgbClr val="FF0000"/>
                </a:solidFill>
                <a:latin typeface="Arial Black" pitchFamily="34" charset="0"/>
              </a:rPr>
              <a:t>indotto</a:t>
            </a:r>
            <a:r>
              <a:rPr lang="it-IT" sz="3200" b="1" dirty="0">
                <a:solidFill>
                  <a:prstClr val="black"/>
                </a:solidFill>
                <a:latin typeface="Arial Black" pitchFamily="34" charset="0"/>
              </a:rPr>
              <a:t> in </a:t>
            </a:r>
            <a:r>
              <a:rPr lang="it-IT" sz="3200" b="1" dirty="0">
                <a:solidFill>
                  <a:srgbClr val="FF0000"/>
                </a:solidFill>
                <a:latin typeface="Arial Black" pitchFamily="34" charset="0"/>
              </a:rPr>
              <a:t>inganno</a:t>
            </a:r>
            <a:r>
              <a:rPr lang="it-IT" sz="3200" b="1" dirty="0">
                <a:solidFill>
                  <a:prstClr val="black"/>
                </a:solidFill>
                <a:latin typeface="Arial Black" pitchFamily="34" charset="0"/>
              </a:rPr>
              <a:t> oppure è </a:t>
            </a:r>
            <a:r>
              <a:rPr lang="it-IT" sz="3200" b="1" dirty="0">
                <a:solidFill>
                  <a:srgbClr val="FF0000"/>
                </a:solidFill>
                <a:latin typeface="Arial Black" pitchFamily="34" charset="0"/>
              </a:rPr>
              <a:t>vittima di violenza</a:t>
            </a:r>
            <a:r>
              <a:rPr lang="it-IT" sz="3200" b="1" dirty="0">
                <a:solidFill>
                  <a:prstClr val="black"/>
                </a:solidFill>
                <a:latin typeface="Arial Black" pitchFamily="34" charset="0"/>
              </a:rPr>
              <a:t>, la Legge impone l’</a:t>
            </a:r>
            <a:r>
              <a:rPr lang="it-IT" sz="3200" b="1" dirty="0">
                <a:solidFill>
                  <a:srgbClr val="002060"/>
                </a:solidFill>
                <a:latin typeface="Arial Black" pitchFamily="34" charset="0"/>
              </a:rPr>
              <a:t>annullabilità del Contratto</a:t>
            </a:r>
            <a:r>
              <a:rPr lang="it-IT" sz="3200" b="1" dirty="0">
                <a:solidFill>
                  <a:prstClr val="black"/>
                </a:solidFill>
                <a:latin typeface="Arial Black" pitchFamily="34" charset="0"/>
              </a:rPr>
              <a:t>, perché espressione di una volontà non formatasi correttamente.</a:t>
            </a:r>
          </a:p>
        </p:txBody>
      </p:sp>
      <p:sp>
        <p:nvSpPr>
          <p:cNvPr id="27652" name="CasellaDiTesto 7"/>
          <p:cNvSpPr txBox="1">
            <a:spLocks noChangeArrowheads="1"/>
          </p:cNvSpPr>
          <p:nvPr/>
        </p:nvSpPr>
        <p:spPr bwMode="auto">
          <a:xfrm>
            <a:off x="428596" y="428604"/>
            <a:ext cx="8286808" cy="76944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it-IT" sz="4400" dirty="0">
                <a:solidFill>
                  <a:schemeClr val="tx1">
                    <a:lumMod val="50000"/>
                    <a:lumOff val="50000"/>
                  </a:schemeClr>
                </a:solidFill>
                <a:latin typeface="Arial Black" pitchFamily="34" charset="0"/>
              </a:rPr>
              <a:t>Annullabilità del Contratto</a:t>
            </a:r>
          </a:p>
        </p:txBody>
      </p:sp>
      <p:sp>
        <p:nvSpPr>
          <p:cNvPr id="7" name="Rettangolo 6"/>
          <p:cNvSpPr/>
          <p:nvPr/>
        </p:nvSpPr>
        <p:spPr>
          <a:xfrm>
            <a:off x="1475656" y="6093296"/>
            <a:ext cx="7416824" cy="576064"/>
          </a:xfrm>
          <a:prstGeom prst="rect">
            <a:avLst/>
          </a:prstGeom>
          <a:solidFill>
            <a:srgbClr val="FF0000"/>
          </a:solidFill>
          <a:ln w="25400" cap="flat" cmpd="sng" algn="ctr">
            <a:solidFill>
              <a:srgbClr val="FF0000"/>
            </a:solidFill>
            <a:prstDash val="solid"/>
          </a:ln>
          <a:effectLst/>
        </p:spPr>
        <p:txBody>
          <a:bodyPr rtlCol="0" anchor="ctr"/>
          <a:lstStyle/>
          <a:p>
            <a:pPr algn="ctr"/>
            <a:endParaRPr lang="it-IT" kern="0">
              <a:solidFill>
                <a:prstClr val="white"/>
              </a:solidFill>
            </a:endParaRPr>
          </a:p>
        </p:txBody>
      </p:sp>
      <p:sp>
        <p:nvSpPr>
          <p:cNvPr id="8" name="CasellaDiTesto 7"/>
          <p:cNvSpPr txBox="1"/>
          <p:nvPr/>
        </p:nvSpPr>
        <p:spPr>
          <a:xfrm>
            <a:off x="1619672" y="6135687"/>
            <a:ext cx="712879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sz="2400" b="1" dirty="0">
                <a:solidFill>
                  <a:prstClr val="white"/>
                </a:solidFill>
              </a:rPr>
              <a:t>Corso di formazione per Patrocinatore Stragiudiziale</a:t>
            </a:r>
          </a:p>
        </p:txBody>
      </p:sp>
      <p:sp>
        <p:nvSpPr>
          <p:cNvPr id="9" name="Rettangolo 8"/>
          <p:cNvSpPr/>
          <p:nvPr/>
        </p:nvSpPr>
        <p:spPr>
          <a:xfrm>
            <a:off x="1475656" y="5949280"/>
            <a:ext cx="7416824" cy="144016"/>
          </a:xfrm>
          <a:prstGeom prst="rect">
            <a:avLst/>
          </a:prstGeom>
          <a:solidFill>
            <a:sysClr val="window" lastClr="FFFFFF">
              <a:lumMod val="50000"/>
            </a:sysClr>
          </a:solidFill>
          <a:ln w="25400" cap="flat" cmpd="sng" algn="ctr">
            <a:solidFill>
              <a:sysClr val="window" lastClr="FFFFFF">
                <a:lumMod val="50000"/>
              </a:sysClr>
            </a:solidFill>
            <a:prstDash val="solid"/>
          </a:ln>
          <a:effectLst/>
        </p:spPr>
        <p:txBody>
          <a:bodyPr rtlCol="0" anchor="ctr"/>
          <a:lstStyle/>
          <a:p>
            <a:pPr algn="ctr"/>
            <a:endParaRPr lang="it-IT" kern="0">
              <a:solidFill>
                <a:prstClr val="white"/>
              </a:solidFill>
            </a:endParaRPr>
          </a:p>
        </p:txBody>
      </p:sp>
      <p:pic>
        <p:nvPicPr>
          <p:cNvPr id="10" name="Immagine 9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1520" y="5908325"/>
            <a:ext cx="941090" cy="5909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17697257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49" name="CasellaDiTesto 3"/>
          <p:cNvSpPr txBox="1">
            <a:spLocks noChangeArrowheads="1"/>
          </p:cNvSpPr>
          <p:nvPr/>
        </p:nvSpPr>
        <p:spPr bwMode="auto">
          <a:xfrm>
            <a:off x="428596" y="1714488"/>
            <a:ext cx="8286808" cy="369331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it-IT" sz="3200" b="1" dirty="0">
                <a:solidFill>
                  <a:prstClr val="black"/>
                </a:solidFill>
                <a:latin typeface="Arial Black" pitchFamily="34" charset="0"/>
              </a:rPr>
              <a:t>L’</a:t>
            </a:r>
            <a:r>
              <a:rPr lang="it-IT" sz="3200" b="1" dirty="0">
                <a:solidFill>
                  <a:srgbClr val="FF0000"/>
                </a:solidFill>
                <a:latin typeface="Arial Black" pitchFamily="34" charset="0"/>
              </a:rPr>
              <a:t>azione di annullamento </a:t>
            </a:r>
            <a:r>
              <a:rPr lang="it-IT" sz="3200" b="1" dirty="0">
                <a:solidFill>
                  <a:prstClr val="black"/>
                </a:solidFill>
                <a:latin typeface="Arial Black" pitchFamily="34" charset="0"/>
              </a:rPr>
              <a:t>si prescrive in </a:t>
            </a:r>
            <a:r>
              <a:rPr lang="it-IT" sz="3200" b="1" dirty="0">
                <a:solidFill>
                  <a:srgbClr val="FF0000"/>
                </a:solidFill>
                <a:latin typeface="Arial Black" pitchFamily="34" charset="0"/>
              </a:rPr>
              <a:t>5 anni</a:t>
            </a:r>
            <a:r>
              <a:rPr lang="it-IT" sz="3200" b="1" dirty="0">
                <a:solidFill>
                  <a:prstClr val="black"/>
                </a:solidFill>
                <a:latin typeface="Arial Black" pitchFamily="34" charset="0"/>
              </a:rPr>
              <a:t>.</a:t>
            </a:r>
          </a:p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it-IT" sz="1000" b="1" dirty="0">
              <a:solidFill>
                <a:prstClr val="black"/>
              </a:solidFill>
              <a:latin typeface="Arial Black" pitchFamily="34" charset="0"/>
            </a:endParaRPr>
          </a:p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it-IT" sz="3200" b="1" dirty="0">
                <a:solidFill>
                  <a:prstClr val="black"/>
                </a:solidFill>
                <a:latin typeface="Arial Black" pitchFamily="34" charset="0"/>
              </a:rPr>
              <a:t>Il Contratto annullabile può essere </a:t>
            </a:r>
            <a:r>
              <a:rPr lang="it-IT" sz="3200" b="1" dirty="0">
                <a:solidFill>
                  <a:srgbClr val="00B050"/>
                </a:solidFill>
                <a:latin typeface="Arial Black" pitchFamily="34" charset="0"/>
              </a:rPr>
              <a:t>convalidato</a:t>
            </a:r>
            <a:r>
              <a:rPr lang="it-IT" sz="3200" b="1" dirty="0">
                <a:solidFill>
                  <a:prstClr val="black"/>
                </a:solidFill>
                <a:latin typeface="Arial Black" pitchFamily="34" charset="0"/>
              </a:rPr>
              <a:t> dal contraente.</a:t>
            </a:r>
            <a:endParaRPr lang="it-IT" sz="1000" b="1" dirty="0">
              <a:solidFill>
                <a:prstClr val="black"/>
              </a:solidFill>
              <a:latin typeface="Arial Black" pitchFamily="34" charset="0"/>
            </a:endParaRPr>
          </a:p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it-IT" sz="3200" b="1" dirty="0">
                <a:solidFill>
                  <a:prstClr val="black"/>
                </a:solidFill>
                <a:latin typeface="Arial Black" pitchFamily="34" charset="0"/>
              </a:rPr>
              <a:t>Il Contratto annullabile viene </a:t>
            </a:r>
            <a:r>
              <a:rPr lang="it-IT" sz="3200" b="1" dirty="0">
                <a:solidFill>
                  <a:srgbClr val="00B050"/>
                </a:solidFill>
                <a:latin typeface="Arial Black" pitchFamily="34" charset="0"/>
              </a:rPr>
              <a:t>sanato </a:t>
            </a:r>
            <a:r>
              <a:rPr lang="it-IT" sz="3200" b="1" dirty="0">
                <a:solidFill>
                  <a:prstClr val="black"/>
                </a:solidFill>
                <a:latin typeface="Arial Black" pitchFamily="34" charset="0"/>
              </a:rPr>
              <a:t>e l’atto rimane pienamente efficace.</a:t>
            </a:r>
          </a:p>
        </p:txBody>
      </p:sp>
      <p:sp>
        <p:nvSpPr>
          <p:cNvPr id="27652" name="CasellaDiTesto 7"/>
          <p:cNvSpPr txBox="1">
            <a:spLocks noChangeArrowheads="1"/>
          </p:cNvSpPr>
          <p:nvPr/>
        </p:nvSpPr>
        <p:spPr bwMode="auto">
          <a:xfrm>
            <a:off x="428596" y="428604"/>
            <a:ext cx="8286808" cy="76944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it-IT" sz="4400" dirty="0">
                <a:solidFill>
                  <a:schemeClr val="tx1">
                    <a:lumMod val="50000"/>
                    <a:lumOff val="50000"/>
                  </a:schemeClr>
                </a:solidFill>
                <a:latin typeface="Arial Black" pitchFamily="34" charset="0"/>
              </a:rPr>
              <a:t>Annullabilità del Contratto</a:t>
            </a:r>
          </a:p>
        </p:txBody>
      </p:sp>
      <p:sp>
        <p:nvSpPr>
          <p:cNvPr id="7" name="Rettangolo 6"/>
          <p:cNvSpPr/>
          <p:nvPr/>
        </p:nvSpPr>
        <p:spPr>
          <a:xfrm>
            <a:off x="1475656" y="6093296"/>
            <a:ext cx="7416824" cy="576064"/>
          </a:xfrm>
          <a:prstGeom prst="rect">
            <a:avLst/>
          </a:prstGeom>
          <a:solidFill>
            <a:srgbClr val="FF0000"/>
          </a:solidFill>
          <a:ln w="25400" cap="flat" cmpd="sng" algn="ctr">
            <a:solidFill>
              <a:srgbClr val="FF0000"/>
            </a:solidFill>
            <a:prstDash val="solid"/>
          </a:ln>
          <a:effectLst/>
        </p:spPr>
        <p:txBody>
          <a:bodyPr rtlCol="0" anchor="ctr"/>
          <a:lstStyle/>
          <a:p>
            <a:pPr algn="ctr"/>
            <a:endParaRPr lang="it-IT" kern="0">
              <a:solidFill>
                <a:prstClr val="white"/>
              </a:solidFill>
            </a:endParaRPr>
          </a:p>
        </p:txBody>
      </p:sp>
      <p:sp>
        <p:nvSpPr>
          <p:cNvPr id="8" name="CasellaDiTesto 7"/>
          <p:cNvSpPr txBox="1"/>
          <p:nvPr/>
        </p:nvSpPr>
        <p:spPr>
          <a:xfrm>
            <a:off x="1619672" y="6135687"/>
            <a:ext cx="712879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sz="2400" b="1" dirty="0">
                <a:solidFill>
                  <a:prstClr val="white"/>
                </a:solidFill>
              </a:rPr>
              <a:t>Corso di formazione per Patrocinatore Stragiudiziale</a:t>
            </a:r>
          </a:p>
        </p:txBody>
      </p:sp>
      <p:sp>
        <p:nvSpPr>
          <p:cNvPr id="9" name="Rettangolo 8"/>
          <p:cNvSpPr/>
          <p:nvPr/>
        </p:nvSpPr>
        <p:spPr>
          <a:xfrm>
            <a:off x="1475656" y="5949280"/>
            <a:ext cx="7416824" cy="144016"/>
          </a:xfrm>
          <a:prstGeom prst="rect">
            <a:avLst/>
          </a:prstGeom>
          <a:solidFill>
            <a:sysClr val="window" lastClr="FFFFFF">
              <a:lumMod val="50000"/>
            </a:sysClr>
          </a:solidFill>
          <a:ln w="25400" cap="flat" cmpd="sng" algn="ctr">
            <a:solidFill>
              <a:sysClr val="window" lastClr="FFFFFF">
                <a:lumMod val="50000"/>
              </a:sysClr>
            </a:solidFill>
            <a:prstDash val="solid"/>
          </a:ln>
          <a:effectLst/>
        </p:spPr>
        <p:txBody>
          <a:bodyPr rtlCol="0" anchor="ctr"/>
          <a:lstStyle/>
          <a:p>
            <a:pPr algn="ctr"/>
            <a:endParaRPr lang="it-IT" kern="0">
              <a:solidFill>
                <a:prstClr val="white"/>
              </a:solidFill>
            </a:endParaRPr>
          </a:p>
        </p:txBody>
      </p:sp>
      <p:pic>
        <p:nvPicPr>
          <p:cNvPr id="10" name="Immagine 9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1520" y="5908325"/>
            <a:ext cx="941090" cy="5909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62132050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49" name="CasellaDiTesto 3"/>
          <p:cNvSpPr txBox="1">
            <a:spLocks noChangeArrowheads="1"/>
          </p:cNvSpPr>
          <p:nvPr/>
        </p:nvSpPr>
        <p:spPr bwMode="auto">
          <a:xfrm>
            <a:off x="0" y="1285860"/>
            <a:ext cx="9144000" cy="418576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it-IT" sz="3200" b="1" dirty="0">
                <a:solidFill>
                  <a:prstClr val="black"/>
                </a:solidFill>
                <a:latin typeface="Arial Black" pitchFamily="34" charset="0"/>
              </a:rPr>
              <a:t>E’ una forma di invalidità del Contratto, posta a tutela di chi contrae a </a:t>
            </a:r>
            <a:r>
              <a:rPr lang="it-IT" sz="3200" b="1" dirty="0">
                <a:solidFill>
                  <a:srgbClr val="FF0000"/>
                </a:solidFill>
                <a:latin typeface="Arial Black" pitchFamily="34" charset="0"/>
              </a:rPr>
              <a:t>condizioni inique</a:t>
            </a:r>
            <a:r>
              <a:rPr lang="it-IT" sz="3200" b="1" dirty="0">
                <a:solidFill>
                  <a:prstClr val="black"/>
                </a:solidFill>
                <a:latin typeface="Arial Black" pitchFamily="34" charset="0"/>
              </a:rPr>
              <a:t> per uno stato di pericolo dal quale debba sottrarsi o di bisogno, del quale la controparte approfitti.</a:t>
            </a:r>
          </a:p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it-IT" sz="1000" b="1" dirty="0">
              <a:solidFill>
                <a:prstClr val="black"/>
              </a:solidFill>
              <a:latin typeface="Arial Black" pitchFamily="34" charset="0"/>
            </a:endParaRPr>
          </a:p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it-IT" sz="3200" b="1" dirty="0">
                <a:solidFill>
                  <a:prstClr val="black"/>
                </a:solidFill>
                <a:latin typeface="Arial Black" pitchFamily="34" charset="0"/>
              </a:rPr>
              <a:t>L’</a:t>
            </a:r>
            <a:r>
              <a:rPr lang="it-IT" sz="3200" b="1" dirty="0">
                <a:solidFill>
                  <a:srgbClr val="FF0000"/>
                </a:solidFill>
                <a:latin typeface="Arial Black" pitchFamily="34" charset="0"/>
              </a:rPr>
              <a:t>azione di rescissione</a:t>
            </a:r>
            <a:r>
              <a:rPr lang="it-IT" sz="3200" b="1" dirty="0">
                <a:solidFill>
                  <a:prstClr val="black"/>
                </a:solidFill>
                <a:latin typeface="Arial Black" pitchFamily="34" charset="0"/>
              </a:rPr>
              <a:t> si prescrive in </a:t>
            </a:r>
            <a:r>
              <a:rPr lang="it-IT" sz="3200" b="1" dirty="0">
                <a:solidFill>
                  <a:srgbClr val="FF0000"/>
                </a:solidFill>
                <a:latin typeface="Arial Black" pitchFamily="34" charset="0"/>
              </a:rPr>
              <a:t>1 anno</a:t>
            </a:r>
            <a:r>
              <a:rPr lang="it-IT" sz="3200" b="1" dirty="0">
                <a:solidFill>
                  <a:prstClr val="black"/>
                </a:solidFill>
                <a:latin typeface="Arial Black" pitchFamily="34" charset="0"/>
              </a:rPr>
              <a:t> dalla conclusione del Contratto.</a:t>
            </a:r>
          </a:p>
        </p:txBody>
      </p:sp>
      <p:sp>
        <p:nvSpPr>
          <p:cNvPr id="27652" name="CasellaDiTesto 7"/>
          <p:cNvSpPr txBox="1">
            <a:spLocks noChangeArrowheads="1"/>
          </p:cNvSpPr>
          <p:nvPr/>
        </p:nvSpPr>
        <p:spPr bwMode="auto">
          <a:xfrm>
            <a:off x="0" y="428604"/>
            <a:ext cx="9144000" cy="76944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it-IT" sz="4400" dirty="0">
                <a:solidFill>
                  <a:schemeClr val="tx1">
                    <a:lumMod val="50000"/>
                    <a:lumOff val="50000"/>
                  </a:schemeClr>
                </a:solidFill>
                <a:latin typeface="Arial Black" pitchFamily="34" charset="0"/>
              </a:rPr>
              <a:t>Rescindibilità del Contratto</a:t>
            </a:r>
          </a:p>
        </p:txBody>
      </p:sp>
      <p:sp>
        <p:nvSpPr>
          <p:cNvPr id="7" name="Rettangolo 6"/>
          <p:cNvSpPr/>
          <p:nvPr/>
        </p:nvSpPr>
        <p:spPr>
          <a:xfrm>
            <a:off x="1475656" y="6093296"/>
            <a:ext cx="7416824" cy="576064"/>
          </a:xfrm>
          <a:prstGeom prst="rect">
            <a:avLst/>
          </a:prstGeom>
          <a:solidFill>
            <a:srgbClr val="FF0000"/>
          </a:solidFill>
          <a:ln w="25400" cap="flat" cmpd="sng" algn="ctr">
            <a:solidFill>
              <a:srgbClr val="FF0000"/>
            </a:solidFill>
            <a:prstDash val="solid"/>
          </a:ln>
          <a:effectLst/>
        </p:spPr>
        <p:txBody>
          <a:bodyPr rtlCol="0" anchor="ctr"/>
          <a:lstStyle/>
          <a:p>
            <a:pPr algn="ctr"/>
            <a:endParaRPr lang="it-IT" kern="0">
              <a:solidFill>
                <a:prstClr val="white"/>
              </a:solidFill>
            </a:endParaRPr>
          </a:p>
        </p:txBody>
      </p:sp>
      <p:sp>
        <p:nvSpPr>
          <p:cNvPr id="8" name="CasellaDiTesto 7"/>
          <p:cNvSpPr txBox="1"/>
          <p:nvPr/>
        </p:nvSpPr>
        <p:spPr>
          <a:xfrm>
            <a:off x="1619672" y="6135687"/>
            <a:ext cx="712879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sz="2400" b="1" dirty="0">
                <a:solidFill>
                  <a:prstClr val="white"/>
                </a:solidFill>
              </a:rPr>
              <a:t>Corso di formazione per Patrocinatore Stragiudiziale</a:t>
            </a:r>
          </a:p>
        </p:txBody>
      </p:sp>
      <p:sp>
        <p:nvSpPr>
          <p:cNvPr id="9" name="Rettangolo 8"/>
          <p:cNvSpPr/>
          <p:nvPr/>
        </p:nvSpPr>
        <p:spPr>
          <a:xfrm>
            <a:off x="1475656" y="5949280"/>
            <a:ext cx="7416824" cy="144016"/>
          </a:xfrm>
          <a:prstGeom prst="rect">
            <a:avLst/>
          </a:prstGeom>
          <a:solidFill>
            <a:sysClr val="window" lastClr="FFFFFF">
              <a:lumMod val="50000"/>
            </a:sysClr>
          </a:solidFill>
          <a:ln w="25400" cap="flat" cmpd="sng" algn="ctr">
            <a:solidFill>
              <a:sysClr val="window" lastClr="FFFFFF">
                <a:lumMod val="50000"/>
              </a:sysClr>
            </a:solidFill>
            <a:prstDash val="solid"/>
          </a:ln>
          <a:effectLst/>
        </p:spPr>
        <p:txBody>
          <a:bodyPr rtlCol="0" anchor="ctr"/>
          <a:lstStyle/>
          <a:p>
            <a:pPr algn="ctr"/>
            <a:endParaRPr lang="it-IT" kern="0">
              <a:solidFill>
                <a:prstClr val="white"/>
              </a:solidFill>
            </a:endParaRPr>
          </a:p>
        </p:txBody>
      </p:sp>
      <p:pic>
        <p:nvPicPr>
          <p:cNvPr id="10" name="Immagine 9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1520" y="5908325"/>
            <a:ext cx="941090" cy="5909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48045718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49" name="CasellaDiTesto 3"/>
          <p:cNvSpPr txBox="1">
            <a:spLocks noChangeArrowheads="1"/>
          </p:cNvSpPr>
          <p:nvPr/>
        </p:nvSpPr>
        <p:spPr bwMode="auto">
          <a:xfrm>
            <a:off x="785786" y="1928802"/>
            <a:ext cx="7358114" cy="255454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it-IT" sz="3200" b="1" dirty="0">
                <a:solidFill>
                  <a:prstClr val="black"/>
                </a:solidFill>
                <a:latin typeface="Arial Black" pitchFamily="34" charset="0"/>
              </a:rPr>
              <a:t>I Contratti annullabili, così come quelli rescindibili, sono </a:t>
            </a:r>
            <a:r>
              <a:rPr lang="it-IT" sz="3200" b="1" dirty="0">
                <a:solidFill>
                  <a:srgbClr val="FF0000"/>
                </a:solidFill>
                <a:latin typeface="Arial Black" pitchFamily="34" charset="0"/>
              </a:rPr>
              <a:t>provvisoriamente efficaci</a:t>
            </a:r>
            <a:r>
              <a:rPr lang="it-IT" sz="3200" b="1" dirty="0">
                <a:solidFill>
                  <a:prstClr val="black"/>
                </a:solidFill>
                <a:latin typeface="Arial Black" pitchFamily="34" charset="0"/>
              </a:rPr>
              <a:t>, fino alla sentenza che ne dichiari la loro cessazione.</a:t>
            </a:r>
          </a:p>
        </p:txBody>
      </p:sp>
      <p:sp>
        <p:nvSpPr>
          <p:cNvPr id="27652" name="CasellaDiTesto 7"/>
          <p:cNvSpPr txBox="1">
            <a:spLocks noChangeArrowheads="1"/>
          </p:cNvSpPr>
          <p:nvPr/>
        </p:nvSpPr>
        <p:spPr bwMode="auto">
          <a:xfrm>
            <a:off x="0" y="428604"/>
            <a:ext cx="9144000" cy="76944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it-IT" sz="4400" dirty="0">
                <a:solidFill>
                  <a:schemeClr val="tx1">
                    <a:lumMod val="50000"/>
                    <a:lumOff val="50000"/>
                  </a:schemeClr>
                </a:solidFill>
                <a:latin typeface="Arial Black" pitchFamily="34" charset="0"/>
              </a:rPr>
              <a:t>Efficacia del Contratto</a:t>
            </a:r>
          </a:p>
        </p:txBody>
      </p:sp>
      <p:sp>
        <p:nvSpPr>
          <p:cNvPr id="7" name="Rettangolo 6"/>
          <p:cNvSpPr/>
          <p:nvPr/>
        </p:nvSpPr>
        <p:spPr>
          <a:xfrm>
            <a:off x="1475656" y="6093296"/>
            <a:ext cx="7416824" cy="576064"/>
          </a:xfrm>
          <a:prstGeom prst="rect">
            <a:avLst/>
          </a:prstGeom>
          <a:solidFill>
            <a:srgbClr val="FF0000"/>
          </a:solidFill>
          <a:ln w="25400" cap="flat" cmpd="sng" algn="ctr">
            <a:solidFill>
              <a:srgbClr val="FF0000"/>
            </a:solidFill>
            <a:prstDash val="solid"/>
          </a:ln>
          <a:effectLst/>
        </p:spPr>
        <p:txBody>
          <a:bodyPr rtlCol="0" anchor="ctr"/>
          <a:lstStyle/>
          <a:p>
            <a:pPr algn="ctr"/>
            <a:endParaRPr lang="it-IT" kern="0">
              <a:solidFill>
                <a:prstClr val="white"/>
              </a:solidFill>
            </a:endParaRPr>
          </a:p>
        </p:txBody>
      </p:sp>
      <p:sp>
        <p:nvSpPr>
          <p:cNvPr id="8" name="CasellaDiTesto 7"/>
          <p:cNvSpPr txBox="1"/>
          <p:nvPr/>
        </p:nvSpPr>
        <p:spPr>
          <a:xfrm>
            <a:off x="1619672" y="6135687"/>
            <a:ext cx="712879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sz="2400" b="1" dirty="0">
                <a:solidFill>
                  <a:prstClr val="white"/>
                </a:solidFill>
              </a:rPr>
              <a:t>Corso di formazione per Patrocinatore Stragiudiziale</a:t>
            </a:r>
          </a:p>
        </p:txBody>
      </p:sp>
      <p:sp>
        <p:nvSpPr>
          <p:cNvPr id="9" name="Rettangolo 8"/>
          <p:cNvSpPr/>
          <p:nvPr/>
        </p:nvSpPr>
        <p:spPr>
          <a:xfrm>
            <a:off x="1475656" y="5949280"/>
            <a:ext cx="7416824" cy="144016"/>
          </a:xfrm>
          <a:prstGeom prst="rect">
            <a:avLst/>
          </a:prstGeom>
          <a:solidFill>
            <a:sysClr val="window" lastClr="FFFFFF">
              <a:lumMod val="50000"/>
            </a:sysClr>
          </a:solidFill>
          <a:ln w="25400" cap="flat" cmpd="sng" algn="ctr">
            <a:solidFill>
              <a:sysClr val="window" lastClr="FFFFFF">
                <a:lumMod val="50000"/>
              </a:sysClr>
            </a:solidFill>
            <a:prstDash val="solid"/>
          </a:ln>
          <a:effectLst/>
        </p:spPr>
        <p:txBody>
          <a:bodyPr rtlCol="0" anchor="ctr"/>
          <a:lstStyle/>
          <a:p>
            <a:pPr algn="ctr"/>
            <a:endParaRPr lang="it-IT" kern="0">
              <a:solidFill>
                <a:prstClr val="white"/>
              </a:solidFill>
            </a:endParaRPr>
          </a:p>
        </p:txBody>
      </p:sp>
      <p:pic>
        <p:nvPicPr>
          <p:cNvPr id="10" name="Immagine 9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1520" y="5908325"/>
            <a:ext cx="941090" cy="5909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12670711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3" name="CasellaDiTesto 3"/>
          <p:cNvSpPr txBox="1">
            <a:spLocks noChangeArrowheads="1"/>
          </p:cNvSpPr>
          <p:nvPr/>
        </p:nvSpPr>
        <p:spPr bwMode="auto">
          <a:xfrm>
            <a:off x="827088" y="1484313"/>
            <a:ext cx="7559675" cy="452431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it-IT" sz="3200" b="1" dirty="0">
                <a:solidFill>
                  <a:srgbClr val="FF0000"/>
                </a:solidFill>
                <a:latin typeface="Arial Black" pitchFamily="34" charset="0"/>
              </a:rPr>
              <a:t>Un Contratto validamente concluso può non produrre effetti per circostanze sopravvenute, in questo caso si dice che è </a:t>
            </a:r>
            <a:r>
              <a:rPr lang="it-IT" sz="3200" b="1" dirty="0">
                <a:solidFill>
                  <a:prstClr val="black"/>
                </a:solidFill>
                <a:latin typeface="Arial Black" pitchFamily="34" charset="0"/>
              </a:rPr>
              <a:t>risolubile</a:t>
            </a:r>
            <a:r>
              <a:rPr lang="it-IT" sz="3200" b="1" dirty="0">
                <a:solidFill>
                  <a:srgbClr val="FF0000"/>
                </a:solidFill>
                <a:latin typeface="Arial Black" pitchFamily="34" charset="0"/>
              </a:rPr>
              <a:t>.</a:t>
            </a:r>
          </a:p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it-IT" sz="3200" b="1" dirty="0">
              <a:solidFill>
                <a:srgbClr val="FF0000"/>
              </a:solidFill>
              <a:latin typeface="Arial Black" pitchFamily="34" charset="0"/>
            </a:endParaRPr>
          </a:p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it-IT" sz="3200" b="1" dirty="0">
                <a:solidFill>
                  <a:srgbClr val="0070C0"/>
                </a:solidFill>
                <a:latin typeface="Arial Black" pitchFamily="34" charset="0"/>
              </a:rPr>
              <a:t>Una delle cause risolutorie </a:t>
            </a:r>
          </a:p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it-IT" sz="3200" b="1" dirty="0">
                <a:solidFill>
                  <a:srgbClr val="0070C0"/>
                </a:solidFill>
                <a:latin typeface="Arial Black" pitchFamily="34" charset="0"/>
              </a:rPr>
              <a:t>è l’inadempimento</a:t>
            </a:r>
          </a:p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it-IT" sz="3200" b="1" dirty="0">
                <a:solidFill>
                  <a:srgbClr val="FF0000"/>
                </a:solidFill>
                <a:latin typeface="Arial Black" pitchFamily="34" charset="0"/>
              </a:rPr>
              <a:t> </a:t>
            </a:r>
          </a:p>
        </p:txBody>
      </p:sp>
      <p:sp>
        <p:nvSpPr>
          <p:cNvPr id="28676" name="CasellaDiTesto 7"/>
          <p:cNvSpPr txBox="1">
            <a:spLocks noChangeArrowheads="1"/>
          </p:cNvSpPr>
          <p:nvPr/>
        </p:nvSpPr>
        <p:spPr bwMode="auto">
          <a:xfrm>
            <a:off x="539750" y="476250"/>
            <a:ext cx="8135938" cy="76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it-IT" sz="4400" dirty="0">
                <a:solidFill>
                  <a:schemeClr val="tx1">
                    <a:lumMod val="50000"/>
                    <a:lumOff val="50000"/>
                  </a:schemeClr>
                </a:solidFill>
                <a:latin typeface="Arial Black" pitchFamily="34" charset="0"/>
              </a:rPr>
              <a:t>Risoluzione del Contratto</a:t>
            </a:r>
          </a:p>
        </p:txBody>
      </p:sp>
      <p:sp>
        <p:nvSpPr>
          <p:cNvPr id="7" name="Rettangolo 6"/>
          <p:cNvSpPr/>
          <p:nvPr/>
        </p:nvSpPr>
        <p:spPr>
          <a:xfrm>
            <a:off x="1475656" y="6093296"/>
            <a:ext cx="7416824" cy="576064"/>
          </a:xfrm>
          <a:prstGeom prst="rect">
            <a:avLst/>
          </a:prstGeom>
          <a:solidFill>
            <a:srgbClr val="FF0000"/>
          </a:solidFill>
          <a:ln w="25400" cap="flat" cmpd="sng" algn="ctr">
            <a:solidFill>
              <a:srgbClr val="FF0000"/>
            </a:solidFill>
            <a:prstDash val="solid"/>
          </a:ln>
          <a:effectLst/>
        </p:spPr>
        <p:txBody>
          <a:bodyPr rtlCol="0" anchor="ctr"/>
          <a:lstStyle/>
          <a:p>
            <a:pPr algn="ctr"/>
            <a:endParaRPr lang="it-IT" kern="0">
              <a:solidFill>
                <a:prstClr val="white"/>
              </a:solidFill>
            </a:endParaRPr>
          </a:p>
        </p:txBody>
      </p:sp>
      <p:sp>
        <p:nvSpPr>
          <p:cNvPr id="8" name="CasellaDiTesto 7"/>
          <p:cNvSpPr txBox="1"/>
          <p:nvPr/>
        </p:nvSpPr>
        <p:spPr>
          <a:xfrm>
            <a:off x="1619672" y="6135687"/>
            <a:ext cx="712879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sz="2400" b="1" dirty="0">
                <a:solidFill>
                  <a:prstClr val="white"/>
                </a:solidFill>
              </a:rPr>
              <a:t>Corso di formazione per Patrocinatore Stragiudiziale</a:t>
            </a:r>
          </a:p>
        </p:txBody>
      </p:sp>
      <p:sp>
        <p:nvSpPr>
          <p:cNvPr id="9" name="Rettangolo 8"/>
          <p:cNvSpPr/>
          <p:nvPr/>
        </p:nvSpPr>
        <p:spPr>
          <a:xfrm>
            <a:off x="1475656" y="5949280"/>
            <a:ext cx="7416824" cy="144016"/>
          </a:xfrm>
          <a:prstGeom prst="rect">
            <a:avLst/>
          </a:prstGeom>
          <a:solidFill>
            <a:sysClr val="window" lastClr="FFFFFF">
              <a:lumMod val="50000"/>
            </a:sysClr>
          </a:solidFill>
          <a:ln w="25400" cap="flat" cmpd="sng" algn="ctr">
            <a:solidFill>
              <a:sysClr val="window" lastClr="FFFFFF">
                <a:lumMod val="50000"/>
              </a:sysClr>
            </a:solidFill>
            <a:prstDash val="solid"/>
          </a:ln>
          <a:effectLst/>
        </p:spPr>
        <p:txBody>
          <a:bodyPr rtlCol="0" anchor="ctr"/>
          <a:lstStyle/>
          <a:p>
            <a:pPr algn="ctr"/>
            <a:endParaRPr lang="it-IT" kern="0">
              <a:solidFill>
                <a:prstClr val="white"/>
              </a:solidFill>
            </a:endParaRPr>
          </a:p>
        </p:txBody>
      </p:sp>
      <p:pic>
        <p:nvPicPr>
          <p:cNvPr id="10" name="Immagine 9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1520" y="5908325"/>
            <a:ext cx="941090" cy="5909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14203663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7" name="CasellaDiTesto 3"/>
          <p:cNvSpPr txBox="1">
            <a:spLocks noChangeArrowheads="1"/>
          </p:cNvSpPr>
          <p:nvPr/>
        </p:nvSpPr>
        <p:spPr bwMode="auto">
          <a:xfrm>
            <a:off x="611188" y="2276475"/>
            <a:ext cx="7993062" cy="35394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it-IT" sz="3200" b="1" dirty="0">
                <a:solidFill>
                  <a:srgbClr val="FF0000"/>
                </a:solidFill>
                <a:latin typeface="Arial Black" pitchFamily="34" charset="0"/>
              </a:rPr>
              <a:t>Contratto di compravendita,</a:t>
            </a:r>
          </a:p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it-IT" sz="3200" b="1" dirty="0">
                <a:solidFill>
                  <a:srgbClr val="FF0000"/>
                </a:solidFill>
                <a:latin typeface="Arial Black" pitchFamily="34" charset="0"/>
              </a:rPr>
              <a:t>di donazione, di mutuo, </a:t>
            </a:r>
          </a:p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it-IT" sz="3200" b="1" dirty="0">
                <a:solidFill>
                  <a:srgbClr val="FF0000"/>
                </a:solidFill>
                <a:latin typeface="Arial Black" pitchFamily="34" charset="0"/>
              </a:rPr>
              <a:t>di permuta, di locazione, </a:t>
            </a:r>
          </a:p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it-IT" sz="3200" b="1" dirty="0">
                <a:solidFill>
                  <a:srgbClr val="FF0000"/>
                </a:solidFill>
                <a:latin typeface="Arial Black" pitchFamily="34" charset="0"/>
              </a:rPr>
              <a:t>di appalto, di deposito,</a:t>
            </a:r>
          </a:p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it-IT" sz="3200" b="1" dirty="0">
                <a:solidFill>
                  <a:srgbClr val="FF0000"/>
                </a:solidFill>
                <a:latin typeface="Arial Black" pitchFamily="34" charset="0"/>
              </a:rPr>
              <a:t>di mandato, di comodato,</a:t>
            </a:r>
          </a:p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it-IT" sz="3200" b="1" dirty="0">
                <a:solidFill>
                  <a:srgbClr val="C00000"/>
                </a:solidFill>
                <a:latin typeface="Arial Black" pitchFamily="34" charset="0"/>
              </a:rPr>
              <a:t>CONTRATTO </a:t>
            </a:r>
            <a:r>
              <a:rPr lang="it-IT" sz="3200" b="1" dirty="0" err="1">
                <a:solidFill>
                  <a:srgbClr val="C00000"/>
                </a:solidFill>
                <a:latin typeface="Arial Black" pitchFamily="34" charset="0"/>
              </a:rPr>
              <a:t>DI</a:t>
            </a:r>
            <a:r>
              <a:rPr lang="it-IT" sz="3200" b="1" dirty="0">
                <a:solidFill>
                  <a:srgbClr val="C00000"/>
                </a:solidFill>
                <a:latin typeface="Arial Black" pitchFamily="34" charset="0"/>
              </a:rPr>
              <a:t> ASSICURAZIONE</a:t>
            </a:r>
            <a:r>
              <a:rPr lang="it-IT" sz="3200" b="1" dirty="0">
                <a:solidFill>
                  <a:srgbClr val="FF0000"/>
                </a:solidFill>
                <a:latin typeface="Arial Black" pitchFamily="34" charset="0"/>
              </a:rPr>
              <a:t>.</a:t>
            </a:r>
            <a:endParaRPr lang="it-IT" sz="3200" b="1" dirty="0">
              <a:solidFill>
                <a:srgbClr val="C00000"/>
              </a:solidFill>
              <a:latin typeface="Arial Black" pitchFamily="34" charset="0"/>
            </a:endParaRPr>
          </a:p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it-IT" sz="3200" b="1" dirty="0">
                <a:solidFill>
                  <a:srgbClr val="FF0000"/>
                </a:solidFill>
                <a:latin typeface="Arial Black" pitchFamily="34" charset="0"/>
              </a:rPr>
              <a:t> </a:t>
            </a:r>
          </a:p>
        </p:txBody>
      </p:sp>
      <p:sp>
        <p:nvSpPr>
          <p:cNvPr id="29700" name="CasellaDiTesto 7"/>
          <p:cNvSpPr txBox="1">
            <a:spLocks noChangeArrowheads="1"/>
          </p:cNvSpPr>
          <p:nvPr/>
        </p:nvSpPr>
        <p:spPr bwMode="auto">
          <a:xfrm>
            <a:off x="285720" y="428604"/>
            <a:ext cx="8643998" cy="76944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it-IT" sz="4400" dirty="0">
                <a:solidFill>
                  <a:schemeClr val="tx1">
                    <a:lumMod val="50000"/>
                    <a:lumOff val="50000"/>
                  </a:schemeClr>
                </a:solidFill>
                <a:latin typeface="Arial Black" pitchFamily="34" charset="0"/>
              </a:rPr>
              <a:t>Esempi di Contratti tipici</a:t>
            </a:r>
          </a:p>
        </p:txBody>
      </p:sp>
      <p:sp>
        <p:nvSpPr>
          <p:cNvPr id="7" name="Rettangolo 6"/>
          <p:cNvSpPr/>
          <p:nvPr/>
        </p:nvSpPr>
        <p:spPr>
          <a:xfrm>
            <a:off x="1475656" y="6093296"/>
            <a:ext cx="7416824" cy="576064"/>
          </a:xfrm>
          <a:prstGeom prst="rect">
            <a:avLst/>
          </a:prstGeom>
          <a:solidFill>
            <a:srgbClr val="FF0000"/>
          </a:solidFill>
          <a:ln w="25400" cap="flat" cmpd="sng" algn="ctr">
            <a:solidFill>
              <a:srgbClr val="FF0000"/>
            </a:solidFill>
            <a:prstDash val="solid"/>
          </a:ln>
          <a:effectLst/>
        </p:spPr>
        <p:txBody>
          <a:bodyPr rtlCol="0" anchor="ctr"/>
          <a:lstStyle/>
          <a:p>
            <a:pPr algn="ctr"/>
            <a:endParaRPr lang="it-IT" kern="0">
              <a:solidFill>
                <a:prstClr val="white"/>
              </a:solidFill>
            </a:endParaRPr>
          </a:p>
        </p:txBody>
      </p:sp>
      <p:sp>
        <p:nvSpPr>
          <p:cNvPr id="8" name="CasellaDiTesto 7"/>
          <p:cNvSpPr txBox="1"/>
          <p:nvPr/>
        </p:nvSpPr>
        <p:spPr>
          <a:xfrm>
            <a:off x="1619672" y="6135687"/>
            <a:ext cx="712879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sz="2400" b="1" dirty="0">
                <a:solidFill>
                  <a:prstClr val="white"/>
                </a:solidFill>
              </a:rPr>
              <a:t>Corso di formazione per Patrocinatore Stragiudiziale</a:t>
            </a:r>
          </a:p>
        </p:txBody>
      </p:sp>
      <p:sp>
        <p:nvSpPr>
          <p:cNvPr id="9" name="Rettangolo 8"/>
          <p:cNvSpPr/>
          <p:nvPr/>
        </p:nvSpPr>
        <p:spPr>
          <a:xfrm>
            <a:off x="1475656" y="5949280"/>
            <a:ext cx="7416824" cy="144016"/>
          </a:xfrm>
          <a:prstGeom prst="rect">
            <a:avLst/>
          </a:prstGeom>
          <a:solidFill>
            <a:sysClr val="window" lastClr="FFFFFF">
              <a:lumMod val="50000"/>
            </a:sysClr>
          </a:solidFill>
          <a:ln w="25400" cap="flat" cmpd="sng" algn="ctr">
            <a:solidFill>
              <a:sysClr val="window" lastClr="FFFFFF">
                <a:lumMod val="50000"/>
              </a:sysClr>
            </a:solidFill>
            <a:prstDash val="solid"/>
          </a:ln>
          <a:effectLst/>
        </p:spPr>
        <p:txBody>
          <a:bodyPr rtlCol="0" anchor="ctr"/>
          <a:lstStyle/>
          <a:p>
            <a:pPr algn="ctr"/>
            <a:endParaRPr lang="it-IT" kern="0">
              <a:solidFill>
                <a:prstClr val="white"/>
              </a:solidFill>
            </a:endParaRPr>
          </a:p>
        </p:txBody>
      </p:sp>
      <p:pic>
        <p:nvPicPr>
          <p:cNvPr id="10" name="Immagine 9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1520" y="5908325"/>
            <a:ext cx="941090" cy="5909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23634533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Immagine 8" descr="shutterstock_28522267.jpg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57158" y="428604"/>
            <a:ext cx="4000528" cy="300039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139700" dir="2700000" algn="tl" rotWithShape="0">
              <a:srgbClr val="333333">
                <a:alpha val="64999"/>
              </a:srgbClr>
            </a:outerShdw>
          </a:effectLst>
        </p:spPr>
      </p:pic>
      <p:pic>
        <p:nvPicPr>
          <p:cNvPr id="10" name="WordArt 3"/>
          <p:cNvPicPr>
            <a:picLocks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214546" y="2857496"/>
            <a:ext cx="6735762" cy="3260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180040305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5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MPROD_NEXTUNIQUEID" val="10009"/>
  <p:tag name="MMPROD_UIDATA" val="&lt;database version=&quot;7.0&quot;&gt;&lt;object type=&quot;1&quot; unique_id=&quot;10001&quot;&gt;&lt;object type=&quot;8&quot; unique_id=&quot;10002&quot;&gt;&lt;/object&gt;&lt;object type=&quot;2&quot; unique_id=&quot;10003&quot;&gt;&lt;object type=&quot;3&quot; unique_id=&quot;10004&quot;&gt;&lt;property id=&quot;20148&quot; value=&quot;5&quot;/&gt;&lt;property id=&quot;20300&quot; value=&quot;Slide 1&quot;/&gt;&lt;property id=&quot;20307&quot; value=&quot;256&quot;/&gt;&lt;/object&gt;&lt;object type=&quot;3&quot; unique_id=&quot;10005&quot;&gt;&lt;property id=&quot;20148&quot; value=&quot;5&quot;/&gt;&lt;property id=&quot;20300&quot; value=&quot;Slide 2&quot;/&gt;&lt;property id=&quot;20307&quot; value=&quot;257&quot;/&gt;&lt;/object&gt;&lt;object type=&quot;3&quot; unique_id=&quot;10065&quot;&gt;&lt;property id=&quot;20148&quot; value=&quot;5&quot;/&gt;&lt;property id=&quot;20300&quot; value=&quot;Slide 3&quot;/&gt;&lt;property id=&quot;20307&quot; value=&quot;258&quot;/&gt;&lt;/object&gt;&lt;object type=&quot;3&quot; unique_id=&quot;10066&quot;&gt;&lt;property id=&quot;20148&quot; value=&quot;5&quot;/&gt;&lt;property id=&quot;20300&quot; value=&quot;Slide 4&quot;/&gt;&lt;property id=&quot;20307&quot; value=&quot;259&quot;/&gt;&lt;/object&gt;&lt;object type=&quot;3&quot; unique_id=&quot;10067&quot;&gt;&lt;property id=&quot;20148&quot; value=&quot;5&quot;/&gt;&lt;property id=&quot;20300&quot; value=&quot;Slide 5&quot;/&gt;&lt;property id=&quot;20307&quot; value=&quot;260&quot;/&gt;&lt;/object&gt;&lt;object type=&quot;3&quot; unique_id=&quot;10068&quot;&gt;&lt;property id=&quot;20148&quot; value=&quot;5&quot;/&gt;&lt;property id=&quot;20300&quot; value=&quot;Slide 6&quot;/&gt;&lt;property id=&quot;20307&quot; value=&quot;261&quot;/&gt;&lt;/object&gt;&lt;object type=&quot;3&quot; unique_id=&quot;10069&quot;&gt;&lt;property id=&quot;20148&quot; value=&quot;5&quot;/&gt;&lt;property id=&quot;20300&quot; value=&quot;Slide 7&quot;/&gt;&lt;property id=&quot;20307&quot; value=&quot;262&quot;/&gt;&lt;/object&gt;&lt;object type=&quot;3&quot; unique_id=&quot;10070&quot;&gt;&lt;property id=&quot;20148&quot; value=&quot;5&quot;/&gt;&lt;property id=&quot;20300&quot; value=&quot;Slide 8&quot;/&gt;&lt;property id=&quot;20307&quot; value=&quot;263&quot;/&gt;&lt;/object&gt;&lt;object type=&quot;3&quot; unique_id=&quot;10071&quot;&gt;&lt;property id=&quot;20148&quot; value=&quot;5&quot;/&gt;&lt;property id=&quot;20300&quot; value=&quot;Slide 9&quot;/&gt;&lt;property id=&quot;20307&quot; value=&quot;264&quot;/&gt;&lt;/object&gt;&lt;object type=&quot;3&quot; unique_id=&quot;10072&quot;&gt;&lt;property id=&quot;20148&quot; value=&quot;5&quot;/&gt;&lt;property id=&quot;20300&quot; value=&quot;Slide 10&quot;/&gt;&lt;property id=&quot;20307&quot; value=&quot;265&quot;/&gt;&lt;/object&gt;&lt;object type=&quot;3&quot; unique_id=&quot;10073&quot;&gt;&lt;property id=&quot;20148&quot; value=&quot;5&quot;/&gt;&lt;property id=&quot;20300&quot; value=&quot;Slide 11&quot;/&gt;&lt;property id=&quot;20307&quot; value=&quot;266&quot;/&gt;&lt;/object&gt;&lt;object type=&quot;3&quot; unique_id=&quot;10074&quot;&gt;&lt;property id=&quot;20148&quot; value=&quot;5&quot;/&gt;&lt;property id=&quot;20300&quot; value=&quot;Slide 12&quot;/&gt;&lt;property id=&quot;20307&quot; value=&quot;267&quot;/&gt;&lt;/object&gt;&lt;object type=&quot;3&quot; unique_id=&quot;10075&quot;&gt;&lt;property id=&quot;20148&quot; value=&quot;5&quot;/&gt;&lt;property id=&quot;20300&quot; value=&quot;Slide 13&quot;/&gt;&lt;property id=&quot;20307&quot; value=&quot;268&quot;/&gt;&lt;/object&gt;&lt;object type=&quot;3&quot; unique_id=&quot;10076&quot;&gt;&lt;property id=&quot;20148&quot; value=&quot;5&quot;/&gt;&lt;property id=&quot;20300&quot; value=&quot;Slide 14&quot;/&gt;&lt;property id=&quot;20307&quot; value=&quot;269&quot;/&gt;&lt;/object&gt;&lt;object type=&quot;3&quot; unique_id=&quot;10077&quot;&gt;&lt;property id=&quot;20148&quot; value=&quot;5&quot;/&gt;&lt;property id=&quot;20300&quot; value=&quot;Slide 15&quot;/&gt;&lt;property id=&quot;20307&quot; value=&quot;270&quot;/&gt;&lt;/object&gt;&lt;object type=&quot;3&quot; unique_id=&quot;10078&quot;&gt;&lt;property id=&quot;20148&quot; value=&quot;5&quot;/&gt;&lt;property id=&quot;20300&quot; value=&quot;Slide 16&quot;/&gt;&lt;property id=&quot;20307&quot; value=&quot;271&quot;/&gt;&lt;/object&gt;&lt;object type=&quot;3&quot; unique_id=&quot;10079&quot;&gt;&lt;property id=&quot;20148&quot; value=&quot;5&quot;/&gt;&lt;property id=&quot;20300&quot; value=&quot;Slide 17&quot;/&gt;&lt;property id=&quot;20307&quot; value=&quot;272&quot;/&gt;&lt;/object&gt;&lt;object type=&quot;3&quot; unique_id=&quot;10080&quot;&gt;&lt;property id=&quot;20148&quot; value=&quot;5&quot;/&gt;&lt;property id=&quot;20300&quot; value=&quot;Slide 18&quot;/&gt;&lt;property id=&quot;20307&quot; value=&quot;273&quot;/&gt;&lt;/object&gt;&lt;object type=&quot;3&quot; unique_id=&quot;10081&quot;&gt;&lt;property id=&quot;20148&quot; value=&quot;5&quot;/&gt;&lt;property id=&quot;20300&quot; value=&quot;Slide 19&quot;/&gt;&lt;property id=&quot;20307&quot; value=&quot;274&quot;/&gt;&lt;/object&gt;&lt;object type=&quot;3&quot; unique_id=&quot;10082&quot;&gt;&lt;property id=&quot;20148&quot; value=&quot;5&quot;/&gt;&lt;property id=&quot;20300&quot; value=&quot;Slide 20&quot;/&gt;&lt;property id=&quot;20307&quot; value=&quot;275&quot;/&gt;&lt;/object&gt;&lt;object type=&quot;3&quot; unique_id=&quot;10083&quot;&gt;&lt;property id=&quot;20148&quot; value=&quot;5&quot;/&gt;&lt;property id=&quot;20300&quot; value=&quot;Slide 21&quot;/&gt;&lt;property id=&quot;20307&quot; value=&quot;276&quot;/&gt;&lt;/object&gt;&lt;object type=&quot;3&quot; unique_id=&quot;10084&quot;&gt;&lt;property id=&quot;20148&quot; value=&quot;5&quot;/&gt;&lt;property id=&quot;20300&quot; value=&quot;Slide 22&quot;/&gt;&lt;property id=&quot;20307&quot; value=&quot;277&quot;/&gt;&lt;/object&gt;&lt;object type=&quot;3&quot; unique_id=&quot;10085&quot;&gt;&lt;property id=&quot;20148&quot; value=&quot;5&quot;/&gt;&lt;property id=&quot;20300&quot; value=&quot;Slide 23&quot;/&gt;&lt;property id=&quot;20307&quot; value=&quot;278&quot;/&gt;&lt;/object&gt;&lt;object type=&quot;3&quot; unique_id=&quot;10086&quot;&gt;&lt;property id=&quot;20148&quot; value=&quot;5&quot;/&gt;&lt;property id=&quot;20300&quot; value=&quot;Slide 24&quot;/&gt;&lt;property id=&quot;20307&quot; value=&quot;279&quot;/&gt;&lt;/object&gt;&lt;object type=&quot;3&quot; unique_id=&quot;10087&quot;&gt;&lt;property id=&quot;20148&quot; value=&quot;5&quot;/&gt;&lt;property id=&quot;20300&quot; value=&quot;Slide 25&quot;/&gt;&lt;property id=&quot;20307&quot; value=&quot;280&quot;/&gt;&lt;/object&gt;&lt;object type=&quot;3&quot; unique_id=&quot;10088&quot;&gt;&lt;property id=&quot;20148&quot; value=&quot;5&quot;/&gt;&lt;property id=&quot;20300&quot; value=&quot;Slide 26&quot;/&gt;&lt;property id=&quot;20307&quot; value=&quot;281&quot;/&gt;&lt;/object&gt;&lt;object type=&quot;3&quot; unique_id=&quot;10089&quot;&gt;&lt;property id=&quot;20148&quot; value=&quot;5&quot;/&gt;&lt;property id=&quot;20300&quot; value=&quot;Slide 27&quot;/&gt;&lt;property id=&quot;20307&quot; value=&quot;282&quot;/&gt;&lt;/object&gt;&lt;object type=&quot;3&quot; unique_id=&quot;10090&quot;&gt;&lt;property id=&quot;20148&quot; value=&quot;5&quot;/&gt;&lt;property id=&quot;20300&quot; value=&quot;Slide 28&quot;/&gt;&lt;property id=&quot;20307&quot; value=&quot;283&quot;/&gt;&lt;/object&gt;&lt;object type=&quot;3&quot; unique_id=&quot;10091&quot;&gt;&lt;property id=&quot;20148&quot; value=&quot;5&quot;/&gt;&lt;property id=&quot;20300&quot; value=&quot;Slide 29&quot;/&gt;&lt;property id=&quot;20307&quot; value=&quot;284&quot;/&gt;&lt;/object&gt;&lt;object type=&quot;3&quot; unique_id=&quot;10092&quot;&gt;&lt;property id=&quot;20148&quot; value=&quot;5&quot;/&gt;&lt;property id=&quot;20300&quot; value=&quot;Slide 30&quot;/&gt;&lt;property id=&quot;20307&quot; value=&quot;285&quot;/&gt;&lt;/object&gt;&lt;object type=&quot;3&quot; unique_id=&quot;10093&quot;&gt;&lt;property id=&quot;20148&quot; value=&quot;5&quot;/&gt;&lt;property id=&quot;20300&quot; value=&quot;Slide 31&quot;/&gt;&lt;property id=&quot;20307&quot; value=&quot;286&quot;/&gt;&lt;/object&gt;&lt;/object&gt;&lt;/object&gt;&lt;/database&gt;"/>
  <p:tag name="SECTOMILLISECCONVERTED" val="1"/>
</p:tagLst>
</file>

<file path=ppt/theme/theme1.xml><?xml version="1.0" encoding="utf-8"?>
<a:theme xmlns:a="http://schemas.openxmlformats.org/drawingml/2006/main" name="Tema di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1_Tema di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Tema di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231</TotalTime>
  <Words>1204</Words>
  <Application>Microsoft Office PowerPoint</Application>
  <PresentationFormat>Presentazione su schermo (4:3)</PresentationFormat>
  <Paragraphs>171</Paragraphs>
  <Slides>31</Slides>
  <Notes>1</Notes>
  <HiddenSlides>0</HiddenSlides>
  <MMClips>0</MMClips>
  <ScaleCrop>false</ScaleCrop>
  <HeadingPairs>
    <vt:vector size="6" baseType="variant">
      <vt:variant>
        <vt:lpstr>Caratteri utilizzati</vt:lpstr>
      </vt:variant>
      <vt:variant>
        <vt:i4>5</vt:i4>
      </vt:variant>
      <vt:variant>
        <vt:lpstr>Tema</vt:lpstr>
      </vt:variant>
      <vt:variant>
        <vt:i4>2</vt:i4>
      </vt:variant>
      <vt:variant>
        <vt:lpstr>Titoli diapositive</vt:lpstr>
      </vt:variant>
      <vt:variant>
        <vt:i4>31</vt:i4>
      </vt:variant>
    </vt:vector>
  </HeadingPairs>
  <TitlesOfParts>
    <vt:vector size="38" baseType="lpstr">
      <vt:lpstr>ＭＳ Ｐゴシック</vt:lpstr>
      <vt:lpstr>Arial</vt:lpstr>
      <vt:lpstr>Arial Black</vt:lpstr>
      <vt:lpstr>Brush Script MT</vt:lpstr>
      <vt:lpstr>Calibri</vt:lpstr>
      <vt:lpstr>Tema di Office</vt:lpstr>
      <vt:lpstr>1_Tema di Office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Diapositiva 1</dc:title>
  <dc:creator>Ignazio Silvestrini</dc:creator>
  <cp:lastModifiedBy>Presidenza</cp:lastModifiedBy>
  <cp:revision>15</cp:revision>
  <dcterms:created xsi:type="dcterms:W3CDTF">2016-10-19T18:09:53Z</dcterms:created>
  <dcterms:modified xsi:type="dcterms:W3CDTF">2018-09-18T09:02:38Z</dcterms:modified>
</cp:coreProperties>
</file>