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1"/>
  </p:notesMasterIdLst>
  <p:sldIdLst>
    <p:sldId id="256" r:id="rId2"/>
    <p:sldId id="274" r:id="rId3"/>
    <p:sldId id="275" r:id="rId4"/>
    <p:sldId id="276" r:id="rId5"/>
    <p:sldId id="27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0" r:id="rId19"/>
    <p:sldId id="291" r:id="rId2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62" autoAdjust="0"/>
    <p:restoredTop sz="95591" autoAdjust="0"/>
  </p:normalViewPr>
  <p:slideViewPr>
    <p:cSldViewPr>
      <p:cViewPr varScale="1">
        <p:scale>
          <a:sx n="82" d="100"/>
          <a:sy n="82" d="100"/>
        </p:scale>
        <p:origin x="1430" y="2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2EA5A9-5CFE-4D1A-AC72-1259C2144F43}" type="datetimeFigureOut">
              <a:rPr lang="it-IT" smtClean="0"/>
              <a:pPr/>
              <a:t>05/10/2019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34EC0C-C51C-4A7A-806B-0C28A6511C19}" type="slidenum">
              <a:rPr lang="it-IT" smtClean="0"/>
              <a:pPr/>
              <a:t>‹N›</a:t>
            </a:fld>
            <a:endParaRPr lang="it-IT"/>
          </a:p>
        </p:txBody>
      </p:sp>
    </p:spTree>
    <p:extLst>
      <p:ext uri="{BB962C8B-B14F-4D97-AF65-F5344CB8AC3E}">
        <p14:creationId xmlns:p14="http://schemas.microsoft.com/office/powerpoint/2010/main" val="596423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E37651C0-711A-470F-A835-BF2F9CBE51F7}" type="datetime1">
              <a:rPr lang="it-IT" smtClean="0"/>
              <a:pPr/>
              <a:t>05/10/2019</a:t>
            </a:fld>
            <a:endParaRPr lang="it-IT"/>
          </a:p>
        </p:txBody>
      </p:sp>
      <p:sp>
        <p:nvSpPr>
          <p:cNvPr id="19" name="Segnaposto piè di pagina 18"/>
          <p:cNvSpPr>
            <a:spLocks noGrp="1"/>
          </p:cNvSpPr>
          <p:nvPr>
            <p:ph type="ftr" sz="quarter" idx="11"/>
          </p:nvPr>
        </p:nvSpPr>
        <p:spPr/>
        <p:txBody>
          <a:bodyPr/>
          <a:lstStyle/>
          <a:p>
            <a:r>
              <a:rPr lang="it-IT" dirty="0"/>
              <a:t>Modulo 4 - Tecnologie Impiantistiche - Relatore Ing. Amedeo Ammaturo</a:t>
            </a:r>
          </a:p>
        </p:txBody>
      </p:sp>
      <p:sp>
        <p:nvSpPr>
          <p:cNvPr id="27" name="Segnaposto numero diapositiva 26"/>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BA2CDAE3-465A-47AE-9A8B-11BDD7FC347A}" type="datetime1">
              <a:rPr lang="it-IT" smtClean="0"/>
              <a:pPr/>
              <a:t>05/10/2019</a:t>
            </a:fld>
            <a:endParaRPr lang="it-IT"/>
          </a:p>
        </p:txBody>
      </p:sp>
      <p:sp>
        <p:nvSpPr>
          <p:cNvPr id="5" name="Segnaposto piè di pagina 4"/>
          <p:cNvSpPr>
            <a:spLocks noGrp="1"/>
          </p:cNvSpPr>
          <p:nvPr>
            <p:ph type="ftr" sz="quarter" idx="11"/>
          </p:nvPr>
        </p:nvSpPr>
        <p:spPr/>
        <p:txBody>
          <a:bodyPr/>
          <a:lstStyle/>
          <a:p>
            <a:r>
              <a:rPr lang="it-IT" dirty="0"/>
              <a:t>Modulo 4 - Tecnologie Impiantistiche - Relatore Ing. Amedeo Ammaturo</a:t>
            </a:r>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52FB74FD-3F94-491A-9096-6CB921D5CAB1}" type="datetime1">
              <a:rPr lang="it-IT" smtClean="0"/>
              <a:pPr/>
              <a:t>05/10/2019</a:t>
            </a:fld>
            <a:endParaRPr lang="it-IT"/>
          </a:p>
        </p:txBody>
      </p:sp>
      <p:sp>
        <p:nvSpPr>
          <p:cNvPr id="5" name="Segnaposto piè di pagina 4"/>
          <p:cNvSpPr>
            <a:spLocks noGrp="1"/>
          </p:cNvSpPr>
          <p:nvPr>
            <p:ph type="ftr" sz="quarter" idx="11"/>
          </p:nvPr>
        </p:nvSpPr>
        <p:spPr/>
        <p:txBody>
          <a:bodyPr/>
          <a:lstStyle/>
          <a:p>
            <a:r>
              <a:rPr lang="it-IT" dirty="0"/>
              <a:t>Modulo 4 - Tecnologie Impiantistiche - Relatore Ing. Amedeo Ammaturo</a:t>
            </a:r>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EE991BC8-7526-44F0-8FB4-07A4ABFCE891}" type="datetime1">
              <a:rPr lang="it-IT" smtClean="0"/>
              <a:pPr/>
              <a:t>05/10/2019</a:t>
            </a:fld>
            <a:endParaRPr lang="it-IT"/>
          </a:p>
        </p:txBody>
      </p:sp>
      <p:sp>
        <p:nvSpPr>
          <p:cNvPr id="5" name="Segnaposto piè di pagina 4"/>
          <p:cNvSpPr>
            <a:spLocks noGrp="1"/>
          </p:cNvSpPr>
          <p:nvPr>
            <p:ph type="ftr" sz="quarter" idx="11"/>
          </p:nvPr>
        </p:nvSpPr>
        <p:spPr/>
        <p:txBody>
          <a:bodyPr/>
          <a:lstStyle/>
          <a:p>
            <a:r>
              <a:rPr lang="it-IT" dirty="0"/>
              <a:t>Modulo 4 - Tecnologie Impiantistiche - Relatore Ing. Amedeo Ammaturo</a:t>
            </a:r>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4E0440B4-C9DF-4271-8516-2EF8802E4FF4}" type="datetime1">
              <a:rPr lang="it-IT" smtClean="0"/>
              <a:pPr/>
              <a:t>05/10/2019</a:t>
            </a:fld>
            <a:endParaRPr lang="it-IT"/>
          </a:p>
        </p:txBody>
      </p:sp>
      <p:sp>
        <p:nvSpPr>
          <p:cNvPr id="5" name="Segnaposto piè di pagina 4"/>
          <p:cNvSpPr>
            <a:spLocks noGrp="1"/>
          </p:cNvSpPr>
          <p:nvPr>
            <p:ph type="ftr" sz="quarter" idx="11"/>
          </p:nvPr>
        </p:nvSpPr>
        <p:spPr/>
        <p:txBody>
          <a:bodyPr/>
          <a:lstStyle/>
          <a:p>
            <a:r>
              <a:rPr lang="it-IT" dirty="0"/>
              <a:t>Modulo 4 - Tecnologie Impiantistiche - Relatore Ing. Amedeo Ammaturo</a:t>
            </a:r>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A03BA5A0-AE1A-4685-93B0-9AD0E91F578D}" type="datetime1">
              <a:rPr lang="it-IT" smtClean="0"/>
              <a:pPr/>
              <a:t>05/10/2019</a:t>
            </a:fld>
            <a:endParaRPr lang="it-IT"/>
          </a:p>
        </p:txBody>
      </p:sp>
      <p:sp>
        <p:nvSpPr>
          <p:cNvPr id="6" name="Segnaposto piè di pagina 5"/>
          <p:cNvSpPr>
            <a:spLocks noGrp="1"/>
          </p:cNvSpPr>
          <p:nvPr>
            <p:ph type="ftr" sz="quarter" idx="11"/>
          </p:nvPr>
        </p:nvSpPr>
        <p:spPr/>
        <p:txBody>
          <a:bodyPr/>
          <a:lstStyle/>
          <a:p>
            <a:r>
              <a:rPr lang="it-IT" dirty="0"/>
              <a:t>Modulo 4 - Tecnologie Impiantistiche - Relatore Ing. Amedeo Ammaturo</a:t>
            </a:r>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FA3FFCFF-E4A3-4C0D-A724-F537D352D111}" type="datetime1">
              <a:rPr lang="it-IT" smtClean="0"/>
              <a:pPr/>
              <a:t>05/10/2019</a:t>
            </a:fld>
            <a:endParaRPr lang="it-IT"/>
          </a:p>
        </p:txBody>
      </p:sp>
      <p:sp>
        <p:nvSpPr>
          <p:cNvPr id="8" name="Segnaposto piè di pagina 7"/>
          <p:cNvSpPr>
            <a:spLocks noGrp="1"/>
          </p:cNvSpPr>
          <p:nvPr>
            <p:ph type="ftr" sz="quarter" idx="11"/>
          </p:nvPr>
        </p:nvSpPr>
        <p:spPr/>
        <p:txBody>
          <a:bodyPr/>
          <a:lstStyle/>
          <a:p>
            <a:r>
              <a:rPr lang="it-IT" dirty="0"/>
              <a:t>Modulo 4 - Tecnologie Impiantistiche - Relatore Ing. Amedeo Ammaturo</a:t>
            </a:r>
          </a:p>
        </p:txBody>
      </p:sp>
      <p:sp>
        <p:nvSpPr>
          <p:cNvPr id="9" name="Segnaposto numero diapositiva 8"/>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6720ECCD-3B8F-4CA5-AC07-C304E254DD57}" type="datetime1">
              <a:rPr lang="it-IT" smtClean="0"/>
              <a:pPr/>
              <a:t>05/10/2019</a:t>
            </a:fld>
            <a:endParaRPr lang="it-IT"/>
          </a:p>
        </p:txBody>
      </p:sp>
      <p:sp>
        <p:nvSpPr>
          <p:cNvPr id="4" name="Segnaposto piè di pagina 3"/>
          <p:cNvSpPr>
            <a:spLocks noGrp="1"/>
          </p:cNvSpPr>
          <p:nvPr>
            <p:ph type="ftr" sz="quarter" idx="11"/>
          </p:nvPr>
        </p:nvSpPr>
        <p:spPr/>
        <p:txBody>
          <a:bodyPr/>
          <a:lstStyle/>
          <a:p>
            <a:r>
              <a:rPr lang="it-IT" dirty="0"/>
              <a:t>Modulo 4 - Tecnologie Impiantistiche - Relatore Ing. Amedeo Ammaturo</a:t>
            </a:r>
          </a:p>
        </p:txBody>
      </p:sp>
      <p:sp>
        <p:nvSpPr>
          <p:cNvPr id="5" name="Segnaposto numero diapositiva 4"/>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A0B9741-D74F-4D40-B7D8-69900932A550}" type="datetime1">
              <a:rPr lang="it-IT" smtClean="0"/>
              <a:pPr/>
              <a:t>05/10/2019</a:t>
            </a:fld>
            <a:endParaRPr lang="it-IT"/>
          </a:p>
        </p:txBody>
      </p:sp>
      <p:sp>
        <p:nvSpPr>
          <p:cNvPr id="3" name="Segnaposto piè di pagina 2"/>
          <p:cNvSpPr>
            <a:spLocks noGrp="1"/>
          </p:cNvSpPr>
          <p:nvPr>
            <p:ph type="ftr" sz="quarter" idx="11"/>
          </p:nvPr>
        </p:nvSpPr>
        <p:spPr/>
        <p:txBody>
          <a:bodyPr/>
          <a:lstStyle/>
          <a:p>
            <a:r>
              <a:rPr lang="it-IT" dirty="0"/>
              <a:t>Modulo 4 - Tecnologie Impiantistiche - Relatore Ing. Amedeo Ammaturo</a:t>
            </a:r>
          </a:p>
        </p:txBody>
      </p:sp>
      <p:sp>
        <p:nvSpPr>
          <p:cNvPr id="4" name="Segnaposto numero diapositiva 3"/>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2DDEF6DF-192B-438F-9B93-4B3AA832A9AD}" type="datetime1">
              <a:rPr lang="it-IT" smtClean="0"/>
              <a:pPr/>
              <a:t>05/10/2019</a:t>
            </a:fld>
            <a:endParaRPr lang="it-IT"/>
          </a:p>
        </p:txBody>
      </p:sp>
      <p:sp>
        <p:nvSpPr>
          <p:cNvPr id="6" name="Segnaposto piè di pagina 5"/>
          <p:cNvSpPr>
            <a:spLocks noGrp="1"/>
          </p:cNvSpPr>
          <p:nvPr>
            <p:ph type="ftr" sz="quarter" idx="11"/>
          </p:nvPr>
        </p:nvSpPr>
        <p:spPr/>
        <p:txBody>
          <a:bodyPr/>
          <a:lstStyle/>
          <a:p>
            <a:r>
              <a:rPr lang="it-IT" dirty="0"/>
              <a:t>Modulo 4 - Tecnologie Impiantistiche - Relatore Ing. Amedeo Ammaturo</a:t>
            </a:r>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1627CFD9-DFE4-4769-84CF-93A602E4A276}" type="datetime1">
              <a:rPr lang="it-IT" smtClean="0"/>
              <a:pPr/>
              <a:t>05/10/2019</a:t>
            </a:fld>
            <a:endParaRPr lang="it-IT"/>
          </a:p>
        </p:txBody>
      </p:sp>
      <p:sp>
        <p:nvSpPr>
          <p:cNvPr id="6" name="Segnaposto piè di pagina 5"/>
          <p:cNvSpPr>
            <a:spLocks noGrp="1"/>
          </p:cNvSpPr>
          <p:nvPr>
            <p:ph type="ftr" sz="quarter" idx="11"/>
          </p:nvPr>
        </p:nvSpPr>
        <p:spPr/>
        <p:txBody>
          <a:bodyPr/>
          <a:lstStyle/>
          <a:p>
            <a:r>
              <a:rPr lang="it-IT" dirty="0"/>
              <a:t>Modulo 4 - Tecnologie Impiantistiche - Relatore Ing. Amedeo Ammaturo</a:t>
            </a:r>
          </a:p>
        </p:txBody>
      </p:sp>
      <p:sp>
        <p:nvSpPr>
          <p:cNvPr id="7" name="Segnaposto numero diapositiva 6"/>
          <p:cNvSpPr>
            <a:spLocks noGrp="1"/>
          </p:cNvSpPr>
          <p:nvPr>
            <p:ph type="sldNum" sz="quarter" idx="12"/>
          </p:nvPr>
        </p:nvSpPr>
        <p:spPr>
          <a:xfrm>
            <a:off x="8077200" y="6356350"/>
            <a:ext cx="609600" cy="365125"/>
          </a:xfrm>
        </p:spPr>
        <p:txBody>
          <a:bodyPr/>
          <a:lstStyle/>
          <a:p>
            <a:fld id="{7A6694C0-6A41-41BA-ADE3-0C2BC21AA602}"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t="-3000" b="-3000"/>
          </a:stretch>
        </a:blipFill>
        <a:effectLst/>
      </p:bgPr>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AD970AA-99D6-4A36-B55D-5E69EEA21C79}" type="datetime1">
              <a:rPr lang="it-IT" smtClean="0"/>
              <a:pPr/>
              <a:t>05/10/2019</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it-IT" dirty="0"/>
              <a:t>Modulo 4 - Tecnologie Impiantistiche - Relatore Ing. Amedeo Ammaturo</a:t>
            </a:r>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A6694C0-6A41-41BA-ADE3-0C2BC21AA602}"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132856"/>
            <a:ext cx="7851648" cy="1828800"/>
          </a:xfrm>
          <a:solidFill>
            <a:srgbClr val="00B050"/>
          </a:solidFill>
          <a:scene3d>
            <a:camera prst="orthographicFront"/>
            <a:lightRig rig="freezing" dir="t">
              <a:rot lat="0" lon="0" rev="5640000"/>
            </a:lightRig>
          </a:scene3d>
          <a:sp3d>
            <a:bevelT/>
          </a:sp3d>
        </p:spPr>
        <p:txBody>
          <a:bodyPr>
            <a:normAutofit/>
            <a:scene3d>
              <a:camera prst="orthographicFront"/>
              <a:lightRig rig="freezing" dir="t">
                <a:rot lat="0" lon="0" rev="5640000"/>
              </a:lightRig>
            </a:scene3d>
            <a:sp3d prstMaterial="flat">
              <a:bevelT w="38100" h="38100"/>
              <a:contourClr>
                <a:schemeClr val="tx2"/>
              </a:contourClr>
            </a:sp3d>
          </a:bodyPr>
          <a:lstStyle/>
          <a:p>
            <a:pPr algn="ctr"/>
            <a:r>
              <a:rPr lang="it-IT" dirty="0">
                <a:solidFill>
                  <a:schemeClr val="tx1"/>
                </a:solidFill>
              </a:rPr>
              <a:t>Corso di Formazione</a:t>
            </a:r>
            <a:br>
              <a:rPr lang="it-IT" dirty="0">
                <a:solidFill>
                  <a:schemeClr val="tx1"/>
                </a:solidFill>
              </a:rPr>
            </a:br>
            <a:r>
              <a:rPr lang="it-IT" sz="2800" dirty="0">
                <a:solidFill>
                  <a:schemeClr val="tx1"/>
                </a:solidFill>
              </a:rPr>
              <a:t>IL PERITO ASSICURATIVO – RAMI ELEMENTARI</a:t>
            </a:r>
            <a:endParaRPr lang="it-IT" dirty="0">
              <a:solidFill>
                <a:schemeClr val="tx1"/>
              </a:solidFill>
            </a:endParaRPr>
          </a:p>
        </p:txBody>
      </p:sp>
      <p:sp>
        <p:nvSpPr>
          <p:cNvPr id="4" name="Segnaposto piè di pagina 3"/>
          <p:cNvSpPr>
            <a:spLocks noGrp="1"/>
          </p:cNvSpPr>
          <p:nvPr>
            <p:ph type="ftr" sz="quarter" idx="11"/>
          </p:nvPr>
        </p:nvSpPr>
        <p:spPr>
          <a:xfrm>
            <a:off x="0" y="6488348"/>
            <a:ext cx="7380312" cy="365125"/>
          </a:xfrm>
        </p:spPr>
        <p:txBody>
          <a:bodyPr/>
          <a:lstStyle/>
          <a:p>
            <a:pPr algn="ctr"/>
            <a:r>
              <a:rPr lang="it-IT" dirty="0">
                <a:solidFill>
                  <a:schemeClr val="bg1"/>
                </a:solidFill>
              </a:rPr>
              <a:t>Corso di Formazione Il Perito Assicurativo – Rami Elementari - Relatore P.A. ing. Amedeo Ammaturo</a:t>
            </a:r>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a:t>
            </a:fld>
            <a:endParaRPr lang="it-IT"/>
          </a:p>
        </p:txBody>
      </p:sp>
      <p:pic>
        <p:nvPicPr>
          <p:cNvPr id="6" name="Immagine 5"/>
          <p:cNvPicPr/>
          <p:nvPr/>
        </p:nvPicPr>
        <p:blipFill>
          <a:blip r:embed="rId3">
            <a:extLst>
              <a:ext uri="{28A0092B-C50C-407E-A947-70E740481C1C}">
                <a14:useLocalDpi xmlns:a14="http://schemas.microsoft.com/office/drawing/2010/main" val="0"/>
              </a:ext>
            </a:extLst>
          </a:blip>
          <a:srcRect/>
          <a:stretch>
            <a:fillRect/>
          </a:stretch>
        </p:blipFill>
        <p:spPr bwMode="auto">
          <a:xfrm>
            <a:off x="3499801" y="260648"/>
            <a:ext cx="1732971" cy="16476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10</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12DEEE95-1916-47B8-B887-A3B115D8A6AC}"/>
              </a:ext>
            </a:extLst>
          </p:cNvPr>
          <p:cNvSpPr/>
          <p:nvPr/>
        </p:nvSpPr>
        <p:spPr>
          <a:xfrm>
            <a:off x="2267525" y="3236319"/>
            <a:ext cx="4608954" cy="678327"/>
          </a:xfrm>
          <a:prstGeom prst="rect">
            <a:avLst/>
          </a:prstGeom>
        </p:spPr>
        <p:txBody>
          <a:bodyPr wrap="none">
            <a:spAutoFit/>
          </a:bodyPr>
          <a:lstStyle/>
          <a:p>
            <a:pPr algn="just">
              <a:lnSpc>
                <a:spcPct val="115000"/>
              </a:lnSpc>
              <a:spcAft>
                <a:spcPts val="0"/>
              </a:spcAft>
            </a:pPr>
            <a:r>
              <a:rPr lang="it-IT" sz="3600" b="1" u="sng" dirty="0">
                <a:solidFill>
                  <a:srgbClr val="000000"/>
                </a:solidFill>
                <a:latin typeface="Times New Roman" panose="02020603050405020304" pitchFamily="18" charset="0"/>
                <a:ea typeface="Times New Roman" panose="02020603050405020304" pitchFamily="18" charset="0"/>
              </a:rPr>
              <a:t>I danni “al contenuto”</a:t>
            </a:r>
            <a:endParaRPr lang="it-IT" sz="3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86294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11</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EFF565E2-DAFD-4C81-A9E3-85EF2DA7FE70}"/>
              </a:ext>
            </a:extLst>
          </p:cNvPr>
          <p:cNvSpPr/>
          <p:nvPr/>
        </p:nvSpPr>
        <p:spPr>
          <a:xfrm>
            <a:off x="971600" y="2576716"/>
            <a:ext cx="6768752" cy="1289071"/>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I danni al "contenuto" (cose mobili ed arredamenti), conservano la loro natura di danni di R.C. ed i condomini, per questi ultimi, sono terzi tra di loro a tutti gli effetti. </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41941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12</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DF37093A-BCC5-45FD-AF3D-E9D22BDABE58}"/>
              </a:ext>
            </a:extLst>
          </p:cNvPr>
          <p:cNvSpPr/>
          <p:nvPr/>
        </p:nvSpPr>
        <p:spPr>
          <a:xfrm>
            <a:off x="2286000" y="908720"/>
            <a:ext cx="4572000" cy="3641638"/>
          </a:xfrm>
          <a:prstGeom prst="rect">
            <a:avLst/>
          </a:prstGeom>
        </p:spPr>
        <p:txBody>
          <a:bodyPr>
            <a:spAutoFit/>
          </a:bodyPr>
          <a:lstStyle/>
          <a:p>
            <a:pPr>
              <a:lnSpc>
                <a:spcPct val="115000"/>
              </a:lnSpc>
              <a:spcAft>
                <a:spcPts val="0"/>
              </a:spcAft>
            </a:pPr>
            <a:r>
              <a:rPr lang="it-IT" sz="2800" b="1" u="sng"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IL FABBRICATO.</a:t>
            </a:r>
          </a:p>
          <a:p>
            <a:pPr>
              <a:lnSpc>
                <a:spcPct val="115000"/>
              </a:lnSpc>
              <a:spcAft>
                <a:spcPts val="0"/>
              </a:spcAft>
            </a:pPr>
            <a:endParaRPr lang="it-IT" sz="2000" b="1" u="sng" dirty="0">
              <a:latin typeface="Times New Roman" panose="02020603050405020304" pitchFamily="18" charset="0"/>
              <a:ea typeface="Times New Roman" panose="02020603050405020304" pitchFamily="18" charset="0"/>
            </a:endParaRPr>
          </a:p>
          <a:p>
            <a:pPr>
              <a:lnSpc>
                <a:spcPct val="115000"/>
              </a:lnSpc>
              <a:spcAft>
                <a:spcPts val="0"/>
              </a:spcAft>
            </a:pPr>
            <a:endParaRPr lang="it-IT" sz="2000" b="1" u="sng" dirty="0">
              <a:latin typeface="Times New Roman" panose="02020603050405020304" pitchFamily="18" charset="0"/>
              <a:ea typeface="Times New Roman" panose="02020603050405020304" pitchFamily="18" charset="0"/>
            </a:endParaRPr>
          </a:p>
          <a:p>
            <a:pPr>
              <a:lnSpc>
                <a:spcPct val="115000"/>
              </a:lnSpc>
              <a:spcAft>
                <a:spcPts val="0"/>
              </a:spcAft>
            </a:pPr>
            <a:endParaRPr lang="it-IT" sz="2000" b="1" u="sng" dirty="0">
              <a:latin typeface="Times New Roman" panose="02020603050405020304" pitchFamily="18" charset="0"/>
              <a:ea typeface="Times New Roman" panose="02020603050405020304" pitchFamily="18" charset="0"/>
            </a:endParaRPr>
          </a:p>
          <a:p>
            <a:pPr>
              <a:lnSpc>
                <a:spcPct val="115000"/>
              </a:lnSpc>
              <a:spcAft>
                <a:spcPts val="0"/>
              </a:spcAft>
            </a:pPr>
            <a:endParaRPr lang="it-IT" sz="2000" b="1" u="sng" dirty="0">
              <a:latin typeface="Times New Roman" panose="02020603050405020304" pitchFamily="18" charset="0"/>
              <a:ea typeface="Times New Roman" panose="02020603050405020304" pitchFamily="18" charset="0"/>
            </a:endParaRPr>
          </a:p>
          <a:p>
            <a:pPr>
              <a:lnSpc>
                <a:spcPct val="115000"/>
              </a:lnSpc>
              <a:spcAft>
                <a:spcPts val="0"/>
              </a:spcAft>
            </a:pPr>
            <a:endParaRPr lang="it-IT" sz="2000" b="1" u="sng" dirty="0">
              <a:latin typeface="Times New Roman" panose="02020603050405020304" pitchFamily="18" charset="0"/>
              <a:ea typeface="Times New Roman" panose="02020603050405020304" pitchFamily="18" charset="0"/>
            </a:endParaRPr>
          </a:p>
          <a:p>
            <a:pPr>
              <a:lnSpc>
                <a:spcPct val="115000"/>
              </a:lnSpc>
              <a:spcAft>
                <a:spcPts val="0"/>
              </a:spcAft>
            </a:pPr>
            <a:endParaRPr lang="it-IT" sz="2000" b="1" u="sng" dirty="0">
              <a:latin typeface="Times New Roman" panose="02020603050405020304" pitchFamily="18" charset="0"/>
              <a:ea typeface="Times New Roman" panose="02020603050405020304" pitchFamily="18" charset="0"/>
            </a:endParaRPr>
          </a:p>
          <a:p>
            <a:pPr>
              <a:lnSpc>
                <a:spcPct val="115000"/>
              </a:lnSpc>
              <a:spcAft>
                <a:spcPts val="0"/>
              </a:spcAft>
            </a:pPr>
            <a:endParaRPr lang="it-IT" sz="2000" b="1" u="sng" dirty="0">
              <a:latin typeface="Times New Roman" panose="02020603050405020304" pitchFamily="18" charset="0"/>
              <a:ea typeface="Times New Roman" panose="02020603050405020304" pitchFamily="18" charset="0"/>
            </a:endParaRPr>
          </a:p>
          <a:p>
            <a:pPr>
              <a:lnSpc>
                <a:spcPct val="115000"/>
              </a:lnSpc>
              <a:spcAft>
                <a:spcPts val="0"/>
              </a:spcAft>
            </a:pPr>
            <a:endParaRPr lang="it-IT" sz="1600" dirty="0">
              <a:latin typeface="Times New Roman" panose="02020603050405020304" pitchFamily="18" charset="0"/>
              <a:ea typeface="Times New Roman" panose="02020603050405020304" pitchFamily="18" charset="0"/>
            </a:endParaRPr>
          </a:p>
          <a:p>
            <a:pPr algn="just">
              <a:lnSpc>
                <a:spcPct val="115000"/>
              </a:lnSpc>
              <a:spcAft>
                <a:spcPts val="0"/>
              </a:spcAft>
            </a:pPr>
            <a:r>
              <a:rPr lang="it-IT" b="1" u="sng" dirty="0">
                <a:solidFill>
                  <a:srgbClr val="000000"/>
                </a:solidFill>
                <a:latin typeface="Times New Roman" panose="02020603050405020304" pitchFamily="18" charset="0"/>
                <a:ea typeface="Times New Roman" panose="02020603050405020304" pitchFamily="18" charset="0"/>
              </a:rPr>
              <a:t>Concetto di fabbricato ai fini assicurativi</a:t>
            </a:r>
            <a:endParaRPr lang="it-IT" sz="1600" dirty="0">
              <a:effectLst/>
              <a:latin typeface="Times New Roman" panose="02020603050405020304" pitchFamily="18" charset="0"/>
              <a:ea typeface="Times New Roman" panose="02020603050405020304" pitchFamily="18" charset="0"/>
            </a:endParaRPr>
          </a:p>
        </p:txBody>
      </p:sp>
      <p:sp>
        <p:nvSpPr>
          <p:cNvPr id="6" name="Freccia in giù 5">
            <a:extLst>
              <a:ext uri="{FF2B5EF4-FFF2-40B4-BE49-F238E27FC236}">
                <a16:creationId xmlns:a16="http://schemas.microsoft.com/office/drawing/2014/main" id="{9B694E5C-8696-482F-A084-C517EBE41CD7}"/>
              </a:ext>
            </a:extLst>
          </p:cNvPr>
          <p:cNvSpPr/>
          <p:nvPr/>
        </p:nvSpPr>
        <p:spPr>
          <a:xfrm>
            <a:off x="3690156" y="1844824"/>
            <a:ext cx="1457908" cy="158417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32438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13</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44F65209-6E72-410E-B07F-4B063182A9E3}"/>
              </a:ext>
            </a:extLst>
          </p:cNvPr>
          <p:cNvSpPr/>
          <p:nvPr/>
        </p:nvSpPr>
        <p:spPr>
          <a:xfrm>
            <a:off x="0" y="1340768"/>
            <a:ext cx="9036496" cy="4613058"/>
          </a:xfrm>
          <a:prstGeom prst="rect">
            <a:avLst/>
          </a:prstGeom>
        </p:spPr>
        <p:txBody>
          <a:bodyPr wrap="square">
            <a:spAutoFit/>
          </a:bodyPr>
          <a:lstStyle/>
          <a:p>
            <a:pPr algn="just">
              <a:lnSpc>
                <a:spcPct val="150000"/>
              </a:lnSpc>
              <a:spcAft>
                <a:spcPts val="0"/>
              </a:spcAft>
            </a:pPr>
            <a:r>
              <a:rPr lang="it-IT" dirty="0">
                <a:solidFill>
                  <a:srgbClr val="000000"/>
                </a:solidFill>
                <a:latin typeface="Times New Roman" panose="02020603050405020304" pitchFamily="18" charset="0"/>
                <a:ea typeface="Times New Roman" panose="02020603050405020304" pitchFamily="18" charset="0"/>
              </a:rPr>
              <a:t>Con riferimento alla sopraccitata definizione (formulata dalla A.N.I.A.), si può ritenere che costituiscano fabbricato a tutti gli effetti:</a:t>
            </a:r>
            <a:endParaRPr lang="it-IT"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dirty="0">
                <a:solidFill>
                  <a:srgbClr val="000000"/>
                </a:solidFill>
                <a:latin typeface="Times New Roman" panose="02020603050405020304" pitchFamily="18" charset="0"/>
                <a:ea typeface="Times New Roman" panose="02020603050405020304" pitchFamily="18" charset="0"/>
              </a:rPr>
              <a:t> </a:t>
            </a:r>
            <a:endParaRPr lang="it-IT"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Font typeface="Wingdings" panose="05000000000000000000" pitchFamily="2" charset="2"/>
              <a:buChar char=""/>
            </a:pPr>
            <a:r>
              <a:rPr lang="it-IT" dirty="0">
                <a:solidFill>
                  <a:srgbClr val="000000"/>
                </a:solidFill>
                <a:latin typeface="Times New Roman" panose="02020603050405020304" pitchFamily="18" charset="0"/>
                <a:ea typeface="Times New Roman" panose="02020603050405020304" pitchFamily="18" charset="0"/>
              </a:rPr>
              <a:t>le tinteggiature che rivestono le murature, i tramezzi ed i soffitti, anche quando, in relazione agli usi locali o patti contrattuali, siano a carico dell’inquilino.</a:t>
            </a:r>
            <a:endParaRPr lang="it-IT"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Font typeface="Wingdings" panose="05000000000000000000" pitchFamily="2" charset="2"/>
              <a:buChar char=""/>
            </a:pPr>
            <a:r>
              <a:rPr lang="it-IT" dirty="0">
                <a:solidFill>
                  <a:srgbClr val="000000"/>
                </a:solidFill>
                <a:latin typeface="Times New Roman" panose="02020603050405020304" pitchFamily="18" charset="0"/>
                <a:ea typeface="Times New Roman" panose="02020603050405020304" pitchFamily="18" charset="0"/>
              </a:rPr>
              <a:t>gli armadi a muro</a:t>
            </a:r>
            <a:endParaRPr lang="it-IT"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Font typeface="Wingdings" panose="05000000000000000000" pitchFamily="2" charset="2"/>
              <a:buChar char=""/>
            </a:pPr>
            <a:r>
              <a:rPr lang="it-IT" dirty="0">
                <a:solidFill>
                  <a:srgbClr val="000000"/>
                </a:solidFill>
                <a:latin typeface="Times New Roman" panose="02020603050405020304" pitchFamily="18" charset="0"/>
                <a:ea typeface="Times New Roman" panose="02020603050405020304" pitchFamily="18" charset="0"/>
              </a:rPr>
              <a:t>la carta da parati , tappezzerie e simili, in quanto non essendo separabili dalla parete ( o soffitto) cui aderisce, formano un tutto unico con la stessa e ne costituiscono parte integrante.</a:t>
            </a:r>
            <a:endParaRPr lang="it-IT"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Font typeface="Wingdings" panose="05000000000000000000" pitchFamily="2" charset="2"/>
              <a:buChar char=""/>
            </a:pPr>
            <a:r>
              <a:rPr lang="it-IT" dirty="0">
                <a:solidFill>
                  <a:srgbClr val="000000"/>
                </a:solidFill>
                <a:latin typeface="Times New Roman" panose="02020603050405020304" pitchFamily="18" charset="0"/>
                <a:ea typeface="Times New Roman" panose="02020603050405020304" pitchFamily="18" charset="0"/>
              </a:rPr>
              <a:t>le moquette, anche quando sono applicate a rivestimento su di un pavimento finito e non solo quando siano sostitutive della pavimentazione.</a:t>
            </a:r>
            <a:endParaRPr lang="it-IT"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857402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14</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B3F95B2D-B7CD-4708-80FE-5A5F59B68D27}"/>
              </a:ext>
            </a:extLst>
          </p:cNvPr>
          <p:cNvSpPr/>
          <p:nvPr/>
        </p:nvSpPr>
        <p:spPr>
          <a:xfrm>
            <a:off x="107504" y="1412776"/>
            <a:ext cx="8928992" cy="4197559"/>
          </a:xfrm>
          <a:prstGeom prst="rect">
            <a:avLst/>
          </a:prstGeom>
        </p:spPr>
        <p:txBody>
          <a:bodyPr wrap="square">
            <a:spAutoFit/>
          </a:bodyPr>
          <a:lstStyle/>
          <a:p>
            <a:pPr algn="just">
              <a:lnSpc>
                <a:spcPct val="150000"/>
              </a:lnSpc>
              <a:spcAft>
                <a:spcPts val="0"/>
              </a:spcAft>
            </a:pPr>
            <a:r>
              <a:rPr lang="it-IT" dirty="0">
                <a:solidFill>
                  <a:srgbClr val="000000"/>
                </a:solidFill>
                <a:latin typeface="Times New Roman" panose="02020603050405020304" pitchFamily="18" charset="0"/>
                <a:ea typeface="Times New Roman" panose="02020603050405020304" pitchFamily="18" charset="0"/>
              </a:rPr>
              <a:t>A completamento di quanto sopra detto, la definizione di fabbricato, nei termini assicurativi contenuti nelle polizze G.F., è generalmente riferita all’intera costruzione edile, compresi infissi ed opere di fondazione o internate, con tutte le pertinenze annesse alla stessa (centrali termiche, box, distacchi di pertinenza, recinzioni, ecc.) quando queste siano realizzate nel fabbricato stesso o negli spazi ad esso adiacenti. In particolare comprende:</a:t>
            </a:r>
            <a:endParaRPr lang="it-IT"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dirty="0">
                <a:solidFill>
                  <a:srgbClr val="000000"/>
                </a:solidFill>
                <a:latin typeface="Times New Roman" panose="02020603050405020304" pitchFamily="18" charset="0"/>
                <a:ea typeface="Times New Roman" panose="02020603050405020304" pitchFamily="18" charset="0"/>
              </a:rPr>
              <a:t> </a:t>
            </a:r>
            <a:endParaRPr lang="it-IT"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Font typeface="Wingdings" panose="05000000000000000000" pitchFamily="2" charset="2"/>
              <a:buChar char=""/>
            </a:pPr>
            <a:r>
              <a:rPr lang="it-IT" dirty="0">
                <a:solidFill>
                  <a:srgbClr val="000000"/>
                </a:solidFill>
                <a:latin typeface="Times New Roman" panose="02020603050405020304" pitchFamily="18" charset="0"/>
                <a:ea typeface="Times New Roman" panose="02020603050405020304" pitchFamily="18" charset="0"/>
              </a:rPr>
              <a:t>impianti idrici, igienici, elettrici, di riscaldamento e condizionamento, ascensori montacarichi, l’antenna TV centralizzata, come tutti gli altri impianti od installazioni considerati immobili per natura o destinazione, comprese tappezziere, tinteggiature, moquette.</a:t>
            </a:r>
            <a:endParaRPr lang="it-IT"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5781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15</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A93C1986-309D-44CD-8800-C2B574972315}"/>
              </a:ext>
            </a:extLst>
          </p:cNvPr>
          <p:cNvSpPr/>
          <p:nvPr/>
        </p:nvSpPr>
        <p:spPr>
          <a:xfrm>
            <a:off x="1799447" y="3236319"/>
            <a:ext cx="5545108" cy="678327"/>
          </a:xfrm>
          <a:prstGeom prst="rect">
            <a:avLst/>
          </a:prstGeom>
        </p:spPr>
        <p:txBody>
          <a:bodyPr wrap="none">
            <a:spAutoFit/>
          </a:bodyPr>
          <a:lstStyle/>
          <a:p>
            <a:pPr algn="just">
              <a:lnSpc>
                <a:spcPct val="115000"/>
              </a:lnSpc>
              <a:spcAft>
                <a:spcPts val="0"/>
              </a:spcAft>
            </a:pPr>
            <a:r>
              <a:rPr lang="it-IT" sz="3600" b="1" u="sng"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Gli impianti e le pertinenze</a:t>
            </a:r>
            <a:endParaRPr lang="it-IT" sz="32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245050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16</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B1026C7D-3047-42A2-AAAD-7C0286D0C9CA}"/>
              </a:ext>
            </a:extLst>
          </p:cNvPr>
          <p:cNvSpPr/>
          <p:nvPr/>
        </p:nvSpPr>
        <p:spPr>
          <a:xfrm>
            <a:off x="467544" y="2136339"/>
            <a:ext cx="7704856" cy="2125390"/>
          </a:xfrm>
          <a:prstGeom prst="rect">
            <a:avLst/>
          </a:prstGeom>
        </p:spPr>
        <p:txBody>
          <a:bodyPr wrap="square">
            <a:spAutoFit/>
          </a:bodyPr>
          <a:lstStyle/>
          <a:p>
            <a:pPr algn="just">
              <a:lnSpc>
                <a:spcPct val="150000"/>
              </a:lnSpc>
            </a:pPr>
            <a:r>
              <a:rPr lang="it-IT" i="1" dirty="0">
                <a:solidFill>
                  <a:srgbClr val="000000"/>
                </a:solidFill>
                <a:latin typeface="Times New Roman" panose="02020603050405020304" pitchFamily="18" charset="0"/>
                <a:ea typeface="Times New Roman" panose="02020603050405020304" pitchFamily="18" charset="0"/>
              </a:rPr>
              <a:t>Gli impianti sono parti essenziali e strutturali dell’edificio in mancanza dei quali il fabbricato non è finito e non è in grado di assolvere ad alcuna funzione pratica. Le pertinenze costituiscono invece quelle ulteriori installazioni destinate ad accrescere il pregio del fabbricato, a dare maggiore comodità’ a coloro che vi abitano oppure a tutelarne il patrimonio.</a:t>
            </a:r>
            <a:endParaRPr lang="it-IT" i="1" dirty="0"/>
          </a:p>
        </p:txBody>
      </p:sp>
    </p:spTree>
    <p:extLst>
      <p:ext uri="{BB962C8B-B14F-4D97-AF65-F5344CB8AC3E}">
        <p14:creationId xmlns:p14="http://schemas.microsoft.com/office/powerpoint/2010/main" val="3665407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17</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B75A0974-14A8-4F8C-9148-FA82EB06CA53}"/>
              </a:ext>
            </a:extLst>
          </p:cNvPr>
          <p:cNvSpPr/>
          <p:nvPr/>
        </p:nvSpPr>
        <p:spPr>
          <a:xfrm>
            <a:off x="539552" y="2136339"/>
            <a:ext cx="7848872" cy="2125390"/>
          </a:xfrm>
          <a:prstGeom prst="rect">
            <a:avLst/>
          </a:prstGeom>
        </p:spPr>
        <p:txBody>
          <a:bodyPr wrap="square">
            <a:spAutoFit/>
          </a:bodyPr>
          <a:lstStyle/>
          <a:p>
            <a:pPr algn="just">
              <a:lnSpc>
                <a:spcPct val="150000"/>
              </a:lnSpc>
            </a:pPr>
            <a:r>
              <a:rPr lang="it-IT" i="1" dirty="0">
                <a:solidFill>
                  <a:srgbClr val="000000"/>
                </a:solidFill>
                <a:latin typeface="Times New Roman" panose="02020603050405020304" pitchFamily="18" charset="0"/>
                <a:ea typeface="Times New Roman" panose="02020603050405020304" pitchFamily="18" charset="0"/>
              </a:rPr>
              <a:t>È opportuno ricordare che a norma dell’art. 818 C.C. "gli atti e i rapporti giuridici che hanno per oggetto la cosa principale, comprendono anche le pertinenze". Anche se la polizza interessata al sinistro nulla dice in proposito, le pertinenze del fabbricato assicurato devono sempre ritenersi comprese in garanzia mentre per escluderle occorre una esplicita disposizione. </a:t>
            </a:r>
            <a:endParaRPr lang="it-IT" i="1" dirty="0"/>
          </a:p>
        </p:txBody>
      </p:sp>
    </p:spTree>
    <p:extLst>
      <p:ext uri="{BB962C8B-B14F-4D97-AF65-F5344CB8AC3E}">
        <p14:creationId xmlns:p14="http://schemas.microsoft.com/office/powerpoint/2010/main" val="39718130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18</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DC39DE0F-E034-4719-B388-F3BC0A8FA1EC}"/>
              </a:ext>
            </a:extLst>
          </p:cNvPr>
          <p:cNvSpPr/>
          <p:nvPr/>
        </p:nvSpPr>
        <p:spPr>
          <a:xfrm>
            <a:off x="395536" y="1502597"/>
            <a:ext cx="8352928" cy="3366563"/>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Il valore (inteso come costo di ricostruzione) di tutti questi beni, va quindi ad incidere nella determinazione del valore di preesistenza. Sono pertinenze: "le cose destinate in modo durevole a servizio o ad ornamento di un’altra cosa" (art. 1917 C. C.). Rientrano nel novero delle pertinenze del fabbricato:</a:t>
            </a:r>
            <a:endParaRPr lang="it-IT" i="1"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 </a:t>
            </a:r>
            <a:endParaRPr lang="it-IT" i="1"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SzPts val="1000"/>
              <a:buFont typeface="Wingdings" panose="05000000000000000000" pitchFamily="2" charset="2"/>
              <a:buChar char=""/>
              <a:tabLst>
                <a:tab pos="457200" algn="l"/>
              </a:tabLst>
            </a:pPr>
            <a:r>
              <a:rPr lang="it-IT" i="1" dirty="0">
                <a:solidFill>
                  <a:srgbClr val="000000"/>
                </a:solidFill>
                <a:latin typeface="Times New Roman" panose="02020603050405020304" pitchFamily="18" charset="0"/>
                <a:ea typeface="Times New Roman" panose="02020603050405020304" pitchFamily="18" charset="0"/>
              </a:rPr>
              <a:t>l’impianto di allarme</a:t>
            </a:r>
            <a:endParaRPr lang="it-IT" i="1"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SzPts val="1000"/>
              <a:buFont typeface="Wingdings" panose="05000000000000000000" pitchFamily="2" charset="2"/>
              <a:buChar char=""/>
              <a:tabLst>
                <a:tab pos="457200" algn="l"/>
              </a:tabLst>
            </a:pPr>
            <a:r>
              <a:rPr lang="it-IT" i="1" dirty="0">
                <a:solidFill>
                  <a:srgbClr val="000000"/>
                </a:solidFill>
                <a:latin typeface="Times New Roman" panose="02020603050405020304" pitchFamily="18" charset="0"/>
                <a:ea typeface="Times New Roman" panose="02020603050405020304" pitchFamily="18" charset="0"/>
              </a:rPr>
              <a:t>l’impianto di apertura automatica del cancello</a:t>
            </a:r>
            <a:endParaRPr lang="it-IT" i="1"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SzPts val="1000"/>
              <a:buFont typeface="Wingdings" panose="05000000000000000000" pitchFamily="2" charset="2"/>
              <a:buChar char=""/>
              <a:tabLst>
                <a:tab pos="457200" algn="l"/>
              </a:tabLst>
            </a:pPr>
            <a:r>
              <a:rPr lang="it-IT" i="1" dirty="0">
                <a:solidFill>
                  <a:srgbClr val="000000"/>
                </a:solidFill>
                <a:latin typeface="Times New Roman" panose="02020603050405020304" pitchFamily="18" charset="0"/>
                <a:ea typeface="Times New Roman" panose="02020603050405020304" pitchFamily="18" charset="0"/>
              </a:rPr>
              <a:t>il videocitofono.</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285317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19</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6" name="Rettangolo 5">
            <a:extLst>
              <a:ext uri="{FF2B5EF4-FFF2-40B4-BE49-F238E27FC236}">
                <a16:creationId xmlns:a16="http://schemas.microsoft.com/office/drawing/2014/main" id="{03F0C8FF-CD24-4877-84FB-58C2DC170F48}"/>
              </a:ext>
            </a:extLst>
          </p:cNvPr>
          <p:cNvSpPr/>
          <p:nvPr/>
        </p:nvSpPr>
        <p:spPr>
          <a:xfrm>
            <a:off x="467544" y="2348880"/>
            <a:ext cx="8352928" cy="498663"/>
          </a:xfrm>
          <a:prstGeom prst="rect">
            <a:avLst/>
          </a:prstGeom>
        </p:spPr>
        <p:txBody>
          <a:bodyPr wrap="square">
            <a:spAutoFit/>
          </a:bodyPr>
          <a:lstStyle/>
          <a:p>
            <a:pPr algn="just">
              <a:lnSpc>
                <a:spcPct val="150000"/>
              </a:lnSpc>
              <a:spcAft>
                <a:spcPts val="0"/>
              </a:spcAft>
            </a:pPr>
            <a:r>
              <a:rPr lang="it-IT" sz="2000" b="1" i="1" u="sng"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Proiezione delle condizioni generali di una polizza GLOBALE FABBRICATI</a:t>
            </a:r>
            <a:endParaRPr lang="it-IT" sz="2000" b="1" i="1" u="sng"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55892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D797C7A3-BEB4-4C37-BDBB-710B21EDC861}"/>
              </a:ext>
            </a:extLst>
          </p:cNvPr>
          <p:cNvSpPr/>
          <p:nvPr/>
        </p:nvSpPr>
        <p:spPr>
          <a:xfrm>
            <a:off x="48967" y="2636912"/>
            <a:ext cx="9046066" cy="678327"/>
          </a:xfrm>
          <a:prstGeom prst="rect">
            <a:avLst/>
          </a:prstGeom>
        </p:spPr>
        <p:txBody>
          <a:bodyPr wrap="none">
            <a:spAutoFit/>
          </a:bodyPr>
          <a:lstStyle/>
          <a:p>
            <a:pPr algn="just">
              <a:lnSpc>
                <a:spcPct val="115000"/>
              </a:lnSpc>
              <a:spcAft>
                <a:spcPts val="0"/>
              </a:spcAft>
            </a:pPr>
            <a:r>
              <a:rPr lang="it-IT" sz="3600" b="1" u="sng"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La struttura della polizza Globale Fabbricati</a:t>
            </a:r>
            <a:endParaRPr lang="it-IT" sz="36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73556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56C7735A-35D1-4E30-905D-843947C320CD}"/>
              </a:ext>
            </a:extLst>
          </p:cNvPr>
          <p:cNvSpPr/>
          <p:nvPr/>
        </p:nvSpPr>
        <p:spPr>
          <a:xfrm>
            <a:off x="683568" y="1997839"/>
            <a:ext cx="7848872" cy="2540888"/>
          </a:xfrm>
          <a:prstGeom prst="rect">
            <a:avLst/>
          </a:prstGeom>
        </p:spPr>
        <p:txBody>
          <a:bodyPr wrap="square">
            <a:spAutoFit/>
          </a:bodyPr>
          <a:lstStyle/>
          <a:p>
            <a:pPr algn="just">
              <a:lnSpc>
                <a:spcPct val="150000"/>
              </a:lnSpc>
            </a:pPr>
            <a:r>
              <a:rPr lang="it-IT" i="1" dirty="0">
                <a:solidFill>
                  <a:srgbClr val="000000"/>
                </a:solidFill>
                <a:latin typeface="Times New Roman" panose="02020603050405020304" pitchFamily="18" charset="0"/>
                <a:ea typeface="Times New Roman" panose="02020603050405020304" pitchFamily="18" charset="0"/>
              </a:rPr>
              <a:t>La polizza G.F. "globale fabbricati" – al pari di altre polizze globali – offre una pluralità di garanzie e precisamente una serie di garanzie dirette oltre a quelle indirette o di R.C . La detta polizza infatti copre il proprietario e/o i proprietari o conduttori sia per i danni diretti subiti dal fabbricato oggetto della garanzia, sia per i danni indiretti che lo stesso può procurare a cose di terzi, tenendo indenne la "proprietà del fabbricato", come di seguito specificato. </a:t>
            </a:r>
            <a:endParaRPr lang="it-IT" i="1" dirty="0"/>
          </a:p>
        </p:txBody>
      </p:sp>
    </p:spTree>
    <p:extLst>
      <p:ext uri="{BB962C8B-B14F-4D97-AF65-F5344CB8AC3E}">
        <p14:creationId xmlns:p14="http://schemas.microsoft.com/office/powerpoint/2010/main" val="54005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9D59F36E-48ED-4DD9-898A-B388E16800F4}"/>
              </a:ext>
            </a:extLst>
          </p:cNvPr>
          <p:cNvSpPr/>
          <p:nvPr/>
        </p:nvSpPr>
        <p:spPr>
          <a:xfrm>
            <a:off x="395536" y="2274838"/>
            <a:ext cx="7920880" cy="2125390"/>
          </a:xfrm>
          <a:prstGeom prst="rect">
            <a:avLst/>
          </a:prstGeom>
        </p:spPr>
        <p:txBody>
          <a:bodyPr wrap="square">
            <a:spAutoFit/>
          </a:bodyPr>
          <a:lstStyle/>
          <a:p>
            <a:pPr algn="just">
              <a:lnSpc>
                <a:spcPct val="150000"/>
              </a:lnSpc>
            </a:pPr>
            <a:r>
              <a:rPr lang="it-IT" i="1" dirty="0">
                <a:solidFill>
                  <a:srgbClr val="000000"/>
                </a:solidFill>
                <a:latin typeface="Times New Roman" panose="02020603050405020304" pitchFamily="18" charset="0"/>
                <a:ea typeface="Times New Roman" panose="02020603050405020304" pitchFamily="18" charset="0"/>
              </a:rPr>
              <a:t>Le garanzie dirette riguardano il "bene assicurato" (nel caso specifico il fabbricato) e sono riferibili quindi unicamente ai danni che il fabbricato può subire a seguito di un sinistro, le cui cause sono elencate in polizza. La garanzia indiretta di R.C. concerne invece i danni a terzi per morte, per lesioni personali e per danneggiamenti a cose ed animali.</a:t>
            </a:r>
            <a:endParaRPr lang="it-IT" i="1" dirty="0"/>
          </a:p>
        </p:txBody>
      </p:sp>
    </p:spTree>
    <p:extLst>
      <p:ext uri="{BB962C8B-B14F-4D97-AF65-F5344CB8AC3E}">
        <p14:creationId xmlns:p14="http://schemas.microsoft.com/office/powerpoint/2010/main" val="2465811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169D8BDF-5DD2-4F7A-9721-E048F6F39633}"/>
              </a:ext>
            </a:extLst>
          </p:cNvPr>
          <p:cNvSpPr/>
          <p:nvPr/>
        </p:nvSpPr>
        <p:spPr>
          <a:xfrm>
            <a:off x="1683579" y="2420888"/>
            <a:ext cx="5776842" cy="678327"/>
          </a:xfrm>
          <a:prstGeom prst="rect">
            <a:avLst/>
          </a:prstGeom>
        </p:spPr>
        <p:txBody>
          <a:bodyPr wrap="square">
            <a:spAutoFit/>
          </a:bodyPr>
          <a:lstStyle/>
          <a:p>
            <a:pPr algn="just">
              <a:lnSpc>
                <a:spcPct val="115000"/>
              </a:lnSpc>
              <a:spcAft>
                <a:spcPts val="0"/>
              </a:spcAft>
            </a:pPr>
            <a:r>
              <a:rPr lang="it-IT" sz="3600" b="1" u="sng"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La polizza del condominio</a:t>
            </a:r>
            <a:endParaRPr lang="it-IT" sz="36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1841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6</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4C98E4D7-B0EA-4F06-9F55-5BB499AAB846}"/>
              </a:ext>
            </a:extLst>
          </p:cNvPr>
          <p:cNvSpPr/>
          <p:nvPr/>
        </p:nvSpPr>
        <p:spPr>
          <a:xfrm>
            <a:off x="899592" y="2274838"/>
            <a:ext cx="7272808" cy="2125390"/>
          </a:xfrm>
          <a:prstGeom prst="rect">
            <a:avLst/>
          </a:prstGeom>
        </p:spPr>
        <p:txBody>
          <a:bodyPr wrap="square">
            <a:spAutoFit/>
          </a:bodyPr>
          <a:lstStyle/>
          <a:p>
            <a:pPr algn="just">
              <a:lnSpc>
                <a:spcPct val="150000"/>
              </a:lnSpc>
            </a:pPr>
            <a:r>
              <a:rPr lang="it-IT" i="1" dirty="0">
                <a:solidFill>
                  <a:srgbClr val="000000"/>
                </a:solidFill>
                <a:latin typeface="Times New Roman" panose="02020603050405020304" pitchFamily="18" charset="0"/>
                <a:ea typeface="Times New Roman" panose="02020603050405020304" pitchFamily="18" charset="0"/>
              </a:rPr>
              <a:t>La polizza può essere stipulata dal proprietario "unico" (persona fisica e/o giuridica) del fabbricato, o dal proprietario (persona fisica e/o giuridica) di una "porzione" di fabbricato. Nei condomini costituiti la polizza è stipulata dall’Amministratore per conto dei condomini, quale rappresentante degli stessi a tutti gli effetti. </a:t>
            </a:r>
            <a:endParaRPr lang="it-IT" i="1" dirty="0"/>
          </a:p>
        </p:txBody>
      </p:sp>
    </p:spTree>
    <p:extLst>
      <p:ext uri="{BB962C8B-B14F-4D97-AF65-F5344CB8AC3E}">
        <p14:creationId xmlns:p14="http://schemas.microsoft.com/office/powerpoint/2010/main" val="1322700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7</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4B6FE52C-5388-4FA3-9A97-8CE0F4E00C93}"/>
              </a:ext>
            </a:extLst>
          </p:cNvPr>
          <p:cNvSpPr/>
          <p:nvPr/>
        </p:nvSpPr>
        <p:spPr>
          <a:xfrm>
            <a:off x="179512" y="1859340"/>
            <a:ext cx="8640960" cy="2540888"/>
          </a:xfrm>
          <a:prstGeom prst="rect">
            <a:avLst/>
          </a:prstGeom>
        </p:spPr>
        <p:txBody>
          <a:bodyPr wrap="square">
            <a:spAutoFit/>
          </a:bodyPr>
          <a:lstStyle/>
          <a:p>
            <a:pPr algn="just">
              <a:lnSpc>
                <a:spcPct val="150000"/>
              </a:lnSpc>
            </a:pPr>
            <a:r>
              <a:rPr lang="it-IT" i="1" dirty="0">
                <a:solidFill>
                  <a:srgbClr val="000000"/>
                </a:solidFill>
                <a:latin typeface="Times New Roman" panose="02020603050405020304" pitchFamily="18" charset="0"/>
                <a:ea typeface="Times New Roman" panose="02020603050405020304" pitchFamily="18" charset="0"/>
              </a:rPr>
              <a:t>La polizza precisa che i condomini sono terzi tra di loro e che lo sono verso le parti in comune. Nota: Il che è comprensibile ove si consideri che non sempre il danno si origina e si esaurisce nell’ambito di un medesimo patrimonio (es., rottura della tubazione di Caio con danni alla parete di Caio), ma più frequentemente – soprattutto per i danni da acqua – l’evento dannoso passa da una proprietà all’altra (es., rottura della tubazione di Caio con danni al soffitto di Sempronio).</a:t>
            </a:r>
            <a:endParaRPr lang="it-IT" i="1" dirty="0"/>
          </a:p>
        </p:txBody>
      </p:sp>
    </p:spTree>
    <p:extLst>
      <p:ext uri="{BB962C8B-B14F-4D97-AF65-F5344CB8AC3E}">
        <p14:creationId xmlns:p14="http://schemas.microsoft.com/office/powerpoint/2010/main" val="32946966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8</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59930ECA-68FA-4238-81A9-38740B096385}"/>
              </a:ext>
            </a:extLst>
          </p:cNvPr>
          <p:cNvSpPr/>
          <p:nvPr/>
        </p:nvSpPr>
        <p:spPr>
          <a:xfrm>
            <a:off x="3098841" y="3236319"/>
            <a:ext cx="2946319" cy="678327"/>
          </a:xfrm>
          <a:prstGeom prst="rect">
            <a:avLst/>
          </a:prstGeom>
        </p:spPr>
        <p:txBody>
          <a:bodyPr wrap="none">
            <a:spAutoFit/>
          </a:bodyPr>
          <a:lstStyle/>
          <a:p>
            <a:pPr algn="just">
              <a:lnSpc>
                <a:spcPct val="115000"/>
              </a:lnSpc>
              <a:spcAft>
                <a:spcPts val="0"/>
              </a:spcAft>
            </a:pPr>
            <a:r>
              <a:rPr lang="it-IT" sz="3600" b="1" u="sng"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I danni diretti</a:t>
            </a:r>
            <a:endParaRPr lang="it-IT" sz="36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693510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9</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2D3EDF1B-C828-4FBA-A6F7-8143CF2DFED2}"/>
              </a:ext>
            </a:extLst>
          </p:cNvPr>
          <p:cNvSpPr/>
          <p:nvPr/>
        </p:nvSpPr>
        <p:spPr>
          <a:xfrm>
            <a:off x="467544" y="2274838"/>
            <a:ext cx="7457256" cy="2125390"/>
          </a:xfrm>
          <a:prstGeom prst="rect">
            <a:avLst/>
          </a:prstGeom>
        </p:spPr>
        <p:txBody>
          <a:bodyPr wrap="square">
            <a:spAutoFit/>
          </a:bodyPr>
          <a:lstStyle/>
          <a:p>
            <a:pPr algn="just">
              <a:lnSpc>
                <a:spcPct val="150000"/>
              </a:lnSpc>
            </a:pPr>
            <a:r>
              <a:rPr lang="it-IT" i="1" dirty="0">
                <a:solidFill>
                  <a:srgbClr val="000000"/>
                </a:solidFill>
                <a:latin typeface="Times New Roman" panose="02020603050405020304" pitchFamily="18" charset="0"/>
                <a:ea typeface="Times New Roman" panose="02020603050405020304" pitchFamily="18" charset="0"/>
              </a:rPr>
              <a:t>La polizza G.F. considera peraltro i danni al fabbricato (sia alle parti comuni che alle singole porzioni di proprietà esclusiva) come "danni diretti", sottratti cioè alla garanzia di R.C. Nota: sempre che si tratti di danni conseguenti agli eventi previsti ed indicati dal contratto assicurativo, (incendio, fulmine, esplosione, scoppio, acqua condotta, ecc.). </a:t>
            </a:r>
            <a:endParaRPr lang="it-IT" i="1" dirty="0"/>
          </a:p>
        </p:txBody>
      </p:sp>
    </p:spTree>
    <p:extLst>
      <p:ext uri="{BB962C8B-B14F-4D97-AF65-F5344CB8AC3E}">
        <p14:creationId xmlns:p14="http://schemas.microsoft.com/office/powerpoint/2010/main" val="41503249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753</TotalTime>
  <Words>1144</Words>
  <Application>Microsoft Office PowerPoint</Application>
  <PresentationFormat>Presentazione su schermo (4:3)</PresentationFormat>
  <Paragraphs>77</Paragraphs>
  <Slides>19</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19</vt:i4>
      </vt:variant>
    </vt:vector>
  </HeadingPairs>
  <TitlesOfParts>
    <vt:vector size="25" baseType="lpstr">
      <vt:lpstr>Calibri</vt:lpstr>
      <vt:lpstr>Constantia</vt:lpstr>
      <vt:lpstr>Times New Roman</vt:lpstr>
      <vt:lpstr>Wingdings</vt:lpstr>
      <vt:lpstr>Wingdings 2</vt:lpstr>
      <vt:lpstr>Equinozio</vt:lpstr>
      <vt:lpstr>Corso di Formazione IL PERITO ASSICURATIVO – RAMI ELEMENTARI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Alta Formazione</dc:title>
  <dc:creator>micro</dc:creator>
  <cp:lastModifiedBy>Utente</cp:lastModifiedBy>
  <cp:revision>129</cp:revision>
  <dcterms:created xsi:type="dcterms:W3CDTF">2012-02-03T12:18:10Z</dcterms:created>
  <dcterms:modified xsi:type="dcterms:W3CDTF">2019-10-05T12:46:30Z</dcterms:modified>
</cp:coreProperties>
</file>