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9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4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320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329" r:id="rId5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5591" autoAdjust="0"/>
  </p:normalViewPr>
  <p:slideViewPr>
    <p:cSldViewPr>
      <p:cViewPr varScale="1">
        <p:scale>
          <a:sx n="82" d="100"/>
          <a:sy n="82" d="100"/>
        </p:scale>
        <p:origin x="143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EA5A9-5CFE-4D1A-AC72-1259C2144F43}" type="datetimeFigureOut">
              <a:rPr lang="it-IT" smtClean="0"/>
              <a:pPr/>
              <a:t>29/09/2019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4EC0C-C51C-4A7A-806B-0C28A6511C1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6423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17" name="Sottotito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Segnaposto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51C0-711A-470F-A835-BF2F9CBE51F7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19" name="Segnaposto piè di pagin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CDAE3-465A-47AE-9A8B-11BDD7FC347A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B74FD-3F94-491A-9096-6CB921D5CAB1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91BC8-7526-44F0-8FB4-07A4ABFCE891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440B4-C9DF-4271-8516-2EF8802E4FF4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BA5A0-AE1A-4685-93B0-9AD0E91F578D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FCFF-E4A3-4C0D-A724-F537D352D111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0ECCD-3B8F-4CA5-AC07-C304E254DD57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741-D74F-4D40-B7D8-69900932A550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F6DF-192B-438F-9B93-4B3AA832A9AD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taglia e arrotonda singolo angolo rettangol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olo rettango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7CFD9-DFE4-4769-84CF-93A602E4A276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/>
              <a:t>Fare clic sull'icona per inserire un'immagine</a:t>
            </a:r>
            <a:endParaRPr kumimoji="0" lang="en-US" dirty="0"/>
          </a:p>
        </p:txBody>
      </p:sp>
      <p:sp>
        <p:nvSpPr>
          <p:cNvPr id="10" name="Figura a mano libera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igura a mano libera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igura a mano libera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egnaposto tito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  <p:sp>
        <p:nvSpPr>
          <p:cNvPr id="30" name="Segnaposto tes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/>
              <a:t>Fare clic per modificare stili del testo dello schema</a:t>
            </a:r>
          </a:p>
          <a:p>
            <a:pPr lvl="1" eaLnBrk="1" latinLnBrk="0" hangingPunct="1"/>
            <a:r>
              <a:rPr kumimoji="0" lang="it-IT"/>
              <a:t>Secondo livello</a:t>
            </a:r>
          </a:p>
          <a:p>
            <a:pPr lvl="2" eaLnBrk="1" latinLnBrk="0" hangingPunct="1"/>
            <a:r>
              <a:rPr kumimoji="0" lang="it-IT"/>
              <a:t>Terzo livello</a:t>
            </a:r>
          </a:p>
          <a:p>
            <a:pPr lvl="3" eaLnBrk="1" latinLnBrk="0" hangingPunct="1"/>
            <a:r>
              <a:rPr kumimoji="0" lang="it-IT"/>
              <a:t>Quarto livello</a:t>
            </a:r>
          </a:p>
          <a:p>
            <a:pPr lvl="4" eaLnBrk="1" latinLnBrk="0" hangingPunct="1"/>
            <a:r>
              <a:rPr kumimoji="0" lang="it-IT"/>
              <a:t>Quinto livello</a:t>
            </a:r>
            <a:endParaRPr kumimoji="0" lang="en-US"/>
          </a:p>
        </p:txBody>
      </p:sp>
      <p:sp>
        <p:nvSpPr>
          <p:cNvPr id="10" name="Segnaposto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AD970AA-99D6-4A36-B55D-5E69EEA21C79}" type="datetime1">
              <a:rPr lang="it-IT" smtClean="0"/>
              <a:pPr/>
              <a:t>29/09/2019</a:t>
            </a:fld>
            <a:endParaRPr lang="it-IT"/>
          </a:p>
        </p:txBody>
      </p:sp>
      <p:sp>
        <p:nvSpPr>
          <p:cNvPr id="22" name="Segnaposto piè di pagina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it-IT" dirty="0"/>
              <a:t>Modulo 4 - Tecnologie Impiantistiche - Relatore Ing. Amedeo Ammaturo</a:t>
            </a:r>
          </a:p>
        </p:txBody>
      </p:sp>
      <p:sp>
        <p:nvSpPr>
          <p:cNvPr id="18" name="Segnaposto numero diapositiva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6694C0-6A41-41BA-ADE3-0C2BC21AA602}" type="slidenum">
              <a:rPr lang="it-IT" smtClean="0"/>
              <a:pPr/>
              <a:t>‹N›</a:t>
            </a:fld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igura a mano libera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igura a mano libera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sob.it/web/area-pubblica/rf2016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whttp://www.ilsole24ore.com/art/notizie/2016-08-30/italia-sottoassicurata-premi-danni-solo-09percento-pil-071613.shtml?uuid=ADwj4vBB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ypecunia.com/pianificazione-finanziaria-efficiente/" TargetMode="External"/><Relationship Id="rId4" Type="http://schemas.openxmlformats.org/officeDocument/2006/relationships/hyperlink" Target="http://www.repubblica.it/economia/affari-e-finanza/2017/05/15/news/il_mercato_delle_polizze_perde_slancio_ma_le_unit-linked_schizzano_del_39_-165553190/" TargetMode="Externa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citywire.it/news/un-giudice-contro-poste-vita-le-unit-linked-non-sono-polizze-assicurative/a1061441?ref=international-italy-tax-legal-list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851648" cy="1828800"/>
          </a:xfrm>
          <a:solidFill>
            <a:srgbClr val="00B050"/>
          </a:solidFill>
          <a:scene3d>
            <a:camera prst="orthographicFront"/>
            <a:lightRig rig="freezing" dir="t">
              <a:rot lat="0" lon="0" rev="5640000"/>
            </a:lightRig>
          </a:scene3d>
          <a:sp3d>
            <a:bevelT/>
          </a:sp3d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</a:t>
            </a:r>
            <a:br>
              <a:rPr lang="it-IT" dirty="0">
                <a:solidFill>
                  <a:schemeClr val="tx1"/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>IL PERITO ASSICURATIVO – RAMI ELEMENTARI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6" name="Immagin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9801" y="260648"/>
            <a:ext cx="1732971" cy="164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durata e la fine del contratto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73CCA363-4E70-48AC-9CD8-1A00DACCE4A0}"/>
              </a:ext>
            </a:extLst>
          </p:cNvPr>
          <p:cNvSpPr/>
          <p:nvPr/>
        </p:nvSpPr>
        <p:spPr>
          <a:xfrm>
            <a:off x="107504" y="1569989"/>
            <a:ext cx="8856984" cy="344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rinnovo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tacito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espresso.</a:t>
            </a: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1120" marR="71755" algn="just">
              <a:lnSpc>
                <a:spcPct val="150000"/>
              </a:lnSpc>
              <a:spcBef>
                <a:spcPts val="580"/>
              </a:spcBef>
              <a:spcAft>
                <a:spcPts val="0"/>
              </a:spcAf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Qualora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tacito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facoltà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interrompere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rapporto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contrattuale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mediante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l’istituto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disdetta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deve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inviata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 una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due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entro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periodo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prestabilito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anche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variare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disdetta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con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tacito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rinnovo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riconfermate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automaticamente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loro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scadenza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per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periodo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quello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originario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tenuto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pagamento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premio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rinnovo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copertura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assicurativa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Il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tacitamente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prorogato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uno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più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volte, ma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ciascuna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proroga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tacita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avere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durata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superiore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2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anni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29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durata e la fine del contratto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66E1F347-A662-4E3B-9DBC-6173E844DEC3}"/>
              </a:ext>
            </a:extLst>
          </p:cNvPr>
          <p:cNvSpPr/>
          <p:nvPr/>
        </p:nvSpPr>
        <p:spPr>
          <a:xfrm>
            <a:off x="251520" y="2134440"/>
            <a:ext cx="8568952" cy="2950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6835" algn="just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senza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tacito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rinnovo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invece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prevedono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alcun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obbligo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disdetta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estinguono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definitivamente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scadenza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indicata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1120" marR="77470" algn="just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regole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relative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durata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qui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esaminate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trovano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applicazione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vita, dove 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varie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forme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assicurative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hanno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necessariamente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durate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più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lunghe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morte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coincide con la vita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)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interruzione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regolati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con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criteri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diversi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propri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saranno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spiegati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riguarda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vita.</a:t>
            </a:r>
            <a:endParaRPr lang="it-IT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883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durata e la fine del contratto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5F64CED-05DC-4C39-B7B8-901C3173FE8F}"/>
              </a:ext>
            </a:extLst>
          </p:cNvPr>
          <p:cNvSpPr/>
          <p:nvPr/>
        </p:nvSpPr>
        <p:spPr>
          <a:xfrm>
            <a:off x="827584" y="2781803"/>
            <a:ext cx="7488832" cy="1294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I casi sopracitati sono casi di fine “naturale” del contratto, ma abbiamo visto analizzando la disciplina del Codice Civile</a:t>
            </a:r>
            <a:r>
              <a:rPr lang="it-IT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</a:t>
            </a:r>
            <a:r>
              <a:rPr lang="it-IT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ci</a:t>
            </a:r>
            <a:r>
              <a:rPr lang="it-IT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sono</a:t>
            </a:r>
            <a:r>
              <a:rPr lang="it-IT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anche</a:t>
            </a:r>
            <a:r>
              <a:rPr lang="it-IT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casi</a:t>
            </a:r>
            <a:r>
              <a:rPr lang="it-IT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fine</a:t>
            </a:r>
            <a:r>
              <a:rPr lang="it-IT" spc="-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prematura</a:t>
            </a:r>
            <a:r>
              <a:rPr lang="it-IT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del</a:t>
            </a:r>
            <a:r>
              <a:rPr lang="it-IT" spc="-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contratto</a:t>
            </a:r>
            <a:r>
              <a:rPr lang="it-IT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sia</a:t>
            </a:r>
            <a:r>
              <a:rPr lang="it-IT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it-IT" spc="-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norme</a:t>
            </a:r>
            <a:r>
              <a:rPr lang="it-IT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pc="-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legge</a:t>
            </a:r>
            <a:r>
              <a:rPr lang="it-IT" spc="-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sia</a:t>
            </a:r>
            <a:r>
              <a:rPr lang="it-IT" spc="-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it-IT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disposizioni</a:t>
            </a:r>
            <a:r>
              <a:rPr lang="it-IT" spc="-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contrattuali.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68704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durata e la fine del contratto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20C38B5-FD94-4015-8953-7F7FFB5471BE}"/>
              </a:ext>
            </a:extLst>
          </p:cNvPr>
          <p:cNvSpPr/>
          <p:nvPr/>
        </p:nvSpPr>
        <p:spPr>
          <a:xfrm>
            <a:off x="-1500" y="1124744"/>
            <a:ext cx="4370427" cy="4577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120" marR="72390" algn="just">
              <a:lnSpc>
                <a:spcPct val="150000"/>
              </a:lnSpc>
              <a:spcBef>
                <a:spcPts val="465"/>
              </a:spcBef>
              <a:spcAft>
                <a:spcPts val="0"/>
              </a:spcAft>
            </a:pP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Di </a:t>
            </a:r>
            <a:r>
              <a:rPr 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seguito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riepiloghiamo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tutti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questi</a:t>
            </a:r>
            <a:r>
              <a:rPr lang="en-US" b="1" u="sng" spc="-4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casi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:</a:t>
            </a:r>
            <a:endParaRPr lang="it-IT" sz="1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3A40E2A8-C2AE-44BA-B05A-8E868B1C70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277" y="1938278"/>
            <a:ext cx="735330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214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durata e la fine del contratto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239AD98-4E50-4535-BC57-2300046434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737" y="2747962"/>
            <a:ext cx="7248525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109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FBBFD91-FA4F-44E2-954D-B93FD9F35CE9}"/>
              </a:ext>
            </a:extLst>
          </p:cNvPr>
          <p:cNvSpPr/>
          <p:nvPr/>
        </p:nvSpPr>
        <p:spPr>
          <a:xfrm>
            <a:off x="467544" y="1268760"/>
            <a:ext cx="8219256" cy="2950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dettaglio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tutti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principali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rami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gestiti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dalle</a:t>
            </a:r>
            <a:r>
              <a:rPr lang="en-US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private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e</a:t>
            </a:r>
            <a:r>
              <a:rPr lang="en-US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principali</a:t>
            </a:r>
            <a:r>
              <a:rPr lang="en-US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prodotti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essi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derivano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La prima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più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importante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classificazione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viene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fatta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Codice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(art. 2)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Danni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intendiamo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insieme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omogeneo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1120" algn="just">
              <a:lnSpc>
                <a:spcPct val="150000"/>
              </a:lnSpc>
              <a:spcBef>
                <a:spcPts val="30"/>
              </a:spcBef>
              <a:spcAft>
                <a:spcPts val="0"/>
              </a:spcAf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prima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categoria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con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quali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provvede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tutelare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proprio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patrimonio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possono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derivare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verificarsi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eventi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futuri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incerti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815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F5BB6FD3-A71D-411D-A567-52DC5714E820}"/>
              </a:ext>
            </a:extLst>
          </p:cNvPr>
          <p:cNvSpPr/>
          <p:nvPr/>
        </p:nvSpPr>
        <p:spPr>
          <a:xfrm>
            <a:off x="467544" y="1023918"/>
            <a:ext cx="8219256" cy="1981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Bef>
                <a:spcPts val="15"/>
              </a:spcBef>
              <a:spcAft>
                <a:spcPts val="0"/>
              </a:spcAf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Fanno</a:t>
            </a:r>
            <a:r>
              <a:rPr lang="en-US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seconda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categoria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le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sulla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vita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con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le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quali</a:t>
            </a:r>
            <a:r>
              <a:rPr lang="en-US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l’assicurato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costruisce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una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disponibilità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economica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soddisfare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bisogno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attinente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vita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umana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</a:p>
          <a:p>
            <a:pPr marL="71120" algn="just">
              <a:lnSpc>
                <a:spcPct val="150000"/>
              </a:lnSpc>
              <a:spcBef>
                <a:spcPts val="15"/>
              </a:spcBef>
              <a:spcAft>
                <a:spcPts val="0"/>
              </a:spcAft>
            </a:pP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112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Il </a:t>
            </a:r>
            <a:r>
              <a:rPr lang="en-US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Danni è </a:t>
            </a:r>
            <a:r>
              <a:rPr lang="en-US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costituito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dai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seguenti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18 </a:t>
            </a:r>
            <a:r>
              <a:rPr lang="en-US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:</a:t>
            </a:r>
            <a:endParaRPr lang="it-IT" sz="1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3FBBE6AF-6F5A-4EC4-9A43-5044BC7E5088}"/>
              </a:ext>
            </a:extLst>
          </p:cNvPr>
          <p:cNvSpPr/>
          <p:nvPr/>
        </p:nvSpPr>
        <p:spPr>
          <a:xfrm rot="2923843">
            <a:off x="4454477" y="3736933"/>
            <a:ext cx="1224136" cy="10081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19469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C0C575D-CC07-4F86-97E1-740B47493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912" y="1109662"/>
            <a:ext cx="7496175" cy="4638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605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5358B59-4BD1-41CB-B0FD-3F3BE705C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787" y="1804987"/>
            <a:ext cx="492442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31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4A0BE59-C239-4800-90ED-4D303C050B56}"/>
              </a:ext>
            </a:extLst>
          </p:cNvPr>
          <p:cNvSpPr/>
          <p:nvPr/>
        </p:nvSpPr>
        <p:spPr>
          <a:xfrm>
            <a:off x="683568" y="2551837"/>
            <a:ext cx="7704856" cy="1294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L’autorizzazione</a:t>
            </a:r>
            <a:r>
              <a:rPr lang="it-IT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può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essere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richiesta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l’esercizio</a:t>
            </a:r>
            <a:r>
              <a:rPr lang="it-IT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singolo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ramo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it-IT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it-IT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tutti.</a:t>
            </a:r>
            <a:r>
              <a:rPr lang="it-IT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Nel</a:t>
            </a:r>
            <a:r>
              <a:rPr lang="it-IT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primo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caso</a:t>
            </a:r>
            <a:r>
              <a:rPr lang="it-IT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non</a:t>
            </a:r>
            <a:r>
              <a:rPr lang="it-IT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è</a:t>
            </a:r>
            <a:r>
              <a:rPr lang="it-IT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possibile esercitare l’attività assicurativa nei rami per cui non è stata richiesta o ottenuta la preventiva autorizzazione da parte</a:t>
            </a:r>
            <a:r>
              <a:rPr lang="it-IT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dell’IVASS.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8092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CE693F2-21B0-418C-A635-F9CEEF4285F1}"/>
              </a:ext>
            </a:extLst>
          </p:cNvPr>
          <p:cNvSpPr/>
          <p:nvPr/>
        </p:nvSpPr>
        <p:spPr>
          <a:xfrm>
            <a:off x="1907704" y="764704"/>
            <a:ext cx="5153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 </a:t>
            </a:r>
            <a:r>
              <a:rPr 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obblighi dell’assicuratore 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previsti dal Codice Civile.</a:t>
            </a:r>
          </a:p>
        </p:txBody>
      </p:sp>
      <p:sp>
        <p:nvSpPr>
          <p:cNvPr id="6" name="Freccia in giù 5">
            <a:extLst>
              <a:ext uri="{FF2B5EF4-FFF2-40B4-BE49-F238E27FC236}">
                <a16:creationId xmlns:a16="http://schemas.microsoft.com/office/drawing/2014/main" id="{EEF3EAE5-0C30-4C8D-9BF3-B432BED844FD}"/>
              </a:ext>
            </a:extLst>
          </p:cNvPr>
          <p:cNvSpPr/>
          <p:nvPr/>
        </p:nvSpPr>
        <p:spPr>
          <a:xfrm>
            <a:off x="4067944" y="1268760"/>
            <a:ext cx="864096" cy="86409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F55EF3F-502B-4A13-BEC9-8AFF4DF7CF58}"/>
              </a:ext>
            </a:extLst>
          </p:cNvPr>
          <p:cNvSpPr/>
          <p:nvPr/>
        </p:nvSpPr>
        <p:spPr>
          <a:xfrm>
            <a:off x="2348880" y="2492896"/>
            <a:ext cx="4446240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tabLst>
                <a:tab pos="300990" algn="l"/>
              </a:tabLst>
            </a:pP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La surrogazione dell’assicuratore (art.</a:t>
            </a:r>
            <a:r>
              <a:rPr lang="it-IT" b="1" i="1" spc="-1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1916)</a:t>
            </a:r>
            <a:endParaRPr lang="it-IT" b="1" i="1" spc="-15" dirty="0">
              <a:latin typeface="Calibri Light" panose="020F03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84C2CD2-F82A-4E53-B739-0B3CD21C8E7D}"/>
              </a:ext>
            </a:extLst>
          </p:cNvPr>
          <p:cNvSpPr/>
          <p:nvPr/>
        </p:nvSpPr>
        <p:spPr>
          <a:xfrm>
            <a:off x="416239" y="2981394"/>
            <a:ext cx="8136904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7470" algn="just">
              <a:lnSpc>
                <a:spcPct val="150000"/>
              </a:lnSpc>
              <a:spcBef>
                <a:spcPts val="695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Se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è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avvenuto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per</a:t>
            </a:r>
            <a:r>
              <a:rPr lang="en-US" spc="-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responsabilità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un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terzo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l’assicuratore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dopo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avere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pagato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l’indennizzo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agire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confronti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del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terzo</a:t>
            </a:r>
            <a:r>
              <a:rPr lang="en-US" spc="-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responsabile</a:t>
            </a:r>
            <a:r>
              <a:rPr lang="en-US" spc="-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per</a:t>
            </a:r>
            <a:r>
              <a:rPr lang="en-US" spc="-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recupero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somme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fino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all’ammontare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dell’indennizzo</a:t>
            </a:r>
            <a:r>
              <a:rPr lang="en-US" spc="-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corrisposto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1120"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Parliamo in questo caso di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surroga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o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rivalsa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dell’assicuratore.</a:t>
            </a:r>
          </a:p>
        </p:txBody>
      </p:sp>
    </p:spTree>
    <p:extLst>
      <p:ext uri="{BB962C8B-B14F-4D97-AF65-F5344CB8AC3E}">
        <p14:creationId xmlns:p14="http://schemas.microsoft.com/office/powerpoint/2010/main" val="3073556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66F67673-405E-4F6F-8693-75FF66C93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25" y="1252537"/>
            <a:ext cx="7524750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704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FA26564-2F95-470C-BDF4-B2DD6A3ADF08}"/>
              </a:ext>
            </a:extLst>
          </p:cNvPr>
          <p:cNvSpPr/>
          <p:nvPr/>
        </p:nvSpPr>
        <p:spPr>
          <a:xfrm>
            <a:off x="2157200" y="2685912"/>
            <a:ext cx="5943192" cy="45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</a:pPr>
            <a:r>
              <a:rPr lang="en-US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Nei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Rami Vita la </a:t>
            </a:r>
            <a:r>
              <a:rPr lang="en-US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classificazione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è la </a:t>
            </a:r>
            <a:r>
              <a:rPr lang="en-US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seguente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:</a:t>
            </a:r>
            <a:endParaRPr lang="it-IT" sz="1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" name="Freccia a destra 6">
            <a:extLst>
              <a:ext uri="{FF2B5EF4-FFF2-40B4-BE49-F238E27FC236}">
                <a16:creationId xmlns:a16="http://schemas.microsoft.com/office/drawing/2014/main" id="{3D319C68-870A-433B-8B7F-46A5712C53ED}"/>
              </a:ext>
            </a:extLst>
          </p:cNvPr>
          <p:cNvSpPr/>
          <p:nvPr/>
        </p:nvSpPr>
        <p:spPr>
          <a:xfrm rot="2560387">
            <a:off x="4644008" y="3645024"/>
            <a:ext cx="1512168" cy="100811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71598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D322143-9097-4760-B9DB-1F392780E5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683" y="1196752"/>
            <a:ext cx="7324725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850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949E131-A620-49EC-876C-64C0D009F28F}"/>
              </a:ext>
            </a:extLst>
          </p:cNvPr>
          <p:cNvSpPr/>
          <p:nvPr/>
        </p:nvSpPr>
        <p:spPr>
          <a:xfrm>
            <a:off x="611560" y="1953468"/>
            <a:ext cx="7920880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5565"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Va citato il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Regolamento n. 29 del 16 marzo 2009 concernente le istruzioni applicative sulla classificazione</a:t>
            </a:r>
            <a:r>
              <a:rPr lang="it-IT" b="1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dei</a:t>
            </a:r>
            <a:r>
              <a:rPr lang="it-IT" b="1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rischi</a:t>
            </a:r>
            <a:r>
              <a:rPr lang="it-IT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all’interno</a:t>
            </a:r>
            <a:r>
              <a:rPr lang="it-IT" b="1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dei</a:t>
            </a:r>
            <a:r>
              <a:rPr lang="it-IT" b="1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rami</a:t>
            </a:r>
            <a:r>
              <a:rPr lang="it-IT" b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relativamente</a:t>
            </a:r>
            <a:r>
              <a:rPr lang="it-IT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ai</a:t>
            </a:r>
            <a:r>
              <a:rPr lang="it-IT" spc="-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rischi</a:t>
            </a:r>
            <a:r>
              <a:rPr lang="it-IT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che,</a:t>
            </a:r>
            <a:r>
              <a:rPr lang="it-IT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it-IT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funzione</a:t>
            </a:r>
            <a:r>
              <a:rPr lang="it-IT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della</a:t>
            </a:r>
            <a:r>
              <a:rPr lang="it-IT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struttura</a:t>
            </a:r>
            <a:r>
              <a:rPr lang="it-IT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del</a:t>
            </a:r>
            <a:r>
              <a:rPr lang="it-IT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contratto e dell’oggetto della copertura, possono presentare difficoltà di</a:t>
            </a:r>
            <a:r>
              <a:rPr lang="it-IT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inquadramento.</a:t>
            </a:r>
          </a:p>
        </p:txBody>
      </p:sp>
    </p:spTree>
    <p:extLst>
      <p:ext uri="{BB962C8B-B14F-4D97-AF65-F5344CB8AC3E}">
        <p14:creationId xmlns:p14="http://schemas.microsoft.com/office/powerpoint/2010/main" val="23296554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446533C-B565-4217-B7A5-C1330485055C}"/>
              </a:ext>
            </a:extLst>
          </p:cNvPr>
          <p:cNvSpPr/>
          <p:nvPr/>
        </p:nvSpPr>
        <p:spPr>
          <a:xfrm>
            <a:off x="1152128" y="980728"/>
            <a:ext cx="7380312" cy="45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Tale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Regolamento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definisce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l’inassicurabilità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taluni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come:</a:t>
            </a:r>
            <a:endParaRPr lang="it-IT" sz="1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03BA2BD-678F-471A-9525-A5E5A4B9EE7F}"/>
              </a:ext>
            </a:extLst>
          </p:cNvPr>
          <p:cNvSpPr/>
          <p:nvPr/>
        </p:nvSpPr>
        <p:spPr>
          <a:xfrm>
            <a:off x="35496" y="1766725"/>
            <a:ext cx="9073008" cy="4254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0485" lvl="0" indent="-285750" algn="just">
              <a:lnSpc>
                <a:spcPct val="150000"/>
              </a:lnSpc>
              <a:spcBef>
                <a:spcPts val="575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300990" algn="l"/>
              </a:tabLst>
            </a:pP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ritiro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sospensione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patente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guida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quando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detto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ritiro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sia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conseguente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violazioni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decreto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legislativo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30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aprile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1992, n. 285 - Nuovo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Codice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strada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. Si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esclude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l’assicurabilità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corresponsione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diarie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altre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indennità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giornaliere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connesse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al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periodo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interdizione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invece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assicurabili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non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sussumibili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nella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sanzione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, ma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individuano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come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conseguenze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mediate ed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indirette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applicazione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sanzione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quali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quelli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derivanti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necessità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sostenere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costi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pagamento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corsi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recupero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punti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patente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, per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pagamento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revisione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e per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riottenere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patente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Regolamento</a:t>
            </a:r>
            <a:r>
              <a:rPr lang="en-US" sz="1400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consente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z="1400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invece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z="1400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l’assicurazione</a:t>
            </a:r>
            <a:r>
              <a:rPr lang="en-US" sz="1400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del</a:t>
            </a:r>
            <a:r>
              <a:rPr lang="en-US" sz="1400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economico</a:t>
            </a:r>
            <a:r>
              <a:rPr lang="en-US" sz="1400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sopportato</a:t>
            </a:r>
            <a:r>
              <a:rPr lang="en-US" sz="1400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dall’azienda</a:t>
            </a:r>
            <a:r>
              <a:rPr lang="en-US" sz="1400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o</a:t>
            </a:r>
            <a:r>
              <a:rPr lang="en-US" sz="1400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dal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datore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lavoro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seguito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dell’adozione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misure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sospensione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o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ritiro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patente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guida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nei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confronti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soggetti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operanti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presso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essi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quali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guida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veicoli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motore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sia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strettamente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funzionale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all’esercizio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dell’attività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cui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adibiti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. In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questo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peraltro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, in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relazione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alla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i="1" dirty="0">
                <a:latin typeface="Times New Roman" panose="02020603050405020304" pitchFamily="18" charset="0"/>
                <a:ea typeface="Arial" panose="020B0604020202020204" pitchFamily="34" charset="0"/>
              </a:rPr>
              <a:t>ratio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del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provvedimento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viene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classificato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più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ampio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ambito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garanzie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16.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Perdite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pecuniarie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vario</a:t>
            </a:r>
            <a:r>
              <a:rPr lang="en-US" sz="1400" spc="-1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genere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Ciò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ragione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del</a:t>
            </a:r>
            <a:r>
              <a:rPr lang="en-US" sz="1400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fatto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sz="1400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l’interesse</a:t>
            </a:r>
            <a:r>
              <a:rPr lang="en-US" sz="1400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tutelato</a:t>
            </a:r>
            <a:r>
              <a:rPr lang="en-US" sz="1400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risulta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capo</a:t>
            </a:r>
            <a:r>
              <a:rPr lang="en-US" sz="1400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ad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un</a:t>
            </a:r>
            <a:r>
              <a:rPr lang="en-US" sz="1400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soggetto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datore</a:t>
            </a:r>
            <a:r>
              <a:rPr lang="en-US" sz="1400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z="1400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lavoro</a:t>
            </a:r>
            <a:r>
              <a:rPr lang="en-US" sz="1400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o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l’azienda</a:t>
            </a:r>
            <a:r>
              <a:rPr lang="en-US" sz="1400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beneficerà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dell’assicurazione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diverso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da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quello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ha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posto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essere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l’infrazione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punita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con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ritiro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patente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tale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provvedimento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costituisce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la causa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dell’evento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e non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l’evento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coperto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dalla</a:t>
            </a:r>
            <a:r>
              <a:rPr lang="en-US" sz="1400" spc="-1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z="1400" dirty="0" err="1">
                <a:latin typeface="Times New Roman" panose="02020603050405020304" pitchFamily="18" charset="0"/>
                <a:ea typeface="Arial" panose="020B0604020202020204" pitchFamily="34" charset="0"/>
              </a:rPr>
              <a:t>garanzia</a:t>
            </a:r>
            <a:r>
              <a:rPr lang="en-US" sz="1400" dirty="0">
                <a:latin typeface="Times New Roman" panose="02020603050405020304" pitchFamily="18" charset="0"/>
                <a:ea typeface="Arial" panose="020B0604020202020204" pitchFamily="34" charset="0"/>
              </a:rPr>
              <a:t>;</a:t>
            </a:r>
            <a:endParaRPr lang="it-IT" sz="1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23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446533C-B565-4217-B7A5-C1330485055C}"/>
              </a:ext>
            </a:extLst>
          </p:cNvPr>
          <p:cNvSpPr/>
          <p:nvPr/>
        </p:nvSpPr>
        <p:spPr>
          <a:xfrm>
            <a:off x="1152128" y="980728"/>
            <a:ext cx="7380312" cy="45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Tale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Regolamento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definisce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l’inassicurabilità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taluni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come:</a:t>
            </a:r>
            <a:endParaRPr lang="it-IT" sz="1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8CD94BD-49F5-4FD8-8B23-1D39D8F0D43C}"/>
              </a:ext>
            </a:extLst>
          </p:cNvPr>
          <p:cNvSpPr/>
          <p:nvPr/>
        </p:nvSpPr>
        <p:spPr>
          <a:xfrm>
            <a:off x="0" y="2422472"/>
            <a:ext cx="8964488" cy="2950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4930" lvl="0" indent="-285750" algn="just">
              <a:lnSpc>
                <a:spcPct val="150000"/>
              </a:lnSpc>
              <a:spcBef>
                <a:spcPts val="465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300355" algn="l"/>
                <a:tab pos="300990" algn="l"/>
              </a:tabLs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ogni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tipo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sanzione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amministrativa</a:t>
            </a:r>
            <a:r>
              <a:rPr lang="en-US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e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la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copertura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del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rischio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perdite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patrimoniali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dovute</a:t>
            </a:r>
            <a:r>
              <a:rPr lang="en-US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all’accollo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da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dell’Ente</a:t>
            </a:r>
            <a:r>
              <a:rPr lang="en-US" spc="1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spc="1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somme</a:t>
            </a:r>
            <a:r>
              <a:rPr lang="en-US" spc="10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pari</a:t>
            </a:r>
            <a:r>
              <a:rPr lang="en-US" spc="1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alle</a:t>
            </a:r>
            <a:r>
              <a:rPr lang="en-US" spc="1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sanzioni</a:t>
            </a:r>
            <a:r>
              <a:rPr lang="en-US" spc="1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amministrative</a:t>
            </a:r>
            <a:r>
              <a:rPr lang="en-US" spc="1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comminate</a:t>
            </a:r>
            <a:r>
              <a:rPr lang="en-US" spc="10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all’autore</a:t>
            </a:r>
            <a:r>
              <a:rPr lang="en-US" spc="1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dell’illecito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1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nell’ipotesi</a:t>
            </a:r>
            <a:r>
              <a:rPr lang="en-US" spc="1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pc="1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cui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l’accollante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rinunci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all’azione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rivalsa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confronti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responsabile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In tale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fattispecie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ritiene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l’eventuale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copertura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equivarrebbe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ad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un’indebita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traslazione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degli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oneri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economici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connessi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sanzione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configurerebbe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meccanismo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elusivo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divieto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assicurabilità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posto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presidio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finalità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deterrente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insita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sanzione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comminata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;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5459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446533C-B565-4217-B7A5-C1330485055C}"/>
              </a:ext>
            </a:extLst>
          </p:cNvPr>
          <p:cNvSpPr/>
          <p:nvPr/>
        </p:nvSpPr>
        <p:spPr>
          <a:xfrm>
            <a:off x="1152128" y="980728"/>
            <a:ext cx="7380312" cy="45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Tale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Regolamento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definisce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l’inassicurabilità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taluni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come:</a:t>
            </a:r>
            <a:endParaRPr lang="it-IT" sz="1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0D4B571-A99A-4926-B28A-8C9A391D4FF8}"/>
              </a:ext>
            </a:extLst>
          </p:cNvPr>
          <p:cNvSpPr/>
          <p:nvPr/>
        </p:nvSpPr>
        <p:spPr>
          <a:xfrm>
            <a:off x="179512" y="2245357"/>
            <a:ext cx="8712968" cy="211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2390" lvl="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300990" algn="l"/>
              </a:tabLs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natura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esclusivamente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finanziaria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come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collegati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pagamento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rimborso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finanziamenti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ricevuti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scopo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acquisire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fondi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disponibilità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liquide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nonché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collegati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all’andamento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variabili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mercato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valore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prodotti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finanziari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depositi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bancari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postali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rappresentati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strumenti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finanziari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Ne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deriva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escluse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l’altro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garanzie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</a:t>
            </a:r>
            <a:r>
              <a:rPr lang="en-US" spc="-1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fronte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: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2447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446533C-B565-4217-B7A5-C1330485055C}"/>
              </a:ext>
            </a:extLst>
          </p:cNvPr>
          <p:cNvSpPr/>
          <p:nvPr/>
        </p:nvSpPr>
        <p:spPr>
          <a:xfrm>
            <a:off x="1152128" y="980728"/>
            <a:ext cx="7380312" cy="45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Tale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Regolamento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definisce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l’inassicurabilità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taluni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come:</a:t>
            </a:r>
            <a:endParaRPr lang="it-IT" sz="1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DF5EF39-9F2B-47F6-9646-2D846D09834A}"/>
              </a:ext>
            </a:extLst>
          </p:cNvPr>
          <p:cNvSpPr/>
          <p:nvPr/>
        </p:nvSpPr>
        <p:spPr>
          <a:xfrm>
            <a:off x="827584" y="2845539"/>
            <a:ext cx="7097216" cy="1704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marR="76200" lvl="1" indent="-17145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q"/>
              <a:tabLst>
                <a:tab pos="480695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en-US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contratti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en-US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finanziamento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scoperti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conto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corrente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contratti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aventi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ad</a:t>
            </a:r>
            <a:r>
              <a:rPr lang="en-US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oggetto</a:t>
            </a:r>
            <a:r>
              <a:rPr lang="en-US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garanzie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direttamente</a:t>
            </a:r>
            <a:r>
              <a:rPr lang="en-US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indirettamente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connesse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ad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operazioni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cessione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credito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 ad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operazioni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</a:t>
            </a:r>
            <a:r>
              <a:rPr lang="en-US" spc="-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cartolarizzazione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it-IT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2322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446533C-B565-4217-B7A5-C1330485055C}"/>
              </a:ext>
            </a:extLst>
          </p:cNvPr>
          <p:cNvSpPr/>
          <p:nvPr/>
        </p:nvSpPr>
        <p:spPr>
          <a:xfrm>
            <a:off x="1152128" y="980728"/>
            <a:ext cx="7380312" cy="45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Tale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Regolamento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definisce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l’inassicurabilità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taluni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come:</a:t>
            </a:r>
            <a:endParaRPr lang="it-IT" sz="1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A7BF488B-E08F-4B55-BBA1-26A23894D553}"/>
              </a:ext>
            </a:extLst>
          </p:cNvPr>
          <p:cNvSpPr/>
          <p:nvPr/>
        </p:nvSpPr>
        <p:spPr>
          <a:xfrm>
            <a:off x="0" y="2062432"/>
            <a:ext cx="8892480" cy="2950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marR="71120" lvl="1" indent="-17145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q"/>
              <a:tabLst>
                <a:tab pos="480695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del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collocamento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emissioni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azionarie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od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obbligazionarie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emissioni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passività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subordinate,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fluttuazioni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tassi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valute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prestiti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altre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operazioni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valutarie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inadempienze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un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aderente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servizi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compensazione</a:t>
            </a:r>
            <a:r>
              <a:rPr lang="en-US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nei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confronti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stanze</a:t>
            </a:r>
            <a:r>
              <a:rPr lang="en-US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en-US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compensazione</a:t>
            </a:r>
            <a:r>
              <a:rPr lang="en-US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(c.d.</a:t>
            </a:r>
            <a:r>
              <a:rPr lang="en-US" spc="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clearing-house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US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</a:t>
            </a:r>
            <a:r>
              <a:rPr lang="en-US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</a:t>
            </a:r>
            <a:r>
              <a:rPr lang="en-US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scambio</a:t>
            </a:r>
            <a:r>
              <a:rPr lang="en-US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strumenti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derivati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azionari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obbligazioni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cassa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transazioni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mercati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finanza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strutturata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contratti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derivati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credito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degli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strumenti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finanziari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emessi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base di un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insieme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crediti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(c.d.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asset- backed</a:t>
            </a:r>
            <a:r>
              <a:rPr lang="en-US" i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securities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it-IT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4244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29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446533C-B565-4217-B7A5-C1330485055C}"/>
              </a:ext>
            </a:extLst>
          </p:cNvPr>
          <p:cNvSpPr/>
          <p:nvPr/>
        </p:nvSpPr>
        <p:spPr>
          <a:xfrm>
            <a:off x="1152128" y="980728"/>
            <a:ext cx="7380312" cy="45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Tale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Regolamento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definisce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l’inassicurabilità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taluni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i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Arial" panose="020B0604020202020204" pitchFamily="34" charset="0"/>
              </a:rPr>
              <a:t> come:</a:t>
            </a:r>
            <a:endParaRPr lang="it-IT" sz="12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7711327-744D-4067-ABE2-AD0BB916834A}"/>
              </a:ext>
            </a:extLst>
          </p:cNvPr>
          <p:cNvSpPr/>
          <p:nvPr/>
        </p:nvSpPr>
        <p:spPr>
          <a:xfrm>
            <a:off x="323528" y="2568540"/>
            <a:ext cx="8496944" cy="1704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marR="76200" lvl="1" indent="-17145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q"/>
              <a:tabLst>
                <a:tab pos="48069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sono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parimenti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escluse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le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coperture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perdite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possono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derivare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valutazioni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legate al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compimento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operazioni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straordinarie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impresa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sopravvenienze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passive e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minusvalenze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elementi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patrimoniali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perdite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derivanti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valutazione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attivi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passivi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occasione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trasferimenti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portafoglio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cessioni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azienda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it-IT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17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CB87F27-AF1E-4781-9C5C-9D7E277962F9}"/>
              </a:ext>
            </a:extLst>
          </p:cNvPr>
          <p:cNvSpPr/>
          <p:nvPr/>
        </p:nvSpPr>
        <p:spPr>
          <a:xfrm>
            <a:off x="35496" y="1267486"/>
            <a:ext cx="9001000" cy="4753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6200" algn="just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riguarda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l’esercizio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azione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surroga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la Terza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Sezione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Civile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Corte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Cassazione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(Sent. n. 15243/02) ha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precisato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trova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applicazione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stesso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termine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prescrizione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proprio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diritto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dell'assicurato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termine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decorre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giorno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cui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verificato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non dal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giorno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dell'avvenuto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pagamento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1120" algn="just">
              <a:lnSpc>
                <a:spcPct val="150000"/>
              </a:lnSpc>
              <a:spcBef>
                <a:spcPts val="10"/>
              </a:spcBef>
              <a:spcAft>
                <a:spcPts val="0"/>
              </a:spcAf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L’assicuratore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rinunciare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al proprio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diritto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surroga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:</a:t>
            </a: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76200" lvl="0" indent="-342900" algn="just">
              <a:lnSpc>
                <a:spcPct val="150000"/>
              </a:lnSpc>
              <a:spcBef>
                <a:spcPts val="570"/>
              </a:spcBef>
              <a:spcAft>
                <a:spcPts val="0"/>
              </a:spcAft>
              <a:buFont typeface="Wingdings" panose="05000000000000000000" pitchFamily="2" charset="2"/>
              <a:buChar char=""/>
              <a:tabLst>
                <a:tab pos="300990" algn="l"/>
              </a:tabLs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preventivamente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all’atto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conclusione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del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questo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l’assicurato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conserva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diritto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agire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confronti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terzo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ma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sempre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limiti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cui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cumulo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indennizzo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risarcimento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superi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effettivo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;</a:t>
            </a:r>
            <a:endParaRPr lang="it-IT" sz="16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73025" lvl="0" indent="-342900" algn="just">
              <a:lnSpc>
                <a:spcPct val="150000"/>
              </a:lnSpc>
              <a:spcBef>
                <a:spcPts val="495"/>
              </a:spcBef>
              <a:spcAft>
                <a:spcPts val="0"/>
              </a:spcAft>
              <a:buFont typeface="Wingdings" panose="05000000000000000000" pitchFamily="2" charset="2"/>
              <a:buChar char=""/>
              <a:tabLst>
                <a:tab pos="300990" algn="l"/>
              </a:tabLs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successivamente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al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subingresso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nei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diritti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questo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destinatario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rinunzia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sarà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-7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ma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terzo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essendosi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diritto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già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trasferito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all’assicuratore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e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la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rinunzia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costituirà</a:t>
            </a:r>
            <a:r>
              <a:rPr lang="en-US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una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remissione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</a:t>
            </a:r>
            <a:r>
              <a:rPr lang="en-US" spc="-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debito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07815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F88DE5E-0DA6-4AFA-80BE-A91824A7859F}"/>
              </a:ext>
            </a:extLst>
          </p:cNvPr>
          <p:cNvSpPr/>
          <p:nvPr/>
        </p:nvSpPr>
        <p:spPr>
          <a:xfrm>
            <a:off x="755576" y="2369127"/>
            <a:ext cx="7380312" cy="128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Aft>
                <a:spcPts val="0"/>
              </a:spcAf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invece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consentite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coperture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assicurative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legate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credito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consumo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Il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Regolamento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definisce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seguenti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criteri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classificazione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Relativamente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rami vita:</a:t>
            </a:r>
            <a:endParaRPr lang="it-IT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3768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8E5659D-EAD2-4F54-BD41-D44366B5FC44}"/>
              </a:ext>
            </a:extLst>
          </p:cNvPr>
          <p:cNvSpPr/>
          <p:nvPr/>
        </p:nvSpPr>
        <p:spPr>
          <a:xfrm>
            <a:off x="0" y="1484784"/>
            <a:ext cx="9036496" cy="4612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2390" lvl="0" indent="-285750" algn="just">
              <a:lnSpc>
                <a:spcPct val="150000"/>
              </a:lnSpc>
              <a:spcBef>
                <a:spcPts val="565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300990" algn="l"/>
              </a:tabLst>
            </a:pP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Assicurazione</a:t>
            </a:r>
            <a:r>
              <a:rPr lang="en-US" i="1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sulla</a:t>
            </a:r>
            <a:r>
              <a:rPr lang="en-US" i="1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vita</a:t>
            </a:r>
            <a:r>
              <a:rPr lang="en-US" i="1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con</a:t>
            </a:r>
            <a:r>
              <a:rPr lang="en-US" i="1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prestazioni</a:t>
            </a:r>
            <a:r>
              <a:rPr lang="en-US" i="1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collegate</a:t>
            </a:r>
            <a:r>
              <a:rPr lang="en-US" i="1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a</a:t>
            </a:r>
            <a:r>
              <a:rPr lang="en-US" i="1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fondi</a:t>
            </a:r>
            <a:r>
              <a:rPr lang="en-US" i="1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i="1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investimento</a:t>
            </a:r>
            <a:r>
              <a:rPr lang="en-US" i="1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o</a:t>
            </a:r>
            <a:r>
              <a:rPr lang="en-US" i="1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indici</a:t>
            </a:r>
            <a:r>
              <a:rPr lang="en-US" i="1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azionari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ricompresi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 III, se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direttamente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collegati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fondi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investimento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ovvero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ad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indici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azionari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altri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valori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riferimento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solo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durata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umana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cui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caratterizzati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effettivo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impegno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dell’impresa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liquidare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sopravvivenza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morte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entrambi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prestazioni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cui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valore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quello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corrispondenti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premi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dipendente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dalla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valutazione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del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rischio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demografico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Non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possono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essere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considerati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contratti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assicurazione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sulla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vita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umana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pertanto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possono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incluse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III quelle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le cui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condizioni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contrattuali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siano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articolate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modo tale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rendere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l’entità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l’effettiva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erogazione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singole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prestazioni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siano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indipendenti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durata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testa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6656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7F13EAF-DAF2-45AB-90EB-DE171E6FC3F2}"/>
              </a:ext>
            </a:extLst>
          </p:cNvPr>
          <p:cNvSpPr/>
          <p:nvPr/>
        </p:nvSpPr>
        <p:spPr>
          <a:xfrm>
            <a:off x="107504" y="1392001"/>
            <a:ext cx="8928992" cy="4197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6200" lvl="0" indent="-285750" algn="just">
              <a:lnSpc>
                <a:spcPct val="150000"/>
              </a:lnSpc>
              <a:spcBef>
                <a:spcPts val="465"/>
              </a:spcBef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300990" algn="l"/>
              </a:tabLst>
            </a:pP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Assicurazione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contro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le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malattie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gravi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classificata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 IV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malattie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gravi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qualora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sia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un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pc="-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lunga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durata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non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rescindibile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da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dell’impresa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e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preveda</a:t>
            </a:r>
            <a:r>
              <a:rPr lang="en-US" spc="-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la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corresponsione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capitale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di una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rendita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importo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prefissato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verificarsi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una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malattie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gravi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previste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indipendentemente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sussistenza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uno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invalidità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E’classificata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 I se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prevede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la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prestazione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per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morte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venga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anticipata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tutto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o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del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verificarsi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malattia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grave.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copertura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offerta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prevede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rimborso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spese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sostenute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sostenere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ricoveri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interventi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chirurgici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visite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specialistiche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ed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esami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diagnostici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classificata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2.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Malattia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Il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rimborso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corrisposto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anche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forme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diaria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capitale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7379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398165F-00CC-4056-93C5-16C0820A924C}"/>
              </a:ext>
            </a:extLst>
          </p:cNvPr>
          <p:cNvSpPr/>
          <p:nvPr/>
        </p:nvSpPr>
        <p:spPr>
          <a:xfrm>
            <a:off x="107504" y="1397810"/>
            <a:ext cx="8856984" cy="253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1755" lvl="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300990" algn="l"/>
              </a:tabLst>
            </a:pP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Assicurazione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contro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rischio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di non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autosufficienza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classificata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 IV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rescindibile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dell’impresa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copre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autosufficienza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invalidità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grave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dovuta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malattia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infortunio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longevità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consiste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nell’erogazione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una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rendita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E’classificata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2.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Malattia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consiste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risarcimento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totale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parziale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costo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l’assistenza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ovvero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una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natura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limiti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massimale</a:t>
            </a:r>
            <a:r>
              <a:rPr lang="en-US" spc="-7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5995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4051A37-4512-473C-8FFC-07518D8F3388}"/>
              </a:ext>
            </a:extLst>
          </p:cNvPr>
          <p:cNvSpPr/>
          <p:nvPr/>
        </p:nvSpPr>
        <p:spPr>
          <a:xfrm>
            <a:off x="0" y="1757850"/>
            <a:ext cx="9036496" cy="253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1755" lvl="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300990" algn="l"/>
              </a:tabLst>
            </a:pP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Operazioni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capitalizzazione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classificate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 V 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prevedono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prestazioni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collegate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valore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quote di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organismo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investimento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collettivo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risparmio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valore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attivi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contenuti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fondo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interno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ad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indice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azionario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ad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altro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valore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riferimento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condizioni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contrattuali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tali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rendere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indipendente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l’erogazione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singole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prestazioni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eventi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attinenti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vita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umana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ed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prevista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una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garanzia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rendimento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minimo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somme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versate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7164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0E93F6B5-E528-4231-B77D-927C77576D58}"/>
              </a:ext>
            </a:extLst>
          </p:cNvPr>
          <p:cNvSpPr/>
          <p:nvPr/>
        </p:nvSpPr>
        <p:spPr>
          <a:xfrm>
            <a:off x="0" y="1741301"/>
            <a:ext cx="8964488" cy="211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0485" lvl="0" indent="-28575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q"/>
              <a:tabLst>
                <a:tab pos="300990" algn="l"/>
              </a:tabLst>
            </a:pP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Assicurazione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decesso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connessa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finanziamenti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con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cessione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del quinto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dello</a:t>
            </a:r>
            <a:r>
              <a:rPr lang="en-US" i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Arial" panose="020B0604020202020204" pitchFamily="34" charset="0"/>
              </a:rPr>
              <a:t>stipendio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/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debitore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funzione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dell’erogazione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prestiti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mutui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rimborsabili</a:t>
            </a:r>
            <a:r>
              <a:rPr lang="en-US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mediante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cessione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quote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dello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stipendio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o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pensione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quando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abbinata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alle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garanzie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stesso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fine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coprono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rischio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impiego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classificata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ramo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vita</a:t>
            </a:r>
            <a:r>
              <a:rPr lang="en-US" spc="-10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I.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583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1547664" y="260648"/>
            <a:ext cx="5791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it-IT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rami assicurativi previsti dal Codice delle Assicurazioni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8722D07-4F72-461B-9BF4-4E4035486188}"/>
              </a:ext>
            </a:extLst>
          </p:cNvPr>
          <p:cNvSpPr/>
          <p:nvPr/>
        </p:nvSpPr>
        <p:spPr>
          <a:xfrm>
            <a:off x="3491880" y="1412776"/>
            <a:ext cx="4680520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algn="just">
              <a:lnSpc>
                <a:spcPct val="150000"/>
              </a:lnSpc>
              <a:spcAft>
                <a:spcPts val="0"/>
              </a:spcAft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Sono considerati </a:t>
            </a:r>
            <a:r>
              <a:rPr lang="it-I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Rischi accessori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quelli in cui: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682FC7D-1F08-4E2E-A8DA-9E4BB1D06009}"/>
              </a:ext>
            </a:extLst>
          </p:cNvPr>
          <p:cNvSpPr/>
          <p:nvPr/>
        </p:nvSpPr>
        <p:spPr>
          <a:xfrm>
            <a:off x="179512" y="2348880"/>
            <a:ext cx="8856984" cy="336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73025" lvl="0" indent="-285750" algn="just">
              <a:lnSpc>
                <a:spcPct val="150000"/>
              </a:lnSpc>
              <a:spcBef>
                <a:spcPts val="59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300990" algn="l"/>
              </a:tabLst>
            </a:pP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esiste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tra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rischi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un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legame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oggettivo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di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connessione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in base al quale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il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verificarsi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dell’evento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considerato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nel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rischio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principale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costituisce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causa od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occasione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per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il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verificarsi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dell’evento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considerato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nel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rischio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accessorio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it-IT" i="1" spc="-5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marR="78740" lvl="0" indent="-28575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300990" algn="l"/>
              </a:tabLst>
            </a:pP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l’oggetto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del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rischio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accessorio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è lo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stesso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oggetto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del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rischio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principale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ossia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si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riferisce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allo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stesso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“bene”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inteso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come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cosa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persona o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patrimonio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coperto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dal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rischio</a:t>
            </a:r>
            <a:r>
              <a:rPr lang="en-US" i="1" spc="-4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principale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it-IT" i="1" spc="-5" dirty="0"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285750" marR="76200" lvl="0" indent="-285750" algn="just">
              <a:lnSpc>
                <a:spcPct val="150000"/>
              </a:lnSpc>
              <a:spcBef>
                <a:spcPts val="5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300990" algn="l"/>
              </a:tabLst>
            </a:pP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lo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stesso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contratto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garantisce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simultaneamente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a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favore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di un solo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assicurato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direttamente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o a mezzo di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rappresentante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</a:t>
            </a:r>
            <a:r>
              <a:rPr lang="en-US" i="1" spc="-3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sia</a:t>
            </a:r>
            <a:r>
              <a:rPr lang="en-US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il</a:t>
            </a:r>
            <a:r>
              <a:rPr lang="en-US" i="1" spc="-2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rischio</a:t>
            </a:r>
            <a:r>
              <a:rPr lang="en-US" i="1" spc="-2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principale</a:t>
            </a:r>
            <a:r>
              <a:rPr lang="en-US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sia</a:t>
            </a:r>
            <a:r>
              <a:rPr lang="en-US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quello</a:t>
            </a:r>
            <a:r>
              <a:rPr lang="en-US" i="1" spc="-1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accessorio</a:t>
            </a:r>
            <a:r>
              <a:rPr lang="en-US" i="1" spc="-3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e</a:t>
            </a:r>
            <a:r>
              <a:rPr lang="en-US" i="1" spc="-1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l’interesse</a:t>
            </a:r>
            <a:r>
              <a:rPr lang="en-US" i="1" spc="-2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garantito</a:t>
            </a:r>
            <a:r>
              <a:rPr lang="en-US" i="1" spc="-2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contro</a:t>
            </a:r>
            <a:r>
              <a:rPr lang="en-US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</a:t>
            </a:r>
            <a:r>
              <a:rPr lang="en-US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due</a:t>
            </a:r>
            <a:r>
              <a:rPr lang="en-US" i="1" spc="-2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rischi</a:t>
            </a:r>
            <a:r>
              <a:rPr lang="en-US" i="1" spc="-2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fa</a:t>
            </a:r>
            <a:r>
              <a:rPr lang="en-US" i="1" spc="-2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capo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alla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stessa</a:t>
            </a:r>
            <a:r>
              <a:rPr lang="en-US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i="1" spc="-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persona.</a:t>
            </a:r>
            <a:endParaRPr lang="it-IT" i="1" spc="-5" dirty="0">
              <a:effectLst/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2643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DD49608-0F74-463B-88EC-C1A426ADD35A}"/>
              </a:ext>
            </a:extLst>
          </p:cNvPr>
          <p:cNvSpPr/>
          <p:nvPr/>
        </p:nvSpPr>
        <p:spPr>
          <a:xfrm>
            <a:off x="3690156" y="1988840"/>
            <a:ext cx="4389343" cy="743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it-IT" sz="40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Coassicurazione …</a:t>
            </a:r>
            <a:endParaRPr lang="it-IT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945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B7FA19-CDB4-4848-A80D-E20E32FED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0"/>
            <a:ext cx="4896544" cy="6543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1883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39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917370C-9A69-4FBB-8A79-5AAB49730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8890" y="-10456"/>
            <a:ext cx="4689614" cy="65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938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2698175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tabLst>
                <a:tab pos="300990" algn="l"/>
              </a:tabLst>
            </a:pP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La franchigia e lo</a:t>
            </a:r>
            <a:r>
              <a:rPr lang="it-IT" b="1" i="1" spc="-1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scoperto</a:t>
            </a:r>
            <a:endParaRPr lang="it-IT" b="1" i="1" spc="-15" dirty="0">
              <a:latin typeface="Calibri Light" panose="020F03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C484AAC9-1813-4838-B6F4-1F80475D5EA2}"/>
              </a:ext>
            </a:extLst>
          </p:cNvPr>
          <p:cNvSpPr/>
          <p:nvPr/>
        </p:nvSpPr>
        <p:spPr>
          <a:xfrm>
            <a:off x="107504" y="1901866"/>
            <a:ext cx="8712968" cy="253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1120" algn="just">
              <a:lnSpc>
                <a:spcPct val="150000"/>
              </a:lnSpc>
              <a:spcBef>
                <a:spcPts val="69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Molto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spesso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l’assicuratore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prevedere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particolari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garanzie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una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uno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scoperto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sinistro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Entrambe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queste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clausole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limitano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l’indennizzo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corrisposto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sinistro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facendo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gravare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una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carico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solitamente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poste con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duplice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obiettivo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stimolare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l’interesse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prevenire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ridurre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sinistri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minori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in modo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ridurre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complessivamente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costi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gestione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sinistri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Compagnia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2063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2F4544E-567C-4676-AA97-167DFD1BC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6351"/>
            <a:ext cx="6048673" cy="657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8844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C4995D9-C14D-42F0-88D0-1FB24A549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642977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9838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C5B18A42-401F-424D-B03C-14D0B4371E27}"/>
              </a:ext>
            </a:extLst>
          </p:cNvPr>
          <p:cNvSpPr/>
          <p:nvPr/>
        </p:nvSpPr>
        <p:spPr>
          <a:xfrm>
            <a:off x="251520" y="285436"/>
            <a:ext cx="8280920" cy="1830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</a:pPr>
            <a:r>
              <a:rPr lang="it-IT" sz="36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Polizze Unit </a:t>
            </a:r>
            <a:r>
              <a:rPr lang="it-IT" sz="3600" b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sz="36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come affossare il tuo capitale sotto il peso dei costi e del rischio</a:t>
            </a:r>
            <a:endParaRPr lang="it-IT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350C595B-8940-4378-A574-9835A3D019DE}"/>
              </a:ext>
            </a:extLst>
          </p:cNvPr>
          <p:cNvSpPr/>
          <p:nvPr/>
        </p:nvSpPr>
        <p:spPr>
          <a:xfrm rot="1591832">
            <a:off x="3181166" y="2655287"/>
            <a:ext cx="1368152" cy="11936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 descr="polizze unit linked">
            <a:extLst>
              <a:ext uri="{FF2B5EF4-FFF2-40B4-BE49-F238E27FC236}">
                <a16:creationId xmlns:a16="http://schemas.microsoft.com/office/drawing/2014/main" id="{53C0A1CA-12BC-4317-A82B-E0D10AFC2C2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760" y="2718141"/>
            <a:ext cx="3408040" cy="2747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11594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8ADE34FC-9BCF-434D-B043-182CDDC1BD6D}"/>
              </a:ext>
            </a:extLst>
          </p:cNvPr>
          <p:cNvSpPr/>
          <p:nvPr/>
        </p:nvSpPr>
        <p:spPr>
          <a:xfrm>
            <a:off x="107504" y="548680"/>
            <a:ext cx="9036496" cy="5596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Nonostante le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polizze </a:t>
            </a:r>
            <a:r>
              <a:rPr lang="it-IT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siano prodotti di investimento inefficienti, continuano ad essere proposte con forza all’interno dei portafogli di risparmiatori ed investitori.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realtà il motivo è molto chiaro e si nasconde nel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netto contrasto che esiste tra i reali obiettivi di chi le vende e di chi le acquista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Infatti, se guardiamo </a:t>
            </a:r>
            <a:r>
              <a:rPr lang="it-IT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la composizione dei patrimoni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delle famiglie italiane, notiamo immediatamente come i principali obiettivi di investimento siano: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Ottenere delle garanzie sul capitale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Evitare di correre dei rischi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125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Portare a casa del rendimento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Invece le priorità dell’intermediario che propone questo strumento sono: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Portare a casa delle commissioni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it-IT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125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5406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EFBB80EC-62D7-4337-BD3F-76C64FFA1B11}"/>
              </a:ext>
            </a:extLst>
          </p:cNvPr>
          <p:cNvSpPr/>
          <p:nvPr/>
        </p:nvSpPr>
        <p:spPr>
          <a:xfrm>
            <a:off x="35496" y="225669"/>
            <a:ext cx="9001000" cy="6227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fatto che le polizze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siano così popolari è ancora più sbalorditivo se si pensa che l’Italia rappresenta uno dei paesi più </a:t>
            </a:r>
            <a:r>
              <a:rPr lang="it-IT" b="1" u="sng" dirty="0">
                <a:solidFill>
                  <a:srgbClr val="72727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sotto assicurati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d’Europa.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Eppure i </a:t>
            </a:r>
            <a:r>
              <a:rPr lang="it-IT" u="sng" dirty="0">
                <a:solidFill>
                  <a:srgbClr val="72727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dati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confermano questo trend e indicano che le vendite sono in aumento, in quanto spinte e proposte dalle compagnie assicurative e dalle banche come “ottima” forma di diversificazione degli investimenti.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Ecco la prima eresia che tra poco smascheriamo.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vera natura di un investimento efficiente è tutt’altra cosa ed è fatta da una </a:t>
            </a:r>
            <a:r>
              <a:rPr lang="it-IT" b="1" u="sng" dirty="0">
                <a:solidFill>
                  <a:srgbClr val="99CC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pianificazione finanziaria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che ti aiuti a capire il rapporto rischio/rendimento adatto per selezionare gli strumenti migliori.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 come abbiamo appena visto, qui si sta giocando un’altra partita, in cui i tuoi interessi e quelli dell’intermediario finanziario non coincidono.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 vuoi proteggerti e raccogliere il giusto rendimento.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Loro vogliono raccogliere le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alte commissioni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 viene quindi proposta una polizza,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perchè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tua mente la associa al concetto di protezione, senza però specificare che si tratta di uno strumento altamente costoso e rischioso, dove le garanzie non si vedono nemmeno col binocolo.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Vediamo quindi di scansare immediatamente la nebbia che circonda le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per capire nel concreto di cosa si tratta.</a:t>
            </a:r>
            <a:endParaRPr lang="it-IT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0145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754A77A-E761-481C-AFA9-D13E86ABD20B}"/>
              </a:ext>
            </a:extLst>
          </p:cNvPr>
          <p:cNvSpPr/>
          <p:nvPr/>
        </p:nvSpPr>
        <p:spPr>
          <a:xfrm>
            <a:off x="8519" y="116632"/>
            <a:ext cx="8856984" cy="1237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</a:pPr>
            <a:r>
              <a:rPr lang="it-IT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POLIZZE UNIT LINKED: COSA SONO E COME FUNZIONANO</a:t>
            </a:r>
            <a:endParaRPr lang="it-IT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A64D6E4-F132-4C2D-B0E9-1C08BA705CD7}"/>
              </a:ext>
            </a:extLst>
          </p:cNvPr>
          <p:cNvSpPr/>
          <p:nvPr/>
        </p:nvSpPr>
        <p:spPr>
          <a:xfrm>
            <a:off x="107504" y="1325781"/>
            <a:ext cx="9036496" cy="4745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Tecnicamente parlando le polizze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fanno parte del filone delle polizze sulla vita.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parole “</a:t>
            </a:r>
            <a:r>
              <a:rPr lang="it-IT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significano “collegate ad una quota” (di un fondo comune di investimento), perciò tu versi i premi alla compagnia di assicurazione che, a sua volta, li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investe in un fondo comune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gestito da lei o da una società specializzata.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risultato finale che ottiene il beneficiario della polizza è quindi strettamente collegato all’andamento dei mercati finanziari.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Prima di essere investiti, i premi vengono decurtati dei cosiddetti “caricamenti”, cioè costi che comprendono: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commissioni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amministrative per la costituzione della polizza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costo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della copertura per la parte assicurativa in caso di morte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eventuali altre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commissioni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per coperture accessorie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commissioni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di gestione del fondo di investimento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1125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commissioni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di gestione del fondo su cui investe il fondo</a:t>
            </a:r>
            <a:endParaRPr lang="it-IT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5995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D754A77A-E761-481C-AFA9-D13E86ABD20B}"/>
              </a:ext>
            </a:extLst>
          </p:cNvPr>
          <p:cNvSpPr/>
          <p:nvPr/>
        </p:nvSpPr>
        <p:spPr>
          <a:xfrm>
            <a:off x="8519" y="116632"/>
            <a:ext cx="8856984" cy="1237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</a:pPr>
            <a:r>
              <a:rPr lang="it-IT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POLIZZE UNIT LINKED: COSA SONO E COME FUNZIONANO</a:t>
            </a:r>
            <a:endParaRPr lang="it-IT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1FE7E18-12DC-4775-99A9-28B51720D9C1}"/>
              </a:ext>
            </a:extLst>
          </p:cNvPr>
          <p:cNvSpPr/>
          <p:nvPr/>
        </p:nvSpPr>
        <p:spPr>
          <a:xfrm>
            <a:off x="8519" y="1916832"/>
            <a:ext cx="9027977" cy="3150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 per evitare errori di valutazione, ciò che basta sapere è che attraverso le polizze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si usa una sovra-struttura (la polizza) per investire in un prodotto finanziario (il fondo comune).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presenza di tutti questi costi fa si che se poi il profilo di rischio o, in generale, l’obiettivo di investimento non è in linea con quello della polizza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per il venditore non è poi così importante.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loro ragionamento è “</a:t>
            </a:r>
            <a:r>
              <a:rPr lang="it-IT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intanto portiamo a casa la commissione, poi ne riparliamo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questo punto sorge spontanea una domanda: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 </a:t>
            </a:r>
            <a:r>
              <a:rPr lang="it-IT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perchè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 investire in un fondo comune di investimento, devo passare per una polizza assicurativa?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risposta è una sola: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perchè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conviene a chi te la deve vendere.</a:t>
            </a:r>
            <a:endParaRPr lang="it-IT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0611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2153E5AB-5FA6-4C5B-B214-CBD09471A708}"/>
              </a:ext>
            </a:extLst>
          </p:cNvPr>
          <p:cNvSpPr/>
          <p:nvPr/>
        </p:nvSpPr>
        <p:spPr>
          <a:xfrm>
            <a:off x="177888" y="1916832"/>
            <a:ext cx="8508912" cy="1237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</a:pPr>
            <a:r>
              <a:rPr lang="it-IT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POLIZZE UNIT LINKED: LE BUFALE CHE TI RACCONTANO</a:t>
            </a:r>
            <a:endParaRPr lang="it-IT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804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0591237B-BE0C-477E-81E0-4C4FD8B3D542}"/>
              </a:ext>
            </a:extLst>
          </p:cNvPr>
          <p:cNvSpPr/>
          <p:nvPr/>
        </p:nvSpPr>
        <p:spPr>
          <a:xfrm>
            <a:off x="107504" y="1156166"/>
            <a:ext cx="8856984" cy="3058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 sono 5 motivi per cui l’amico/conoscente/parente/amico-di-amico-fidato ti “</a:t>
            </a:r>
            <a:r>
              <a:rPr lang="it-IT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consiglia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di inserire una polizza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nel tuo arsenale di investimento…e si, sono tutti sbagliati.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Questi 5 motivi sono: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diversificare i tuoi investimenti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sfruttare i vantaggi fiscali della compensazione delle minusvalenze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Perchè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il capitale investito è impignorabile e insequestrabile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 ci sono tasse di successione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1125"/>
              </a:spcAft>
              <a:buFont typeface="Wingdings" panose="05000000000000000000" pitchFamily="2" charset="2"/>
              <a:buChar char="q"/>
              <a:tabLst>
                <a:tab pos="457200" algn="l"/>
              </a:tabLs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fondi non rientrano nell’asse ereditario</a:t>
            </a:r>
            <a:endParaRPr lang="it-IT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2658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49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7C99BEA0-EB20-46CC-B5B4-073A1A1ACFC4}"/>
              </a:ext>
            </a:extLst>
          </p:cNvPr>
          <p:cNvSpPr/>
          <p:nvPr/>
        </p:nvSpPr>
        <p:spPr>
          <a:xfrm>
            <a:off x="1275116" y="44624"/>
            <a:ext cx="7554632" cy="645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</a:pPr>
            <a:r>
              <a:rPr lang="it-IT" sz="3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Per diversificare i tuoi investimenti</a:t>
            </a:r>
            <a:endParaRPr lang="it-IT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7AD2051-298B-4428-ABA2-6A9A8070961C}"/>
              </a:ext>
            </a:extLst>
          </p:cNvPr>
          <p:cNvSpPr/>
          <p:nvPr/>
        </p:nvSpPr>
        <p:spPr>
          <a:xfrm>
            <a:off x="35496" y="1824872"/>
            <a:ext cx="9108504" cy="3476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diversificare non serve un prodotto di natura assicurativa.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 diversificare serve un prodotto efficiente di investimento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Punto e basta.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questo punto qualcuno potrebbe obiettare che queste polizze </a:t>
            </a:r>
            <a:r>
              <a:rPr lang="it-IT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sono, di fatto, dei prodotti di investimento.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Infatti, nonostante si chiamino polizze, di assicurativo non hanno quasi nulla.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Attenzione, questa cosa è attestata in una </a:t>
            </a:r>
            <a:r>
              <a:rPr lang="it-IT" sz="1200" b="1" u="sng" dirty="0">
                <a:solidFill>
                  <a:srgbClr val="72727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serie di sentenze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emesse da diversi tribunali, in cui viene scritto nero su bianco che </a:t>
            </a:r>
            <a:r>
              <a:rPr lang="it-IT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componente finanziaria è prevalente sulla componente di copertura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polizze </a:t>
            </a:r>
            <a:r>
              <a:rPr lang="it-IT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SONO strumenti di investimento e NON SONO strumenti di copertura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 si usano le polizze assicurative per investire i propri soldi e le polizze </a:t>
            </a:r>
            <a:r>
              <a:rPr lang="it-IT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NON sono polizze assicurative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verità è che mediamente chi vende questi prodotti non ha la più pallida idea di come fare ad aiutarti a prendere questa decisione.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Tutto quello che ha in mente è la commissione che percepirà una volta che ti avrà fatto firmare quel contratto.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Ciò che succederà a partire da un secondo dopo non lo riguarda già più.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it-IT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957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2698175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tabLst>
                <a:tab pos="300990" algn="l"/>
              </a:tabLst>
            </a:pP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La franchigia e lo</a:t>
            </a:r>
            <a:r>
              <a:rPr lang="it-IT" b="1" i="1" spc="-1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scoperto</a:t>
            </a:r>
            <a:endParaRPr lang="it-IT" b="1" i="1" spc="-15" dirty="0">
              <a:latin typeface="Calibri Light" panose="020F03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AA3E5317-45D1-45D6-AB26-CAD31D467543}"/>
              </a:ext>
            </a:extLst>
          </p:cNvPr>
          <p:cNvSpPr/>
          <p:nvPr/>
        </p:nvSpPr>
        <p:spPr>
          <a:xfrm>
            <a:off x="539552" y="2084791"/>
            <a:ext cx="8147248" cy="1704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1755" algn="just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La </a:t>
            </a:r>
            <a:r>
              <a:rPr lang="en-US" b="1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b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l’importo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prestabilito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espresso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cifra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fissa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rimane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carico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quale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l’assicuratore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riconosce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l’indennizzo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Nell’assicurazione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infortuni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espressa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giorni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percentuale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;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nell’assicurazione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malattia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essere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espressa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giorni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8458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50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0F6938D0-D614-459E-A8CD-DDE188C516A3}"/>
              </a:ext>
            </a:extLst>
          </p:cNvPr>
          <p:cNvSpPr/>
          <p:nvPr/>
        </p:nvSpPr>
        <p:spPr>
          <a:xfrm>
            <a:off x="89756" y="0"/>
            <a:ext cx="8964488" cy="1830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</a:pPr>
            <a:r>
              <a:rPr lang="it-IT" sz="3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Qualcuno potrebbe dirti che se sei un investitore di lungo periodo, i vantaggi fiscali sono evidenti.</a:t>
            </a:r>
            <a:endParaRPr lang="it-IT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3F74A1DB-1A05-48DB-9633-7BE6AB9221EB}"/>
              </a:ext>
            </a:extLst>
          </p:cNvPr>
          <p:cNvSpPr/>
          <p:nvPr/>
        </p:nvSpPr>
        <p:spPr>
          <a:xfrm>
            <a:off x="89756" y="2486457"/>
            <a:ext cx="9054244" cy="2454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risparmio fiscale su questi prodotti è una cosa del tutto incerta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perchè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non puoi prevedere a priori quale sarà l’impatto finale e, soprattutto, se ci sarà.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Come fai a stabilire se avrai delle minusvalenze o delle plusvalenze da compensare?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 si possono basare delle decisioni di investimento usando un metro sbagliato e appoggiandosi su un fattore di incertezza.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verità è che quando un prodotto è scadente e difficile da piazzare,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viene messa la leva fiscale per convincerti che stai avendo un vantaggio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rispetto ad un’altra soluzione.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2909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51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FD53B7A-6AE6-4976-90F1-5F508D65FD7C}"/>
              </a:ext>
            </a:extLst>
          </p:cNvPr>
          <p:cNvSpPr/>
          <p:nvPr/>
        </p:nvSpPr>
        <p:spPr>
          <a:xfrm>
            <a:off x="0" y="127600"/>
            <a:ext cx="9128786" cy="1237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</a:pPr>
            <a:r>
              <a:rPr lang="it-IT" sz="3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Il capitale investito è impignorabile e insequestrabile</a:t>
            </a:r>
            <a:endParaRPr lang="it-IT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5234BF1-AB66-4FA7-9BD1-F5AFFD325253}"/>
              </a:ext>
            </a:extLst>
          </p:cNvPr>
          <p:cNvSpPr/>
          <p:nvPr/>
        </p:nvSpPr>
        <p:spPr>
          <a:xfrm>
            <a:off x="323528" y="2301736"/>
            <a:ext cx="8496944" cy="1365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è un grande cavallo di battaglia di assicuratori e promotori e sarebbe veramente bello se fosse veramente così.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Peccato che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esistono alcune sentenze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che stanno smontando alla base la tanto amata impermeabilità dall’Agenzia delle Entrate.</a:t>
            </a:r>
            <a:endParaRPr lang="it-IT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1555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52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82672879-9470-405C-942E-8C4442C6CC73}"/>
              </a:ext>
            </a:extLst>
          </p:cNvPr>
          <p:cNvSpPr/>
          <p:nvPr/>
        </p:nvSpPr>
        <p:spPr>
          <a:xfrm>
            <a:off x="755576" y="260648"/>
            <a:ext cx="6840334" cy="645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</a:pPr>
            <a:r>
              <a:rPr lang="it-IT" sz="3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Non ci sono tasse di successione</a:t>
            </a:r>
            <a:endParaRPr lang="it-IT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1192E75-F8CF-45E6-9514-7CE4CAB460B8}"/>
              </a:ext>
            </a:extLst>
          </p:cNvPr>
          <p:cNvSpPr/>
          <p:nvPr/>
        </p:nvSpPr>
        <p:spPr>
          <a:xfrm>
            <a:off x="107504" y="1672705"/>
            <a:ext cx="8928992" cy="304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punto è chiaramente vero, ma bisogna sottolineare che per i parenti diretti (figli, genitori e coniuge)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esiste una franchigia a 1.000.000 di EURO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prima di pagare delle tasse di successione.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Perciò se è in presenza di un patrimonio finanziario inferiore a questa cifra…di cosa stiamo parlando?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 il capitale è invece superiore alla franchigia, siamo sempre d’accordo sul fatto che zero è meglio di qualsiasi altro valore %.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Però attenzione sempre al discorso dei costi, che potrebbero, da soli, mangiare il vantaggio fiscale che si vuole ottenere.</a:t>
            </a:r>
            <a:endParaRPr lang="it-IT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7434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53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3705CF3-D846-4D59-9F8B-6560AF45306F}"/>
              </a:ext>
            </a:extLst>
          </p:cNvPr>
          <p:cNvSpPr/>
          <p:nvPr/>
        </p:nvSpPr>
        <p:spPr>
          <a:xfrm>
            <a:off x="179512" y="117052"/>
            <a:ext cx="8784976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750"/>
              </a:spcAft>
            </a:pPr>
            <a:r>
              <a:rPr lang="it-IT" sz="36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I fondi non rientrano nell’asse ereditario</a:t>
            </a:r>
            <a:endParaRPr lang="it-IT" sz="3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C8B5FE3D-77F4-4DFE-8CC1-C3A430EB89C6}"/>
              </a:ext>
            </a:extLst>
          </p:cNvPr>
          <p:cNvSpPr/>
          <p:nvPr/>
        </p:nvSpPr>
        <p:spPr>
          <a:xfrm>
            <a:off x="179512" y="1672705"/>
            <a:ext cx="8856984" cy="2751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Questo è un aspetto interessante, in quanto si può nominare come beneficiario un soggetto che non ha il diritto naturale all’eredità.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Ricordiamo però una cosa: 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polizze </a:t>
            </a:r>
            <a:r>
              <a:rPr lang="it-IT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linked</a:t>
            </a:r>
            <a:r>
              <a:rPr lang="it-IT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non hanno nessuna garanzia sul capitale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it-IT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perchè</a:t>
            </a: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come abbiamo visto, sono soggette all’andamento dei mercati finanziari.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Perciò non si ha nessuna certezza del capitale che eventualmente si va a destinare all’erede assegnato.</a:t>
            </a:r>
            <a:endParaRPr lang="it-IT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750"/>
              </a:spcAft>
            </a:pPr>
            <a:r>
              <a:rPr lang="it-IT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Ricordiamo che il beneficiario otterrà un risultato finale che deve passare attraverso le forche caudine dei costi e dell’andamento dei mercati finanziari.</a:t>
            </a:r>
            <a:endParaRPr lang="it-IT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713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54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1141E90-9AD6-4254-B556-710F7D703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585787"/>
            <a:ext cx="7981950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7181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55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10DE39C-FA7B-4BCB-A44E-D6A43FF8E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2662237"/>
            <a:ext cx="807720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97771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7" name="Immagine 6" descr="Le polizze Index Linked: cosa sono">
            <a:extLst>
              <a:ext uri="{FF2B5EF4-FFF2-40B4-BE49-F238E27FC236}">
                <a16:creationId xmlns:a16="http://schemas.microsoft.com/office/drawing/2014/main" id="{68837EEC-B50C-4CF5-BFE3-53E476EF87F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834" y="1916832"/>
            <a:ext cx="6938332" cy="25408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535594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57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3DE6C77-19EF-4EFD-A8EB-4F6CFFCB0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462" y="438150"/>
            <a:ext cx="6315075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343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2698175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tabLst>
                <a:tab pos="300990" algn="l"/>
              </a:tabLst>
            </a:pP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La franchigia e lo</a:t>
            </a:r>
            <a:r>
              <a:rPr lang="it-IT" b="1" i="1" spc="-1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scoperto</a:t>
            </a:r>
            <a:endParaRPr lang="it-IT" b="1" i="1" spc="-15" dirty="0">
              <a:latin typeface="Calibri Light" panose="020F03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2A0B9796-E466-4291-B606-C6E78CB86C7C}"/>
              </a:ext>
            </a:extLst>
          </p:cNvPr>
          <p:cNvSpPr/>
          <p:nvPr/>
        </p:nvSpPr>
        <p:spPr>
          <a:xfrm>
            <a:off x="0" y="1844824"/>
            <a:ext cx="9036496" cy="3366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73025" lvl="0" indent="-342900" algn="just">
              <a:lnSpc>
                <a:spcPct val="150000"/>
              </a:lnSpc>
              <a:spcBef>
                <a:spcPts val="560"/>
              </a:spcBef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300990" algn="l"/>
              </a:tabLst>
            </a:pPr>
            <a:r>
              <a:rPr lang="en-US" b="1" dirty="0">
                <a:latin typeface="Times New Roman" panose="02020603050405020304" pitchFamily="18" charset="0"/>
                <a:ea typeface="Arial" panose="020B0604020202020204" pitchFamily="34" charset="0"/>
              </a:rPr>
              <a:t>la </a:t>
            </a:r>
            <a:r>
              <a:rPr lang="en-US" b="1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b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ea typeface="Arial" panose="020B0604020202020204" pitchFamily="34" charset="0"/>
              </a:rPr>
              <a:t>fissa</a:t>
            </a:r>
            <a:r>
              <a:rPr lang="en-US" b="1" dirty="0">
                <a:latin typeface="Times New Roman" panose="02020603050405020304" pitchFamily="18" charset="0"/>
                <a:ea typeface="Arial" panose="020B0604020202020204" pitchFamily="34" charset="0"/>
              </a:rPr>
              <a:t> o assoluta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: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l'assicuratore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paga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solo se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indennizzabile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supera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l’importo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stabilito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L’indennizzo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corrisponderà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ad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importo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totale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meno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;</a:t>
            </a:r>
            <a:endParaRPr lang="it-IT" sz="16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marR="72390" lvl="0" indent="-342900" algn="just">
              <a:lnSpc>
                <a:spcPct val="150000"/>
              </a:lnSpc>
              <a:spcAft>
                <a:spcPts val="0"/>
              </a:spcAft>
              <a:buFont typeface="Symbol" panose="05050102010706020507" pitchFamily="18" charset="2"/>
              <a:buChar char="-"/>
              <a:tabLst>
                <a:tab pos="300990" algn="l"/>
              </a:tabLst>
            </a:pPr>
            <a:r>
              <a:rPr lang="en-US" b="1" dirty="0">
                <a:latin typeface="Times New Roman" panose="02020603050405020304" pitchFamily="18" charset="0"/>
                <a:ea typeface="Arial" panose="020B0604020202020204" pitchFamily="34" charset="0"/>
              </a:rPr>
              <a:t>la</a:t>
            </a:r>
            <a:r>
              <a:rPr lang="en-US" b="1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b="1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Arial" panose="020B0604020202020204" pitchFamily="34" charset="0"/>
              </a:rPr>
              <a:t>semplice</a:t>
            </a:r>
            <a:r>
              <a:rPr lang="en-US" b="1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ea typeface="Arial" panose="020B0604020202020204" pitchFamily="34" charset="0"/>
              </a:rPr>
              <a:t>o</a:t>
            </a:r>
            <a:r>
              <a:rPr lang="en-US" b="1" spc="-1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b="1" dirty="0" err="1">
                <a:latin typeface="Times New Roman" panose="02020603050405020304" pitchFamily="18" charset="0"/>
                <a:ea typeface="Arial" panose="020B0604020202020204" pitchFamily="34" charset="0"/>
              </a:rPr>
              <a:t>relativa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:</a:t>
            </a:r>
            <a:r>
              <a:rPr lang="en-US" spc="-2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quando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l'assicuratore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paga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solo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quando</a:t>
            </a:r>
            <a:r>
              <a:rPr lang="en-US" spc="-2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pc="-3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indennizzabile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supera</a:t>
            </a:r>
            <a:r>
              <a:rPr lang="en-US" spc="-1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stabilita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ma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al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verificarsi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di</a:t>
            </a:r>
            <a:r>
              <a:rPr lang="en-US" spc="-5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questa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circostanza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l’indennizzo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da</a:t>
            </a:r>
            <a:r>
              <a:rPr lang="en-US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corrispondere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sarà</a:t>
            </a:r>
            <a:r>
              <a:rPr lang="en-US" spc="-3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totale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verrà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quindi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corrisposto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alcun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indennizzo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se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inferiore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mentre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invece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verrà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corrisposto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indennizzo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integrale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se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superiore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alla</a:t>
            </a:r>
            <a:r>
              <a:rPr lang="en-US" spc="-4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franchigia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215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2698175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200"/>
              <a:tabLst>
                <a:tab pos="300990" algn="l"/>
              </a:tabLst>
            </a:pP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La franchigia e lo</a:t>
            </a:r>
            <a:r>
              <a:rPr lang="it-IT" b="1" i="1" spc="-1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it-IT" b="1" i="1" spc="-15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scoperto</a:t>
            </a:r>
            <a:endParaRPr lang="it-IT" b="1" i="1" spc="-15" dirty="0">
              <a:latin typeface="Calibri Light" panose="020F03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84B4AD4D-0EEB-4685-8595-292E298AD265}"/>
              </a:ext>
            </a:extLst>
          </p:cNvPr>
          <p:cNvSpPr/>
          <p:nvPr/>
        </p:nvSpPr>
        <p:spPr>
          <a:xfrm>
            <a:off x="215516" y="1556792"/>
            <a:ext cx="8712968" cy="253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1755" algn="just">
              <a:lnSpc>
                <a:spcPct val="150000"/>
              </a:lnSpc>
              <a:spcAft>
                <a:spcPts val="0"/>
              </a:spcAft>
            </a:pP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Sempre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con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l’obiettivo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responsabilizzare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contenere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costi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gestione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l’entità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premio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prevedere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l’applicazione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uno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scoperto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1120" marR="72390" algn="just"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Lo </a:t>
            </a:r>
            <a:r>
              <a:rPr lang="en-US" b="1" dirty="0" err="1">
                <a:latin typeface="Times New Roman" panose="02020603050405020304" pitchFamily="18" charset="0"/>
                <a:ea typeface="Arial" panose="020B0604020202020204" pitchFamily="34" charset="0"/>
              </a:rPr>
              <a:t>scoperto</a:t>
            </a:r>
            <a:r>
              <a:rPr lang="en-US" b="1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consiste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una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certa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percentuale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indennizzabile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rimane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carico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dell'assicurato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indipendentemente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dall’entità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sinistro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Dal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momento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scoperto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stabilito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percentuale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sull’ammontare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danno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(e non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somma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), non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possibile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stabilire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anticipatamente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importo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831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durata e la fine del contratto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52CE874-561C-455A-B2DE-1398B57AF3CD}"/>
              </a:ext>
            </a:extLst>
          </p:cNvPr>
          <p:cNvSpPr/>
          <p:nvPr/>
        </p:nvSpPr>
        <p:spPr>
          <a:xfrm>
            <a:off x="-18255" y="1506069"/>
            <a:ext cx="9036496" cy="3845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0485" algn="just">
              <a:lnSpc>
                <a:spcPct val="150000"/>
              </a:lnSpc>
              <a:spcBef>
                <a:spcPts val="82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pc="-6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intende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concluso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ed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esplica</a:t>
            </a:r>
            <a:r>
              <a:rPr lang="en-US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la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sua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piena</a:t>
            </a:r>
            <a:r>
              <a:rPr lang="en-US" spc="-45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efficacia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dal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momento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in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spc="10" dirty="0">
                <a:latin typeface="Times New Roman" panose="02020603050405020304" pitchFamily="18" charset="0"/>
                <a:ea typeface="Arial" panose="020B0604020202020204" pitchFamily="34" charset="0"/>
              </a:rPr>
              <a:t>cui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è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stato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sottoscritto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da</a:t>
            </a:r>
            <a:r>
              <a:rPr lang="en-US" spc="-6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entrambe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parti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dalle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ore 24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giorno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in cui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ha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pagato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spc="-50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premio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</a:t>
            </a: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1120" marR="71755" algn="just">
              <a:lnSpc>
                <a:spcPct val="150000"/>
              </a:lnSpc>
              <a:spcBef>
                <a:spcPts val="465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La data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inizio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definita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data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decorrenza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o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effetto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la fine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definita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scadenza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Il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periodo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compreso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tra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decorrenza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e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scadenza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definisce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durata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contraenti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possono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fissare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liberamente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la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durata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con un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massimo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10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anni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 Il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in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mancanza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disdetta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(o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dell’assicuratore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),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proroga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anno in anno.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stipula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del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può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però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derogare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a tale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norma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prevedendo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il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contratto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cessi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automaticamente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alla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scadenza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.</a:t>
            </a:r>
            <a:endParaRPr lang="it-IT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88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694C0-6A41-41BA-ADE3-0C2BC21AA602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3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0" y="6488348"/>
            <a:ext cx="7380312" cy="365125"/>
          </a:xfrm>
        </p:spPr>
        <p:txBody>
          <a:bodyPr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Corso di Formazione Il Perito Assicurativo – Rami Elementari - Relatore P.A. ing. Amedeo Ammaturo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FEE5642-19CA-4C6C-9E5B-D8B56A381596}"/>
              </a:ext>
            </a:extLst>
          </p:cNvPr>
          <p:cNvSpPr/>
          <p:nvPr/>
        </p:nvSpPr>
        <p:spPr>
          <a:xfrm>
            <a:off x="3923928" y="620688"/>
            <a:ext cx="3211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x-none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durata e la fine del contratto</a:t>
            </a:r>
            <a:endParaRPr lang="it-IT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1B4815F-37BC-4048-94E5-3395B82781B5}"/>
              </a:ext>
            </a:extLst>
          </p:cNvPr>
          <p:cNvSpPr/>
          <p:nvPr/>
        </p:nvSpPr>
        <p:spPr>
          <a:xfrm>
            <a:off x="107504" y="1844824"/>
            <a:ext cx="9036496" cy="3787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74295" algn="just">
              <a:lnSpc>
                <a:spcPct val="150000"/>
              </a:lnSpc>
              <a:spcBef>
                <a:spcPts val="3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Per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alcuni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rami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assicurativi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incendio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infortuni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malattia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ecc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inoltre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è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possibile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contrarre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polizze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durata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anche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pluriennale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(di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solito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Arial" panose="020B0604020202020204" pitchFamily="34" charset="0"/>
              </a:rPr>
              <a:t>decennali</a:t>
            </a:r>
            <a:r>
              <a:rPr lang="en-US" dirty="0">
                <a:latin typeface="Times New Roman" panose="02020603050405020304" pitchFamily="18" charset="0"/>
                <a:ea typeface="Arial" panose="020B0604020202020204" pitchFamily="34" charset="0"/>
              </a:rPr>
              <a:t>).</a:t>
            </a:r>
            <a:endParaRPr lang="it-IT" sz="12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Il secondo periodo del primo comma dell’articolo 1899 del Codice Civile relativo alla durata dell’assicurazione, detta: “L’assicuratore, in alternativa ad una copertura di durata annuale, può proporre una copertura di durata poliennale a fronte di una riduzione del premio rispetto a quello previsto per la stessa copertura dal contratto annuale. In questo caso, se il contratto supera i cinque anni, l’assicurato, trascorso il quinquennio, ha facoltà di recedere dal contratto con preavviso di sessanta giorni e con effetto dalla fine dell’annualità nel corso della quale la</a:t>
            </a:r>
            <a:r>
              <a:rPr lang="it-IT" spc="-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facoltà</a:t>
            </a:r>
            <a:r>
              <a:rPr lang="it-IT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</a:t>
            </a:r>
            <a:r>
              <a:rPr lang="it-IT" spc="-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recesso</a:t>
            </a:r>
            <a:r>
              <a:rPr lang="it-IT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è</a:t>
            </a:r>
            <a:r>
              <a:rPr lang="it-IT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stata</a:t>
            </a:r>
            <a:r>
              <a:rPr lang="it-IT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it-IT" dirty="0">
                <a:latin typeface="Times New Roman" panose="02020603050405020304" pitchFamily="18" charset="0"/>
                <a:ea typeface="Times New Roman" panose="02020603050405020304" pitchFamily="18" charset="0"/>
              </a:rPr>
              <a:t>esercitata».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88252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731</TotalTime>
  <Words>4485</Words>
  <Application>Microsoft Office PowerPoint</Application>
  <PresentationFormat>Presentazione su schermo (4:3)</PresentationFormat>
  <Paragraphs>277</Paragraphs>
  <Slides>57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57</vt:i4>
      </vt:variant>
    </vt:vector>
  </HeadingPairs>
  <TitlesOfParts>
    <vt:vector size="66" baseType="lpstr">
      <vt:lpstr>Arial</vt:lpstr>
      <vt:lpstr>Calibri</vt:lpstr>
      <vt:lpstr>Calibri Light</vt:lpstr>
      <vt:lpstr>Constantia</vt:lpstr>
      <vt:lpstr>Symbol</vt:lpstr>
      <vt:lpstr>Times New Roman</vt:lpstr>
      <vt:lpstr>Wingdings</vt:lpstr>
      <vt:lpstr>Wingdings 2</vt:lpstr>
      <vt:lpstr>Equinozio</vt:lpstr>
      <vt:lpstr>Corso di Formazione IL PERITO ASSICURATIVO – RAMI ELEMENTARI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Alta Formazione</dc:title>
  <dc:creator>micro</dc:creator>
  <cp:lastModifiedBy>Utente</cp:lastModifiedBy>
  <cp:revision>123</cp:revision>
  <dcterms:created xsi:type="dcterms:W3CDTF">2012-02-03T12:18:10Z</dcterms:created>
  <dcterms:modified xsi:type="dcterms:W3CDTF">2019-09-29T17:41:44Z</dcterms:modified>
</cp:coreProperties>
</file>