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51"/>
  </p:notesMasterIdLst>
  <p:sldIdLst>
    <p:sldId id="256" r:id="rId2"/>
    <p:sldId id="274" r:id="rId3"/>
    <p:sldId id="275" r:id="rId4"/>
    <p:sldId id="276" r:id="rId5"/>
    <p:sldId id="27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91" r:id="rId20"/>
    <p:sldId id="292" r:id="rId21"/>
    <p:sldId id="293" r:id="rId22"/>
    <p:sldId id="294" r:id="rId23"/>
    <p:sldId id="295" r:id="rId24"/>
    <p:sldId id="296" r:id="rId25"/>
    <p:sldId id="297" r:id="rId26"/>
    <p:sldId id="298" r:id="rId27"/>
    <p:sldId id="299" r:id="rId28"/>
    <p:sldId id="300" r:id="rId29"/>
    <p:sldId id="301" r:id="rId30"/>
    <p:sldId id="302" r:id="rId31"/>
    <p:sldId id="303" r:id="rId32"/>
    <p:sldId id="304" r:id="rId33"/>
    <p:sldId id="305" r:id="rId34"/>
    <p:sldId id="306" r:id="rId35"/>
    <p:sldId id="307" r:id="rId36"/>
    <p:sldId id="308" r:id="rId37"/>
    <p:sldId id="309" r:id="rId38"/>
    <p:sldId id="310" r:id="rId39"/>
    <p:sldId id="311" r:id="rId40"/>
    <p:sldId id="312" r:id="rId41"/>
    <p:sldId id="313" r:id="rId42"/>
    <p:sldId id="314" r:id="rId43"/>
    <p:sldId id="315" r:id="rId44"/>
    <p:sldId id="316" r:id="rId45"/>
    <p:sldId id="317" r:id="rId46"/>
    <p:sldId id="318" r:id="rId47"/>
    <p:sldId id="319" r:id="rId48"/>
    <p:sldId id="320" r:id="rId49"/>
    <p:sldId id="321" r:id="rId5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95591" autoAdjust="0"/>
  </p:normalViewPr>
  <p:slideViewPr>
    <p:cSldViewPr>
      <p:cViewPr varScale="1">
        <p:scale>
          <a:sx n="82" d="100"/>
          <a:sy n="82" d="100"/>
        </p:scale>
        <p:origin x="1430" y="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EA5A9-5CFE-4D1A-AC72-1259C2144F43}" type="datetimeFigureOut">
              <a:rPr lang="it-IT" smtClean="0"/>
              <a:pPr/>
              <a:t>23/09/2019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23/09/2019</a:t>
            </a:fld>
            <a:endParaRPr lang="it-IT"/>
          </a:p>
        </p:txBody>
      </p:sp>
      <p:sp>
        <p:nvSpPr>
          <p:cNvPr id="19" name="Segnaposto piè di pagina 18"/>
          <p:cNvSpPr>
            <a:spLocks noGrp="1"/>
          </p:cNvSpPr>
          <p:nvPr>
            <p:ph type="ftr" sz="quarter" idx="11"/>
          </p:nvPr>
        </p:nvSpPr>
        <p:spPr/>
        <p:txBody>
          <a:bodyPr/>
          <a:lstStyle/>
          <a:p>
            <a:r>
              <a:rPr lang="it-IT" dirty="0"/>
              <a:t>Modulo 4 - Tecnologie Impiantistiche - Relatore Ing. Amedeo Ammaturo</a:t>
            </a:r>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23/09/2019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23/09/2019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23/09/2019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23/09/2019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23/09/2019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23/09/2019</a:t>
            </a:fld>
            <a:endParaRPr lang="it-IT"/>
          </a:p>
        </p:txBody>
      </p:sp>
      <p:sp>
        <p:nvSpPr>
          <p:cNvPr id="8" name="Segnaposto piè di pagina 7"/>
          <p:cNvSpPr>
            <a:spLocks noGrp="1"/>
          </p:cNvSpPr>
          <p:nvPr>
            <p:ph type="ftr" sz="quarter" idx="11"/>
          </p:nvPr>
        </p:nvSpPr>
        <p:spPr/>
        <p:txBody>
          <a:bodyPr/>
          <a:lstStyle/>
          <a:p>
            <a:r>
              <a:rPr lang="it-IT" dirty="0"/>
              <a:t>Modulo 4 - Tecnologie Impiantistiche - Relatore Ing. Amedeo Ammaturo</a:t>
            </a:r>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23/09/2019</a:t>
            </a:fld>
            <a:endParaRPr lang="it-IT"/>
          </a:p>
        </p:txBody>
      </p:sp>
      <p:sp>
        <p:nvSpPr>
          <p:cNvPr id="4" name="Segnaposto piè di pagina 3"/>
          <p:cNvSpPr>
            <a:spLocks noGrp="1"/>
          </p:cNvSpPr>
          <p:nvPr>
            <p:ph type="ftr" sz="quarter" idx="11"/>
          </p:nvPr>
        </p:nvSpPr>
        <p:spPr/>
        <p:txBody>
          <a:bodyPr/>
          <a:lstStyle/>
          <a:p>
            <a:r>
              <a:rPr lang="it-IT" dirty="0"/>
              <a:t>Modulo 4 - Tecnologie Impiantistiche - Relatore Ing. Amedeo Ammaturo</a:t>
            </a: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23/09/2019</a:t>
            </a:fld>
            <a:endParaRPr lang="it-IT"/>
          </a:p>
        </p:txBody>
      </p:sp>
      <p:sp>
        <p:nvSpPr>
          <p:cNvPr id="3" name="Segnaposto piè di pagina 2"/>
          <p:cNvSpPr>
            <a:spLocks noGrp="1"/>
          </p:cNvSpPr>
          <p:nvPr>
            <p:ph type="ftr" sz="quarter" idx="11"/>
          </p:nvPr>
        </p:nvSpPr>
        <p:spPr/>
        <p:txBody>
          <a:bodyPr/>
          <a:lstStyle/>
          <a:p>
            <a:r>
              <a:rPr lang="it-IT" dirty="0"/>
              <a:t>Modulo 4 - Tecnologie Impiantistiche - Relatore Ing. Amedeo Ammaturo</a:t>
            </a:r>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23/09/2019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23/09/2019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23/09/2019</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a:t>Modulo 4 - Tecnologie Impiantistiche - Relatore Ing. Amedeo Ammaturo</a:t>
            </a:r>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solidFill>
            <a:srgbClr val="00B050"/>
          </a:soli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a:solidFill>
                  <a:schemeClr val="tx1"/>
                </a:solidFill>
              </a:rPr>
              <a:t>Corso di Formazione</a:t>
            </a:r>
            <a:br>
              <a:rPr lang="it-IT" dirty="0">
                <a:solidFill>
                  <a:schemeClr val="tx1"/>
                </a:solidFill>
              </a:rPr>
            </a:br>
            <a:r>
              <a:rPr lang="it-IT" sz="2800" dirty="0">
                <a:solidFill>
                  <a:schemeClr val="tx1"/>
                </a:solidFill>
              </a:rPr>
              <a:t>IL PERITO ASSICURATIVO – RAMI ELEMENTARI</a:t>
            </a:r>
            <a:endParaRPr lang="it-IT" dirty="0">
              <a:solidFill>
                <a:schemeClr val="tx1"/>
              </a:solidFill>
            </a:endParaRPr>
          </a:p>
        </p:txBody>
      </p:sp>
      <p:sp>
        <p:nvSpPr>
          <p:cNvPr id="4" name="Segnaposto piè di pagina 3"/>
          <p:cNvSpPr>
            <a:spLocks noGrp="1"/>
          </p:cNvSpPr>
          <p:nvPr>
            <p:ph type="ftr" sz="quarter" idx="11"/>
          </p:nvPr>
        </p:nvSpPr>
        <p:spPr>
          <a:xfrm>
            <a:off x="0" y="6488348"/>
            <a:ext cx="7380312" cy="365125"/>
          </a:xfrm>
        </p:spPr>
        <p:txBody>
          <a:bodyPr/>
          <a:lstStyle/>
          <a:p>
            <a:pPr algn="ctr"/>
            <a:r>
              <a:rPr lang="it-IT" dirty="0">
                <a:solidFill>
                  <a:schemeClr val="bg1"/>
                </a:solidFill>
              </a:rPr>
              <a:t>Corso di Formazione Il Perito Assicurativo – Rami Elementari - Relatore P.A. ing. Amedeo Ammaturo</a:t>
            </a: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3">
            <a:extLst>
              <a:ext uri="{28A0092B-C50C-407E-A947-70E740481C1C}">
                <a14:useLocalDpi xmlns:a14="http://schemas.microsoft.com/office/drawing/2010/main" val="0"/>
              </a:ext>
            </a:extLst>
          </a:blip>
          <a:srcRect/>
          <a:stretch>
            <a:fillRect/>
          </a:stretch>
        </p:blipFill>
        <p:spPr bwMode="auto">
          <a:xfrm>
            <a:off x="3499801" y="260648"/>
            <a:ext cx="1732971" cy="16476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45A9002-4805-4305-B843-C4EE00925027}"/>
              </a:ext>
            </a:extLst>
          </p:cNvPr>
          <p:cNvSpPr/>
          <p:nvPr/>
        </p:nvSpPr>
        <p:spPr>
          <a:xfrm>
            <a:off x="4932040" y="908720"/>
            <a:ext cx="2262351" cy="646331"/>
          </a:xfrm>
          <a:prstGeom prst="rect">
            <a:avLst/>
          </a:prstGeom>
        </p:spPr>
        <p:txBody>
          <a:bodyPr wrap="none">
            <a:spAutoFit/>
          </a:bodyPr>
          <a:lstStyle/>
          <a:p>
            <a:r>
              <a:rPr lang="it-IT" sz="3600" b="1" i="1" dirty="0">
                <a:latin typeface="Times New Roman" panose="02020603050405020304" pitchFamily="18" charset="0"/>
                <a:ea typeface="Times New Roman" panose="02020603050405020304" pitchFamily="18" charset="0"/>
              </a:rPr>
              <a:t>L’interesse</a:t>
            </a:r>
            <a:endParaRPr lang="it-IT" sz="3600" b="1" i="1" dirty="0"/>
          </a:p>
        </p:txBody>
      </p:sp>
      <p:sp>
        <p:nvSpPr>
          <p:cNvPr id="8" name="Rettangolo 7">
            <a:extLst>
              <a:ext uri="{FF2B5EF4-FFF2-40B4-BE49-F238E27FC236}">
                <a16:creationId xmlns:a16="http://schemas.microsoft.com/office/drawing/2014/main" id="{322DFDFA-22F1-4049-89CE-9F88D8EF6B4D}"/>
              </a:ext>
            </a:extLst>
          </p:cNvPr>
          <p:cNvSpPr/>
          <p:nvPr/>
        </p:nvSpPr>
        <p:spPr>
          <a:xfrm>
            <a:off x="395536" y="2276872"/>
            <a:ext cx="8291264" cy="2119747"/>
          </a:xfrm>
          <a:prstGeom prst="rect">
            <a:avLst/>
          </a:prstGeom>
        </p:spPr>
        <p:txBody>
          <a:bodyPr wrap="square">
            <a:spAutoFit/>
          </a:bodyPr>
          <a:lstStyle/>
          <a:p>
            <a:pPr marL="71120" marR="71755" algn="just">
              <a:lnSpc>
                <a:spcPct val="150000"/>
              </a:lnSpc>
              <a:spcBef>
                <a:spcPts val="690"/>
              </a:spcBef>
              <a:spcAft>
                <a:spcPts val="0"/>
              </a:spcAft>
            </a:pPr>
            <a:r>
              <a:rPr lang="en-US" dirty="0" err="1">
                <a:latin typeface="Times New Roman" panose="02020603050405020304" pitchFamily="18" charset="0"/>
                <a:ea typeface="Arial" panose="020B0604020202020204" pitchFamily="34" charset="0"/>
              </a:rPr>
              <a:t>L’interesse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identifica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normalmente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relazione</a:t>
            </a:r>
            <a:r>
              <a:rPr lang="en-US" dirty="0">
                <a:latin typeface="Times New Roman" panose="02020603050405020304" pitchFamily="18" charset="0"/>
                <a:ea typeface="Arial" panose="020B0604020202020204" pitchFamily="34" charset="0"/>
              </a:rPr>
              <a:t> di carattere </a:t>
            </a:r>
            <a:r>
              <a:rPr lang="en-US" dirty="0" err="1">
                <a:latin typeface="Times New Roman" panose="02020603050405020304" pitchFamily="18" charset="0"/>
                <a:ea typeface="Arial" panose="020B0604020202020204" pitchFamily="34" charset="0"/>
              </a:rPr>
              <a:t>economico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lega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bene, </a:t>
            </a:r>
            <a:r>
              <a:rPr lang="en-US" dirty="0" err="1">
                <a:latin typeface="Times New Roman" panose="02020603050405020304" pitchFamily="18" charset="0"/>
                <a:ea typeface="Arial" panose="020B0604020202020204" pitchFamily="34" charset="0"/>
              </a:rPr>
              <a:t>oggetto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L’interesse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deve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essere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specifico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attuale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lecito</a:t>
            </a:r>
            <a:r>
              <a:rPr lang="en-US" dirty="0">
                <a:latin typeface="Times New Roman" panose="02020603050405020304" pitchFamily="18" charset="0"/>
                <a:ea typeface="Arial" panose="020B0604020202020204" pitchFamily="34" charset="0"/>
              </a:rPr>
              <a:t> e di </a:t>
            </a:r>
            <a:r>
              <a:rPr lang="en-US" dirty="0" err="1">
                <a:latin typeface="Times New Roman" panose="02020603050405020304" pitchFamily="18" charset="0"/>
                <a:ea typeface="Arial" panose="020B0604020202020204" pitchFamily="34" charset="0"/>
              </a:rPr>
              <a:t>natura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economica</a:t>
            </a:r>
            <a:r>
              <a:rPr lang="en-US" dirty="0">
                <a:latin typeface="Times New Roman" panose="02020603050405020304" pitchFamily="18" charset="0"/>
                <a:ea typeface="Arial" panose="020B0604020202020204" pitchFamily="34" charset="0"/>
              </a:rPr>
              <a:t>. Non ha alcuna </a:t>
            </a:r>
            <a:r>
              <a:rPr lang="en-US" dirty="0" err="1">
                <a:latin typeface="Times New Roman" panose="02020603050405020304" pitchFamily="18" charset="0"/>
                <a:ea typeface="Arial" panose="020B0604020202020204" pitchFamily="34" charset="0"/>
              </a:rPr>
              <a:t>rilevanza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infatti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rapporto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meramente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affettivo</a:t>
            </a:r>
            <a:r>
              <a:rPr lang="en-US" dirty="0">
                <a:latin typeface="Times New Roman" panose="02020603050405020304" pitchFamily="18" charset="0"/>
                <a:ea typeface="Arial" panose="020B0604020202020204" pitchFamily="34" charset="0"/>
              </a:rPr>
              <a:t> o morale verso un </a:t>
            </a:r>
            <a:r>
              <a:rPr lang="en-US" dirty="0" err="1">
                <a:latin typeface="Times New Roman" panose="02020603050405020304" pitchFamily="18" charset="0"/>
                <a:ea typeface="Arial" panose="020B0604020202020204" pitchFamily="34" charset="0"/>
              </a:rPr>
              <a:t>oggetto</a:t>
            </a:r>
            <a:r>
              <a:rPr lang="en-US" dirty="0">
                <a:latin typeface="Times New Roman" panose="02020603050405020304" pitchFamily="18" charset="0"/>
                <a:ea typeface="Arial" panose="020B0604020202020204" pitchFamily="34" charset="0"/>
              </a:rPr>
              <a:t> se </a:t>
            </a:r>
            <a:r>
              <a:rPr lang="en-US" dirty="0" err="1">
                <a:latin typeface="Times New Roman" panose="02020603050405020304" pitchFamily="18" charset="0"/>
                <a:ea typeface="Arial" panose="020B0604020202020204" pitchFamily="34" charset="0"/>
              </a:rPr>
              <a:t>privo</a:t>
            </a:r>
            <a:r>
              <a:rPr lang="en-US" dirty="0">
                <a:latin typeface="Times New Roman" panose="02020603050405020304" pitchFamily="18" charset="0"/>
                <a:ea typeface="Arial" panose="020B0604020202020204" pitchFamily="34" charset="0"/>
              </a:rPr>
              <a:t> di peso </a:t>
            </a:r>
            <a:r>
              <a:rPr lang="en-US" dirty="0" err="1">
                <a:latin typeface="Times New Roman" panose="02020603050405020304" pitchFamily="18" charset="0"/>
                <a:ea typeface="Arial" panose="020B0604020202020204" pitchFamily="34" charset="0"/>
              </a:rPr>
              <a:t>economico</a:t>
            </a:r>
            <a:r>
              <a:rPr lang="en-US" dirty="0">
                <a:latin typeface="Times New Roman" panose="02020603050405020304" pitchFamily="18" charset="0"/>
                <a:ea typeface="Arial" panose="020B0604020202020204" pitchFamily="34" charset="0"/>
              </a:rPr>
              <a:t>.</a:t>
            </a:r>
            <a:endParaRPr lang="it-IT" sz="1200" dirty="0">
              <a:latin typeface="Arial" panose="020B0604020202020204" pitchFamily="34" charset="0"/>
              <a:ea typeface="Arial" panose="020B0604020202020204" pitchFamily="34" charset="0"/>
            </a:endParaRPr>
          </a:p>
          <a:p>
            <a:pPr marL="71120" algn="just">
              <a:lnSpc>
                <a:spcPct val="150000"/>
              </a:lnSpc>
              <a:spcAft>
                <a:spcPts val="0"/>
              </a:spcAft>
            </a:pPr>
            <a:r>
              <a:rPr lang="en-US" dirty="0">
                <a:latin typeface="Times New Roman" panose="02020603050405020304" pitchFamily="18" charset="0"/>
                <a:ea typeface="Arial" panose="020B0604020202020204" pitchFamily="34" charset="0"/>
              </a:rPr>
              <a:t>Il </a:t>
            </a:r>
            <a:r>
              <a:rPr lang="en-US" dirty="0" err="1">
                <a:latin typeface="Times New Roman" panose="02020603050405020304" pitchFamily="18" charset="0"/>
                <a:ea typeface="Arial" panose="020B0604020202020204" pitchFamily="34" charset="0"/>
              </a:rPr>
              <a:t>danno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rappresenta</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lesione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interesse.</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477407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45A9002-4805-4305-B843-C4EE00925027}"/>
              </a:ext>
            </a:extLst>
          </p:cNvPr>
          <p:cNvSpPr/>
          <p:nvPr/>
        </p:nvSpPr>
        <p:spPr>
          <a:xfrm>
            <a:off x="4932040" y="908720"/>
            <a:ext cx="2262351" cy="646331"/>
          </a:xfrm>
          <a:prstGeom prst="rect">
            <a:avLst/>
          </a:prstGeom>
        </p:spPr>
        <p:txBody>
          <a:bodyPr wrap="none">
            <a:spAutoFit/>
          </a:bodyPr>
          <a:lstStyle/>
          <a:p>
            <a:r>
              <a:rPr lang="it-IT" sz="3600" b="1" i="1" dirty="0">
                <a:latin typeface="Times New Roman" panose="02020603050405020304" pitchFamily="18" charset="0"/>
                <a:ea typeface="Times New Roman" panose="02020603050405020304" pitchFamily="18" charset="0"/>
              </a:rPr>
              <a:t>L’interesse</a:t>
            </a:r>
            <a:endParaRPr lang="it-IT" sz="3600" b="1" i="1" dirty="0"/>
          </a:p>
        </p:txBody>
      </p:sp>
      <p:sp>
        <p:nvSpPr>
          <p:cNvPr id="4" name="Rettangolo 3">
            <a:extLst>
              <a:ext uri="{FF2B5EF4-FFF2-40B4-BE49-F238E27FC236}">
                <a16:creationId xmlns:a16="http://schemas.microsoft.com/office/drawing/2014/main" id="{24155B2C-1F91-48A3-9884-732A5A677E3C}"/>
              </a:ext>
            </a:extLst>
          </p:cNvPr>
          <p:cNvSpPr/>
          <p:nvPr/>
        </p:nvSpPr>
        <p:spPr>
          <a:xfrm>
            <a:off x="816968" y="2492896"/>
            <a:ext cx="7488832" cy="1704249"/>
          </a:xfrm>
          <a:prstGeom prst="rect">
            <a:avLst/>
          </a:prstGeom>
        </p:spPr>
        <p:txBody>
          <a:bodyPr wrap="square">
            <a:spAutoFit/>
          </a:bodyPr>
          <a:lstStyle/>
          <a:p>
            <a:pPr marL="71120" marR="69215" algn="just">
              <a:lnSpc>
                <a:spcPct val="150000"/>
              </a:lnSpc>
              <a:spcBef>
                <a:spcPts val="580"/>
              </a:spcBef>
              <a:spcAft>
                <a:spcPts val="0"/>
              </a:spcAft>
            </a:pPr>
            <a:r>
              <a:rPr lang="en-US" dirty="0" err="1">
                <a:latin typeface="Times New Roman" panose="02020603050405020304" pitchFamily="18" charset="0"/>
                <a:ea typeface="Arial" panose="020B0604020202020204" pitchFamily="34" charset="0"/>
              </a:rPr>
              <a:t>L’art</a:t>
            </a:r>
            <a:r>
              <a:rPr lang="en-US" dirty="0">
                <a:latin typeface="Times New Roman" panose="02020603050405020304" pitchFamily="18" charset="0"/>
                <a:ea typeface="Arial" panose="020B0604020202020204" pitchFamily="34" charset="0"/>
              </a:rPr>
              <a:t>. 1904 del </a:t>
            </a:r>
            <a:r>
              <a:rPr lang="en-US" dirty="0" err="1">
                <a:latin typeface="Times New Roman" panose="02020603050405020304" pitchFamily="18" charset="0"/>
                <a:ea typeface="Arial" panose="020B0604020202020204" pitchFamily="34" charset="0"/>
              </a:rPr>
              <a:t>Codice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indica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l’interesse</a:t>
            </a:r>
            <a:r>
              <a:rPr lang="en-US" dirty="0">
                <a:latin typeface="Times New Roman" panose="02020603050405020304" pitchFamily="18" charset="0"/>
                <a:ea typeface="Arial" panose="020B0604020202020204" pitchFamily="34" charset="0"/>
              </a:rPr>
              <a:t> quale </a:t>
            </a:r>
            <a:r>
              <a:rPr lang="en-US" dirty="0" err="1">
                <a:latin typeface="Times New Roman" panose="02020603050405020304" pitchFamily="18" charset="0"/>
                <a:ea typeface="Arial" panose="020B0604020202020204" pitchFamily="34" charset="0"/>
              </a:rPr>
              <a:t>elemento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essenziale</a:t>
            </a:r>
            <a:r>
              <a:rPr lang="en-US" dirty="0">
                <a:latin typeface="Times New Roman" panose="02020603050405020304" pitchFamily="18" charset="0"/>
                <a:ea typeface="Arial" panose="020B0604020202020204" pitchFamily="34" charset="0"/>
              </a:rPr>
              <a:t> per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danni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momento</a:t>
            </a:r>
            <a:r>
              <a:rPr lang="en-US" dirty="0">
                <a:latin typeface="Times New Roman" panose="02020603050405020304" pitchFamily="18" charset="0"/>
                <a:ea typeface="Arial" panose="020B0604020202020204" pitchFamily="34" charset="0"/>
              </a:rPr>
              <a:t> in cui </a:t>
            </a:r>
            <a:r>
              <a:rPr lang="en-US" dirty="0" err="1">
                <a:latin typeface="Times New Roman" panose="02020603050405020304" pitchFamily="18" charset="0"/>
                <a:ea typeface="Arial" panose="020B0604020202020204" pitchFamily="34" charset="0"/>
              </a:rPr>
              <a:t>afferma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un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nullo</a:t>
            </a:r>
            <a:r>
              <a:rPr lang="en-US" dirty="0">
                <a:latin typeface="Times New Roman" panose="02020603050405020304" pitchFamily="18" charset="0"/>
                <a:ea typeface="Arial" panose="020B0604020202020204" pitchFamily="34" charset="0"/>
              </a:rPr>
              <a:t> se non </a:t>
            </a:r>
            <a:r>
              <a:rPr lang="en-US" dirty="0" err="1">
                <a:latin typeface="Times New Roman" panose="02020603050405020304" pitchFamily="18" charset="0"/>
                <a:ea typeface="Arial" panose="020B0604020202020204" pitchFamily="34" charset="0"/>
              </a:rPr>
              <a:t>esiste</a:t>
            </a:r>
            <a:r>
              <a:rPr lang="en-US" dirty="0">
                <a:latin typeface="Times New Roman" panose="02020603050405020304" pitchFamily="18" charset="0"/>
                <a:ea typeface="Arial" panose="020B0604020202020204" pitchFamily="34" charset="0"/>
              </a:rPr>
              <a:t> un interesse </a:t>
            </a:r>
            <a:r>
              <a:rPr lang="en-US" dirty="0" err="1">
                <a:latin typeface="Times New Roman" panose="02020603050405020304" pitchFamily="18" charset="0"/>
                <a:ea typeface="Arial" panose="020B0604020202020204" pitchFamily="34" charset="0"/>
              </a:rPr>
              <a:t>dell'assicurato</a:t>
            </a:r>
            <a:r>
              <a:rPr lang="en-US" dirty="0">
                <a:latin typeface="Times New Roman" panose="02020603050405020304" pitchFamily="18" charset="0"/>
                <a:ea typeface="Arial" panose="020B0604020202020204" pitchFamily="34" charset="0"/>
              </a:rPr>
              <a:t> ad </a:t>
            </a:r>
            <a:r>
              <a:rPr lang="en-US" dirty="0" err="1">
                <a:latin typeface="Times New Roman" panose="02020603050405020304" pitchFamily="18" charset="0"/>
                <a:ea typeface="Arial" panose="020B0604020202020204" pitchFamily="34" charset="0"/>
              </a:rPr>
              <a:t>essere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risarcito</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8797748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45A9002-4805-4305-B843-C4EE00925027}"/>
              </a:ext>
            </a:extLst>
          </p:cNvPr>
          <p:cNvSpPr/>
          <p:nvPr/>
        </p:nvSpPr>
        <p:spPr>
          <a:xfrm>
            <a:off x="4932040" y="908720"/>
            <a:ext cx="2262351" cy="646331"/>
          </a:xfrm>
          <a:prstGeom prst="rect">
            <a:avLst/>
          </a:prstGeom>
        </p:spPr>
        <p:txBody>
          <a:bodyPr wrap="none">
            <a:spAutoFit/>
          </a:bodyPr>
          <a:lstStyle/>
          <a:p>
            <a:r>
              <a:rPr lang="it-IT" sz="3600" b="1" i="1" dirty="0">
                <a:latin typeface="Times New Roman" panose="02020603050405020304" pitchFamily="18" charset="0"/>
                <a:ea typeface="Times New Roman" panose="02020603050405020304" pitchFamily="18" charset="0"/>
              </a:rPr>
              <a:t>L’interesse</a:t>
            </a:r>
            <a:endParaRPr lang="it-IT" sz="3600" b="1" i="1" dirty="0"/>
          </a:p>
        </p:txBody>
      </p:sp>
      <p:sp>
        <p:nvSpPr>
          <p:cNvPr id="6" name="Rettangolo 5">
            <a:extLst>
              <a:ext uri="{FF2B5EF4-FFF2-40B4-BE49-F238E27FC236}">
                <a16:creationId xmlns:a16="http://schemas.microsoft.com/office/drawing/2014/main" id="{7DD2AA32-E219-4229-9FFF-9D844C1C2765}"/>
              </a:ext>
            </a:extLst>
          </p:cNvPr>
          <p:cNvSpPr/>
          <p:nvPr/>
        </p:nvSpPr>
        <p:spPr>
          <a:xfrm>
            <a:off x="539552" y="2161377"/>
            <a:ext cx="7776864" cy="1288751"/>
          </a:xfrm>
          <a:prstGeom prst="rect">
            <a:avLst/>
          </a:prstGeom>
        </p:spPr>
        <p:txBody>
          <a:bodyPr wrap="square">
            <a:spAutoFit/>
          </a:bodyPr>
          <a:lstStyle/>
          <a:p>
            <a:pPr marL="71120" marR="73660" algn="just">
              <a:lnSpc>
                <a:spcPct val="150000"/>
              </a:lnSpc>
              <a:spcAft>
                <a:spcPts val="0"/>
              </a:spcAft>
            </a:pPr>
            <a:r>
              <a:rPr lang="en-US" dirty="0">
                <a:latin typeface="Times New Roman" panose="02020603050405020304" pitchFamily="18" charset="0"/>
                <a:ea typeface="Arial" panose="020B0604020202020204" pitchFamily="34" charset="0"/>
              </a:rPr>
              <a:t>Il</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valore</a:t>
            </a:r>
            <a:r>
              <a:rPr lang="en-US" spc="-2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bene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rappresenta</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invece</a:t>
            </a:r>
            <a:r>
              <a:rPr lang="en-US" spc="-2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la</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misura</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dell’interesse</a:t>
            </a:r>
            <a:r>
              <a:rPr lang="en-US" dirty="0">
                <a:latin typeface="Times New Roman" panose="02020603050405020304" pitchFamily="18" charset="0"/>
                <a:ea typeface="Arial" panose="020B0604020202020204" pitchFamily="34" charset="0"/>
              </a:rPr>
              <a:t>.</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Ai</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fini</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assicurativi</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può</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distinguersi</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valore</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nuovo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acquisto</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commerciale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acquisto</a:t>
            </a:r>
            <a:r>
              <a:rPr lang="en-US" dirty="0">
                <a:latin typeface="Times New Roman" panose="02020603050405020304" pitchFamily="18" charset="0"/>
                <a:ea typeface="Arial" panose="020B0604020202020204" pitchFamily="34" charset="0"/>
              </a:rPr>
              <a:t> a nuovo, </a:t>
            </a:r>
            <a:r>
              <a:rPr lang="en-US" dirty="0" err="1">
                <a:latin typeface="Times New Roman" panose="02020603050405020304" pitchFamily="18" charset="0"/>
                <a:ea typeface="Arial" panose="020B0604020202020204" pitchFamily="34" charset="0"/>
              </a:rPr>
              <a:t>meno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degrado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subito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a:t>
            </a:r>
            <a:r>
              <a:rPr lang="en-US" spc="-9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tempo).</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049612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45A9002-4805-4305-B843-C4EE00925027}"/>
              </a:ext>
            </a:extLst>
          </p:cNvPr>
          <p:cNvSpPr/>
          <p:nvPr/>
        </p:nvSpPr>
        <p:spPr>
          <a:xfrm>
            <a:off x="4932040" y="908720"/>
            <a:ext cx="2262351" cy="646331"/>
          </a:xfrm>
          <a:prstGeom prst="rect">
            <a:avLst/>
          </a:prstGeom>
        </p:spPr>
        <p:txBody>
          <a:bodyPr wrap="none">
            <a:spAutoFit/>
          </a:bodyPr>
          <a:lstStyle/>
          <a:p>
            <a:r>
              <a:rPr lang="it-IT" sz="3600" b="1" i="1" dirty="0">
                <a:latin typeface="Times New Roman" panose="02020603050405020304" pitchFamily="18" charset="0"/>
                <a:ea typeface="Times New Roman" panose="02020603050405020304" pitchFamily="18" charset="0"/>
              </a:rPr>
              <a:t>L’interesse</a:t>
            </a:r>
            <a:endParaRPr lang="it-IT" sz="3600" b="1" i="1" dirty="0"/>
          </a:p>
        </p:txBody>
      </p:sp>
      <p:sp>
        <p:nvSpPr>
          <p:cNvPr id="4" name="Rettangolo 3">
            <a:extLst>
              <a:ext uri="{FF2B5EF4-FFF2-40B4-BE49-F238E27FC236}">
                <a16:creationId xmlns:a16="http://schemas.microsoft.com/office/drawing/2014/main" id="{BBAF5874-C14F-41DA-B15D-B640993F2BE3}"/>
              </a:ext>
            </a:extLst>
          </p:cNvPr>
          <p:cNvSpPr/>
          <p:nvPr/>
        </p:nvSpPr>
        <p:spPr>
          <a:xfrm>
            <a:off x="17850" y="2060848"/>
            <a:ext cx="9001000" cy="2119747"/>
          </a:xfrm>
          <a:prstGeom prst="rect">
            <a:avLst/>
          </a:prstGeom>
        </p:spPr>
        <p:txBody>
          <a:bodyPr wrap="square">
            <a:spAutoFit/>
          </a:bodyPr>
          <a:lstStyle/>
          <a:p>
            <a:pPr marL="71120" marR="71755" algn="just">
              <a:lnSpc>
                <a:spcPct val="150000"/>
              </a:lnSpc>
              <a:spcBef>
                <a:spcPts val="5"/>
              </a:spcBef>
              <a:spcAft>
                <a:spcPts val="0"/>
              </a:spcAft>
            </a:pPr>
            <a:r>
              <a:rPr lang="en-US" dirty="0">
                <a:latin typeface="Times New Roman" panose="02020603050405020304" pitchFamily="18" charset="0"/>
                <a:ea typeface="Arial" panose="020B0604020202020204" pitchFamily="34" charset="0"/>
              </a:rPr>
              <a:t>La</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somma</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assicurata</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rappresenta</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l’importo</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massimo</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prestazione</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dell’assicuratore</a:t>
            </a:r>
            <a:r>
              <a:rPr lang="en-US" dirty="0">
                <a:latin typeface="Times New Roman" panose="02020603050405020304" pitchFamily="18" charset="0"/>
                <a:ea typeface="Arial" panose="020B0604020202020204" pitchFamily="34" charset="0"/>
              </a:rPr>
              <a:t>.</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Tra</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somma</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assicurata</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assicurabile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deve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esserci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corrispondenza</a:t>
            </a:r>
            <a:r>
              <a:rPr lang="en-US" dirty="0">
                <a:latin typeface="Times New Roman" panose="02020603050405020304" pitchFamily="18" charset="0"/>
                <a:ea typeface="Arial" panose="020B0604020202020204" pitchFamily="34" charset="0"/>
              </a:rPr>
              <a:t>. In base al </a:t>
            </a:r>
            <a:r>
              <a:rPr lang="en-US" i="1" dirty="0">
                <a:latin typeface="Times New Roman" panose="02020603050405020304" pitchFamily="18" charset="0"/>
                <a:ea typeface="Arial" panose="020B0604020202020204" pitchFamily="34" charset="0"/>
              </a:rPr>
              <a:t>principio </a:t>
            </a:r>
            <a:r>
              <a:rPr lang="en-US" i="1" dirty="0" err="1">
                <a:latin typeface="Times New Roman" panose="02020603050405020304" pitchFamily="18" charset="0"/>
                <a:ea typeface="Arial" panose="020B0604020202020204" pitchFamily="34" charset="0"/>
              </a:rPr>
              <a:t>indennitario</a:t>
            </a:r>
            <a:r>
              <a:rPr lang="en-US" i="1"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l’indennizzo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percepito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dall’assicurato</a:t>
            </a:r>
            <a:r>
              <a:rPr lang="en-US" spc="-6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non</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potrà</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mai</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essere</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superiore</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al</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danno</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subito</a:t>
            </a:r>
            <a:r>
              <a:rPr lang="en-US" dirty="0">
                <a:latin typeface="Times New Roman" panose="02020603050405020304" pitchFamily="18" charset="0"/>
                <a:ea typeface="Arial" panose="020B0604020202020204" pitchFamily="34" charset="0"/>
              </a:rPr>
              <a:t>,</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anche</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cui</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abbia</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bene per un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superiore</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quello</a:t>
            </a:r>
            <a:r>
              <a:rPr lang="en-US" spc="-1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reale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502400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45A9002-4805-4305-B843-C4EE00925027}"/>
              </a:ext>
            </a:extLst>
          </p:cNvPr>
          <p:cNvSpPr/>
          <p:nvPr/>
        </p:nvSpPr>
        <p:spPr>
          <a:xfrm>
            <a:off x="282279" y="136525"/>
            <a:ext cx="8861721" cy="646331"/>
          </a:xfrm>
          <a:prstGeom prst="rect">
            <a:avLst/>
          </a:prstGeom>
        </p:spPr>
        <p:txBody>
          <a:bodyPr wrap="none">
            <a:spAutoFit/>
          </a:bodyPr>
          <a:lstStyle/>
          <a:p>
            <a:pPr lvl="0"/>
            <a:r>
              <a:rPr lang="it-IT" sz="3200" b="1" i="1" dirty="0">
                <a:latin typeface="Times New Roman" panose="02020603050405020304" pitchFamily="18" charset="0"/>
                <a:cs typeface="Times New Roman" panose="02020603050405020304" pitchFamily="18" charset="0"/>
              </a:rPr>
              <a:t>La natura giuridica del contratto di </a:t>
            </a:r>
            <a:r>
              <a:rPr lang="it-IT" sz="3600" b="1" i="1" dirty="0">
                <a:latin typeface="Times New Roman" panose="02020603050405020304" pitchFamily="18" charset="0"/>
                <a:cs typeface="Times New Roman" panose="02020603050405020304" pitchFamily="18" charset="0"/>
              </a:rPr>
              <a:t>assicurazione</a:t>
            </a:r>
          </a:p>
        </p:txBody>
      </p:sp>
      <p:sp>
        <p:nvSpPr>
          <p:cNvPr id="6" name="Rettangolo 5">
            <a:extLst>
              <a:ext uri="{FF2B5EF4-FFF2-40B4-BE49-F238E27FC236}">
                <a16:creationId xmlns:a16="http://schemas.microsoft.com/office/drawing/2014/main" id="{CA0D15FD-ED8D-4E3E-BDCD-D02F5A79F5D0}"/>
              </a:ext>
            </a:extLst>
          </p:cNvPr>
          <p:cNvSpPr/>
          <p:nvPr/>
        </p:nvSpPr>
        <p:spPr>
          <a:xfrm>
            <a:off x="2339752" y="980728"/>
            <a:ext cx="4442242" cy="369332"/>
          </a:xfrm>
          <a:prstGeom prst="rect">
            <a:avLst/>
          </a:prstGeom>
        </p:spPr>
        <p:txBody>
          <a:bodyPr wrap="none">
            <a:spAutoFit/>
          </a:bodyPr>
          <a:lstStyle/>
          <a:p>
            <a:r>
              <a:rPr lang="it-IT" b="1" u="sng"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Il contratto di assicurazione è un contratto</a:t>
            </a:r>
            <a:r>
              <a:rPr lang="it-IT" dirty="0">
                <a:latin typeface="Times New Roman" panose="02020603050405020304" pitchFamily="18" charset="0"/>
                <a:ea typeface="Times New Roman" panose="02020603050405020304" pitchFamily="18" charset="0"/>
              </a:rPr>
              <a:t>:</a:t>
            </a:r>
            <a:endParaRPr lang="it-IT" dirty="0"/>
          </a:p>
        </p:txBody>
      </p:sp>
      <p:pic>
        <p:nvPicPr>
          <p:cNvPr id="9" name="Immagine 8">
            <a:extLst>
              <a:ext uri="{FF2B5EF4-FFF2-40B4-BE49-F238E27FC236}">
                <a16:creationId xmlns:a16="http://schemas.microsoft.com/office/drawing/2014/main" id="{2B7CCADC-E7C0-43C2-B4A7-67168A2CF907}"/>
              </a:ext>
            </a:extLst>
          </p:cNvPr>
          <p:cNvPicPr>
            <a:picLocks noChangeAspect="1"/>
          </p:cNvPicPr>
          <p:nvPr/>
        </p:nvPicPr>
        <p:blipFill>
          <a:blip r:embed="rId3"/>
          <a:stretch>
            <a:fillRect/>
          </a:stretch>
        </p:blipFill>
        <p:spPr>
          <a:xfrm>
            <a:off x="304332" y="1847779"/>
            <a:ext cx="8532440" cy="4183189"/>
          </a:xfrm>
          <a:prstGeom prst="rect">
            <a:avLst/>
          </a:prstGeom>
        </p:spPr>
      </p:pic>
    </p:spTree>
    <p:extLst>
      <p:ext uri="{BB962C8B-B14F-4D97-AF65-F5344CB8AC3E}">
        <p14:creationId xmlns:p14="http://schemas.microsoft.com/office/powerpoint/2010/main" val="2147266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45A9002-4805-4305-B843-C4EE00925027}"/>
              </a:ext>
            </a:extLst>
          </p:cNvPr>
          <p:cNvSpPr/>
          <p:nvPr/>
        </p:nvSpPr>
        <p:spPr>
          <a:xfrm>
            <a:off x="282279" y="136525"/>
            <a:ext cx="8861721" cy="646331"/>
          </a:xfrm>
          <a:prstGeom prst="rect">
            <a:avLst/>
          </a:prstGeom>
        </p:spPr>
        <p:txBody>
          <a:bodyPr wrap="none">
            <a:spAutoFit/>
          </a:bodyPr>
          <a:lstStyle/>
          <a:p>
            <a:pPr lvl="0"/>
            <a:r>
              <a:rPr lang="it-IT" sz="3200" b="1" i="1" dirty="0">
                <a:latin typeface="Times New Roman" panose="02020603050405020304" pitchFamily="18" charset="0"/>
                <a:cs typeface="Times New Roman" panose="02020603050405020304" pitchFamily="18" charset="0"/>
              </a:rPr>
              <a:t>La natura giuridica del contratto di </a:t>
            </a:r>
            <a:r>
              <a:rPr lang="it-IT" sz="3600" b="1" i="1" dirty="0">
                <a:latin typeface="Times New Roman" panose="02020603050405020304" pitchFamily="18" charset="0"/>
                <a:cs typeface="Times New Roman" panose="02020603050405020304" pitchFamily="18" charset="0"/>
              </a:rPr>
              <a:t>assicurazione</a:t>
            </a:r>
          </a:p>
        </p:txBody>
      </p:sp>
      <p:sp>
        <p:nvSpPr>
          <p:cNvPr id="6" name="Rettangolo 5">
            <a:extLst>
              <a:ext uri="{FF2B5EF4-FFF2-40B4-BE49-F238E27FC236}">
                <a16:creationId xmlns:a16="http://schemas.microsoft.com/office/drawing/2014/main" id="{CA0D15FD-ED8D-4E3E-BDCD-D02F5A79F5D0}"/>
              </a:ext>
            </a:extLst>
          </p:cNvPr>
          <p:cNvSpPr/>
          <p:nvPr/>
        </p:nvSpPr>
        <p:spPr>
          <a:xfrm>
            <a:off x="2339752" y="980728"/>
            <a:ext cx="4442242" cy="369332"/>
          </a:xfrm>
          <a:prstGeom prst="rect">
            <a:avLst/>
          </a:prstGeom>
        </p:spPr>
        <p:txBody>
          <a:bodyPr wrap="none">
            <a:spAutoFit/>
          </a:bodyPr>
          <a:lstStyle/>
          <a:p>
            <a:r>
              <a:rPr lang="it-IT" b="1" u="sng"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Il contratto di assicurazione è un contratto</a:t>
            </a:r>
            <a:r>
              <a:rPr lang="it-IT" dirty="0">
                <a:latin typeface="Times New Roman" panose="02020603050405020304" pitchFamily="18" charset="0"/>
                <a:ea typeface="Times New Roman" panose="02020603050405020304" pitchFamily="18" charset="0"/>
              </a:rPr>
              <a:t>:</a:t>
            </a:r>
            <a:endParaRPr lang="it-IT" dirty="0"/>
          </a:p>
        </p:txBody>
      </p:sp>
      <p:pic>
        <p:nvPicPr>
          <p:cNvPr id="4" name="Immagine 3">
            <a:extLst>
              <a:ext uri="{FF2B5EF4-FFF2-40B4-BE49-F238E27FC236}">
                <a16:creationId xmlns:a16="http://schemas.microsoft.com/office/drawing/2014/main" id="{989039DB-6A2D-4280-A9A4-6B7A36DD5148}"/>
              </a:ext>
            </a:extLst>
          </p:cNvPr>
          <p:cNvPicPr>
            <a:picLocks noChangeAspect="1"/>
          </p:cNvPicPr>
          <p:nvPr/>
        </p:nvPicPr>
        <p:blipFill>
          <a:blip r:embed="rId3"/>
          <a:stretch>
            <a:fillRect/>
          </a:stretch>
        </p:blipFill>
        <p:spPr>
          <a:xfrm>
            <a:off x="226273" y="1916831"/>
            <a:ext cx="8810223" cy="4162439"/>
          </a:xfrm>
          <a:prstGeom prst="rect">
            <a:avLst/>
          </a:prstGeom>
        </p:spPr>
      </p:pic>
    </p:spTree>
    <p:extLst>
      <p:ext uri="{BB962C8B-B14F-4D97-AF65-F5344CB8AC3E}">
        <p14:creationId xmlns:p14="http://schemas.microsoft.com/office/powerpoint/2010/main" val="929276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45A9002-4805-4305-B843-C4EE00925027}"/>
              </a:ext>
            </a:extLst>
          </p:cNvPr>
          <p:cNvSpPr/>
          <p:nvPr/>
        </p:nvSpPr>
        <p:spPr>
          <a:xfrm>
            <a:off x="179513" y="136525"/>
            <a:ext cx="8784975" cy="646331"/>
          </a:xfrm>
          <a:prstGeom prst="rect">
            <a:avLst/>
          </a:prstGeom>
        </p:spPr>
        <p:txBody>
          <a:bodyPr wrap="square">
            <a:spAutoFit/>
          </a:bodyPr>
          <a:lstStyle/>
          <a:p>
            <a:pPr lvl="0"/>
            <a:r>
              <a:rPr lang="it-IT" sz="3600" b="1" i="1" dirty="0"/>
              <a:t>I soggetti del contratto di assicurazione</a:t>
            </a:r>
          </a:p>
        </p:txBody>
      </p:sp>
      <p:sp>
        <p:nvSpPr>
          <p:cNvPr id="7" name="Rettangolo 6">
            <a:extLst>
              <a:ext uri="{FF2B5EF4-FFF2-40B4-BE49-F238E27FC236}">
                <a16:creationId xmlns:a16="http://schemas.microsoft.com/office/drawing/2014/main" id="{A3D080F3-BE72-4543-BBA1-6A297009CD56}"/>
              </a:ext>
            </a:extLst>
          </p:cNvPr>
          <p:cNvSpPr/>
          <p:nvPr/>
        </p:nvSpPr>
        <p:spPr>
          <a:xfrm>
            <a:off x="35496" y="1430589"/>
            <a:ext cx="8856984" cy="3366563"/>
          </a:xfrm>
          <a:prstGeom prst="rect">
            <a:avLst/>
          </a:prstGeom>
        </p:spPr>
        <p:txBody>
          <a:bodyPr wrap="square">
            <a:spAutoFit/>
          </a:bodyPr>
          <a:lstStyle/>
          <a:p>
            <a:pPr marL="71120" marR="71120" algn="just">
              <a:lnSpc>
                <a:spcPct val="150000"/>
              </a:lnSpc>
              <a:spcBef>
                <a:spcPts val="5"/>
              </a:spcBef>
              <a:spcAft>
                <a:spcPts val="0"/>
              </a:spcAft>
            </a:pPr>
            <a:r>
              <a:rPr lang="en-US" dirty="0">
                <a:latin typeface="Times New Roman" panose="02020603050405020304" pitchFamily="18" charset="0"/>
                <a:ea typeface="Arial" panose="020B0604020202020204" pitchFamily="34" charset="0"/>
              </a:rPr>
              <a:t>Il </a:t>
            </a:r>
            <a:r>
              <a:rPr lang="en-US" b="1"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colui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stipula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e ne assume </a:t>
            </a:r>
            <a:r>
              <a:rPr lang="en-US" dirty="0" err="1">
                <a:latin typeface="Times New Roman" panose="02020603050405020304" pitchFamily="18" charset="0"/>
                <a:ea typeface="Arial" panose="020B0604020202020204" pitchFamily="34" charset="0"/>
              </a:rPr>
              <a:t>gli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obblighi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nascenti</a:t>
            </a:r>
            <a:r>
              <a:rPr lang="en-US" dirty="0">
                <a:latin typeface="Times New Roman" panose="02020603050405020304" pitchFamily="18" charset="0"/>
                <a:ea typeface="Arial" panose="020B0604020202020204" pitchFamily="34" charset="0"/>
              </a:rPr>
              <a:t> da </a:t>
            </a:r>
            <a:r>
              <a:rPr lang="en-US" dirty="0" err="1">
                <a:latin typeface="Times New Roman" panose="02020603050405020304" pitchFamily="18" charset="0"/>
                <a:ea typeface="Arial" panose="020B0604020202020204" pitchFamily="34" charset="0"/>
              </a:rPr>
              <a:t>esso</a:t>
            </a:r>
            <a:r>
              <a:rPr lang="en-US" dirty="0">
                <a:latin typeface="Times New Roman" panose="02020603050405020304" pitchFamily="18" charset="0"/>
                <a:ea typeface="Arial" panose="020B0604020202020204" pitchFamily="34" charset="0"/>
              </a:rPr>
              <a:t>, in primo </a:t>
            </a:r>
            <a:r>
              <a:rPr lang="en-US" dirty="0" err="1">
                <a:latin typeface="Times New Roman" panose="02020603050405020304" pitchFamily="18" charset="0"/>
                <a:ea typeface="Arial" panose="020B0604020202020204" pitchFamily="34" charset="0"/>
              </a:rPr>
              <a:t>luogo</a:t>
            </a:r>
            <a:r>
              <a:rPr lang="en-US" dirty="0">
                <a:latin typeface="Times New Roman" panose="02020603050405020304" pitchFamily="18" charset="0"/>
                <a:ea typeface="Arial" panose="020B0604020202020204" pitchFamily="34" charset="0"/>
              </a:rPr>
              <a:t>,</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45" dirty="0">
                <a:latin typeface="Times New Roman" panose="02020603050405020304" pitchFamily="18" charset="0"/>
                <a:ea typeface="Arial" panose="020B0604020202020204" pitchFamily="34" charset="0"/>
              </a:rPr>
              <a:t> </a:t>
            </a:r>
            <a:r>
              <a:rPr lang="en-US" i="1" dirty="0" err="1">
                <a:latin typeface="Times New Roman" panose="02020603050405020304" pitchFamily="18" charset="0"/>
                <a:ea typeface="Arial" panose="020B0604020202020204" pitchFamily="34" charset="0"/>
              </a:rPr>
              <a:t>pagamento</a:t>
            </a:r>
            <a:r>
              <a:rPr lang="en-US" i="1" spc="-45" dirty="0">
                <a:latin typeface="Times New Roman" panose="02020603050405020304" pitchFamily="18" charset="0"/>
                <a:ea typeface="Arial" panose="020B0604020202020204" pitchFamily="34" charset="0"/>
              </a:rPr>
              <a:t> </a:t>
            </a:r>
            <a:r>
              <a:rPr lang="en-US" i="1" dirty="0">
                <a:latin typeface="Times New Roman" panose="02020603050405020304" pitchFamily="18" charset="0"/>
                <a:ea typeface="Arial" panose="020B0604020202020204" pitchFamily="34" charset="0"/>
              </a:rPr>
              <a:t>del</a:t>
            </a:r>
            <a:r>
              <a:rPr lang="en-US" i="1" spc="-50" dirty="0">
                <a:latin typeface="Times New Roman" panose="02020603050405020304" pitchFamily="18" charset="0"/>
                <a:ea typeface="Arial" panose="020B0604020202020204" pitchFamily="34" charset="0"/>
              </a:rPr>
              <a:t> </a:t>
            </a:r>
            <a:r>
              <a:rPr lang="en-US" i="1" dirty="0" err="1">
                <a:latin typeface="Times New Roman" panose="02020603050405020304" pitchFamily="18" charset="0"/>
                <a:ea typeface="Arial" panose="020B0604020202020204" pitchFamily="34" charset="0"/>
              </a:rPr>
              <a:t>premio</a:t>
            </a:r>
            <a:r>
              <a:rPr lang="en-US" dirty="0">
                <a:latin typeface="Times New Roman" panose="02020603050405020304" pitchFamily="18" charset="0"/>
                <a:ea typeface="Arial" panose="020B0604020202020204" pitchFamily="34" charset="0"/>
              </a:rPr>
              <a:t>.</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Il</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è</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inoltre</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colui</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al</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quale</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compete</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comunicare</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l’ammontare</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dei</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valori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cose</a:t>
            </a:r>
            <a:r>
              <a:rPr lang="en-US" dirty="0">
                <a:latin typeface="Times New Roman" panose="02020603050405020304" pitchFamily="18" charset="0"/>
                <a:ea typeface="Arial" panose="020B0604020202020204" pitchFamily="34" charset="0"/>
              </a:rPr>
              <a:t>,</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l’entità</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somme</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dei</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capitali</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da</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assicurare</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6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ha</a:t>
            </a:r>
            <a:r>
              <a:rPr lang="en-US" spc="-5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la</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facoltà</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disdire</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t>
            </a:r>
            <a:r>
              <a:rPr lang="en-US" dirty="0" err="1">
                <a:latin typeface="Times New Roman" panose="02020603050405020304" pitchFamily="18" charset="0"/>
                <a:ea typeface="Arial" panose="020B0604020202020204" pitchFamily="34" charset="0"/>
              </a:rPr>
              <a:t>facoltà</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prevista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anche</a:t>
            </a:r>
            <a:r>
              <a:rPr lang="en-US" dirty="0">
                <a:latin typeface="Times New Roman" panose="02020603050405020304" pitchFamily="18" charset="0"/>
                <a:ea typeface="Arial" panose="020B0604020202020204" pitchFamily="34" charset="0"/>
              </a:rPr>
              <a:t> per </a:t>
            </a:r>
            <a:r>
              <a:rPr lang="en-US" dirty="0" err="1">
                <a:latin typeface="Times New Roman" panose="02020603050405020304" pitchFamily="18" charset="0"/>
                <a:ea typeface="Arial" panose="020B0604020202020204" pitchFamily="34" charset="0"/>
              </a:rPr>
              <a:t>l’assicuratore</a:t>
            </a:r>
            <a:r>
              <a:rPr lang="en-US" dirty="0">
                <a:latin typeface="Times New Roman" panose="02020603050405020304" pitchFamily="18" charset="0"/>
                <a:ea typeface="Arial" panose="020B0604020202020204" pitchFamily="34" charset="0"/>
              </a:rPr>
              <a:t>). Nelle </a:t>
            </a:r>
            <a:r>
              <a:rPr lang="en-US" dirty="0" err="1">
                <a:latin typeface="Times New Roman" panose="02020603050405020304" pitchFamily="18" charset="0"/>
                <a:ea typeface="Arial" panose="020B0604020202020204" pitchFamily="34" charset="0"/>
              </a:rPr>
              <a:t>assicurazioni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sulla</a:t>
            </a:r>
            <a:r>
              <a:rPr lang="en-US" dirty="0">
                <a:latin typeface="Times New Roman" panose="02020603050405020304" pitchFamily="18" charset="0"/>
                <a:ea typeface="Arial" panose="020B0604020202020204" pitchFamily="34" charset="0"/>
              </a:rPr>
              <a:t> vita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gode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anche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determinati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diritti</a:t>
            </a:r>
            <a:r>
              <a:rPr lang="en-US" dirty="0">
                <a:latin typeface="Times New Roman" panose="02020603050405020304" pitchFamily="18" charset="0"/>
                <a:ea typeface="Arial" panose="020B0604020202020204" pitchFamily="34" charset="0"/>
              </a:rPr>
              <a:t> come, ad </a:t>
            </a:r>
            <a:r>
              <a:rPr lang="en-US" dirty="0" err="1">
                <a:latin typeface="Times New Roman" panose="02020603050405020304" pitchFamily="18" charset="0"/>
                <a:ea typeface="Arial" panose="020B0604020202020204" pitchFamily="34" charset="0"/>
              </a:rPr>
              <a:t>esempio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quello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sostituire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beneficiario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chiedere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riscatto</a:t>
            </a:r>
            <a:r>
              <a:rPr lang="en-US" dirty="0">
                <a:latin typeface="Times New Roman" panose="02020603050405020304" pitchFamily="18" charset="0"/>
                <a:ea typeface="Arial" panose="020B0604020202020204" pitchFamily="34" charset="0"/>
              </a:rPr>
              <a:t>,</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ecc</a:t>
            </a:r>
            <a:r>
              <a:rPr lang="en-US" dirty="0">
                <a:latin typeface="Times New Roman" panose="02020603050405020304" pitchFamily="18" charset="0"/>
                <a:ea typeface="Arial" panose="020B0604020202020204" pitchFamily="34" charset="0"/>
              </a:rPr>
              <a:t>.</a:t>
            </a:r>
            <a:endParaRPr lang="it-IT" sz="1200" dirty="0">
              <a:latin typeface="Arial" panose="020B0604020202020204" pitchFamily="34" charset="0"/>
              <a:ea typeface="Arial" panose="020B0604020202020204" pitchFamily="34" charset="0"/>
            </a:endParaRPr>
          </a:p>
          <a:p>
            <a:pPr marL="71120" algn="just">
              <a:lnSpc>
                <a:spcPct val="150000"/>
              </a:lnSpc>
              <a:spcBef>
                <a:spcPts val="5"/>
              </a:spcBef>
              <a:spcAft>
                <a:spcPts val="0"/>
              </a:spcAft>
            </a:pPr>
            <a:r>
              <a:rPr lang="it-IT" dirty="0">
                <a:latin typeface="Times New Roman" panose="02020603050405020304" pitchFamily="18" charset="0"/>
                <a:ea typeface="Times New Roman" panose="02020603050405020304" pitchFamily="18" charset="0"/>
              </a:rPr>
              <a:t>Il </a:t>
            </a:r>
            <a:r>
              <a:rPr lang="it-IT" i="1" dirty="0">
                <a:latin typeface="Times New Roman" panose="02020603050405020304" pitchFamily="18" charset="0"/>
                <a:ea typeface="Times New Roman" panose="02020603050405020304" pitchFamily="18" charset="0"/>
              </a:rPr>
              <a:t>contraente può coincidere con l’assicurato</a:t>
            </a:r>
            <a:r>
              <a:rPr lang="it-IT" dirty="0">
                <a:latin typeface="Times New Roman" panose="02020603050405020304" pitchFamily="18" charset="0"/>
                <a:ea typeface="Times New Roman" panose="02020603050405020304" pitchFamily="18" charset="0"/>
              </a:rPr>
              <a:t>, ma anche essere una persona diversa. Può altresì essere una persona fisica o una persona giuridica.</a:t>
            </a:r>
          </a:p>
        </p:txBody>
      </p:sp>
    </p:spTree>
    <p:extLst>
      <p:ext uri="{BB962C8B-B14F-4D97-AF65-F5344CB8AC3E}">
        <p14:creationId xmlns:p14="http://schemas.microsoft.com/office/powerpoint/2010/main" val="14013711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45A9002-4805-4305-B843-C4EE00925027}"/>
              </a:ext>
            </a:extLst>
          </p:cNvPr>
          <p:cNvSpPr/>
          <p:nvPr/>
        </p:nvSpPr>
        <p:spPr>
          <a:xfrm>
            <a:off x="179513" y="136525"/>
            <a:ext cx="8784975" cy="646331"/>
          </a:xfrm>
          <a:prstGeom prst="rect">
            <a:avLst/>
          </a:prstGeom>
        </p:spPr>
        <p:txBody>
          <a:bodyPr wrap="square">
            <a:spAutoFit/>
          </a:bodyPr>
          <a:lstStyle/>
          <a:p>
            <a:pPr lvl="0"/>
            <a:r>
              <a:rPr lang="it-IT" sz="3600" b="1" i="1" dirty="0"/>
              <a:t>I soggetti del contratto di assicurazione</a:t>
            </a:r>
          </a:p>
        </p:txBody>
      </p:sp>
      <p:sp>
        <p:nvSpPr>
          <p:cNvPr id="4" name="Rettangolo 3">
            <a:extLst>
              <a:ext uri="{FF2B5EF4-FFF2-40B4-BE49-F238E27FC236}">
                <a16:creationId xmlns:a16="http://schemas.microsoft.com/office/drawing/2014/main" id="{C06BFAB1-50ED-4E54-968B-BD2DED436073}"/>
              </a:ext>
            </a:extLst>
          </p:cNvPr>
          <p:cNvSpPr/>
          <p:nvPr/>
        </p:nvSpPr>
        <p:spPr>
          <a:xfrm>
            <a:off x="179513" y="1745879"/>
            <a:ext cx="8640959" cy="2119747"/>
          </a:xfrm>
          <a:prstGeom prst="rect">
            <a:avLst/>
          </a:prstGeom>
        </p:spPr>
        <p:txBody>
          <a:bodyPr wrap="square">
            <a:spAutoFit/>
          </a:bodyPr>
          <a:lstStyle/>
          <a:p>
            <a:pPr marL="71120" algn="just">
              <a:lnSpc>
                <a:spcPct val="150000"/>
              </a:lnSpc>
              <a:spcAft>
                <a:spcPts val="0"/>
              </a:spcAft>
            </a:pPr>
            <a:r>
              <a:rPr lang="en-US" dirty="0" err="1">
                <a:latin typeface="Times New Roman" panose="02020603050405020304" pitchFamily="18" charset="0"/>
                <a:ea typeface="Arial" panose="020B0604020202020204" pitchFamily="34" charset="0"/>
              </a:rPr>
              <a:t>L’</a:t>
            </a:r>
            <a:r>
              <a:rPr lang="en-US" b="1" dirty="0" err="1">
                <a:latin typeface="Times New Roman" panose="02020603050405020304" pitchFamily="18" charset="0"/>
                <a:ea typeface="Arial" panose="020B0604020202020204" pitchFamily="34" charset="0"/>
              </a:rPr>
              <a:t>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colui</a:t>
            </a:r>
            <a:r>
              <a:rPr lang="en-US" dirty="0">
                <a:latin typeface="Times New Roman" panose="02020603050405020304" pitchFamily="18" charset="0"/>
                <a:ea typeface="Arial" panose="020B0604020202020204" pitchFamily="34" charset="0"/>
              </a:rPr>
              <a:t> di cui </a:t>
            </a:r>
            <a:r>
              <a:rPr lang="en-US" dirty="0" err="1">
                <a:latin typeface="Times New Roman" panose="02020603050405020304" pitchFamily="18" charset="0"/>
                <a:ea typeface="Arial" panose="020B0604020202020204" pitchFamily="34" charset="0"/>
              </a:rPr>
              <a:t>sono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assicurati</a:t>
            </a:r>
            <a:r>
              <a:rPr lang="en-US" dirty="0">
                <a:latin typeface="Times New Roman" panose="02020603050405020304" pitchFamily="18" charset="0"/>
                <a:ea typeface="Arial" panose="020B0604020202020204" pitchFamily="34" charset="0"/>
              </a:rPr>
              <a:t> la vita o un bene. Nelle </a:t>
            </a:r>
            <a:r>
              <a:rPr lang="en-US" dirty="0" err="1">
                <a:latin typeface="Times New Roman" panose="02020603050405020304" pitchFamily="18" charset="0"/>
                <a:ea typeface="Arial" panose="020B0604020202020204" pitchFamily="34" charset="0"/>
              </a:rPr>
              <a:t>assicurazioni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sulla</a:t>
            </a:r>
            <a:r>
              <a:rPr lang="en-US" dirty="0">
                <a:latin typeface="Times New Roman" panose="02020603050405020304" pitchFamily="18" charset="0"/>
                <a:ea typeface="Arial" panose="020B0604020202020204" pitchFamily="34" charset="0"/>
              </a:rPr>
              <a:t> vita è </a:t>
            </a:r>
            <a:r>
              <a:rPr lang="en-US" dirty="0" err="1">
                <a:latin typeface="Times New Roman" panose="02020603050405020304" pitchFamily="18" charset="0"/>
                <a:ea typeface="Arial" panose="020B0604020202020204" pitchFamily="34" charset="0"/>
              </a:rPr>
              <a:t>ovviamente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sempre</a:t>
            </a:r>
            <a:r>
              <a:rPr lang="en-US" dirty="0">
                <a:latin typeface="Times New Roman" panose="02020603050405020304" pitchFamily="18" charset="0"/>
                <a:ea typeface="Arial" panose="020B0604020202020204" pitchFamily="34" charset="0"/>
              </a:rPr>
              <a:t> una persona </a:t>
            </a:r>
            <a:r>
              <a:rPr lang="en-US" dirty="0" err="1">
                <a:latin typeface="Times New Roman" panose="02020603050405020304" pitchFamily="18" charset="0"/>
                <a:ea typeface="Arial" panose="020B0604020202020204" pitchFamily="34" charset="0"/>
              </a:rPr>
              <a:t>fisica</a:t>
            </a:r>
            <a:r>
              <a:rPr lang="en-US" dirty="0">
                <a:latin typeface="Times New Roman" panose="02020603050405020304" pitchFamily="18" charset="0"/>
                <a:ea typeface="Arial" panose="020B0604020202020204" pitchFamily="34" charset="0"/>
              </a:rPr>
              <a:t>.</a:t>
            </a:r>
            <a:endParaRPr lang="it-IT" sz="1200" dirty="0">
              <a:latin typeface="Arial" panose="020B0604020202020204" pitchFamily="34" charset="0"/>
              <a:ea typeface="Arial" panose="020B0604020202020204" pitchFamily="34" charset="0"/>
            </a:endParaRPr>
          </a:p>
          <a:p>
            <a:pPr marL="71120" algn="just">
              <a:lnSpc>
                <a:spcPct val="150000"/>
              </a:lnSpc>
              <a:spcAft>
                <a:spcPts val="0"/>
              </a:spcAft>
            </a:pPr>
            <a:r>
              <a:rPr lang="en-US" dirty="0">
                <a:latin typeface="Times New Roman" panose="02020603050405020304" pitchFamily="18" charset="0"/>
                <a:ea typeface="Arial" panose="020B0604020202020204" pitchFamily="34" charset="0"/>
              </a:rPr>
              <a:t>Nelle </a:t>
            </a:r>
            <a:r>
              <a:rPr lang="en-US" dirty="0" err="1">
                <a:latin typeface="Times New Roman" panose="02020603050405020304" pitchFamily="18" charset="0"/>
                <a:ea typeface="Arial" panose="020B0604020202020204" pitchFamily="34" charset="0"/>
              </a:rPr>
              <a:t>assicurazioni</a:t>
            </a:r>
            <a:r>
              <a:rPr lang="en-US" dirty="0">
                <a:latin typeface="Times New Roman" panose="02020603050405020304" pitchFamily="18" charset="0"/>
                <a:ea typeface="Arial" panose="020B0604020202020204" pitchFamily="34" charset="0"/>
              </a:rPr>
              <a:t> vita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morte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in cui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l’assicurato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siano</a:t>
            </a:r>
            <a:r>
              <a:rPr lang="en-US" dirty="0">
                <a:latin typeface="Times New Roman" panose="02020603050405020304" pitchFamily="18" charset="0"/>
                <a:ea typeface="Arial" panose="020B0604020202020204" pitchFamily="34" charset="0"/>
              </a:rPr>
              <a:t> due </a:t>
            </a:r>
            <a:r>
              <a:rPr lang="en-US" dirty="0" err="1">
                <a:latin typeface="Times New Roman" panose="02020603050405020304" pitchFamily="18" charset="0"/>
                <a:ea typeface="Arial" panose="020B0604020202020204" pitchFamily="34" charset="0"/>
              </a:rPr>
              <a:t>soggetti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distinti</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necessario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stipulato</a:t>
            </a:r>
            <a:r>
              <a:rPr lang="en-US" dirty="0">
                <a:latin typeface="Times New Roman" panose="02020603050405020304" pitchFamily="18" charset="0"/>
                <a:ea typeface="Arial" panose="020B0604020202020204" pitchFamily="34" charset="0"/>
              </a:rPr>
              <a:t> con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consenso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scritto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a:t>
            </a:r>
            <a:r>
              <a:rPr lang="en-US" dirty="0">
                <a:latin typeface="Times New Roman" panose="02020603050405020304" pitchFamily="18" charset="0"/>
                <a:ea typeface="Arial" panose="020B0604020202020204" pitchFamily="34" charset="0"/>
              </a:rPr>
              <a:t> (art. 1919 del </a:t>
            </a:r>
            <a:r>
              <a:rPr lang="en-US" dirty="0" err="1">
                <a:latin typeface="Times New Roman" panose="02020603050405020304" pitchFamily="18" charset="0"/>
                <a:ea typeface="Arial" panose="020B0604020202020204" pitchFamily="34" charset="0"/>
              </a:rPr>
              <a:t>Codice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904045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45A9002-4805-4305-B843-C4EE00925027}"/>
              </a:ext>
            </a:extLst>
          </p:cNvPr>
          <p:cNvSpPr/>
          <p:nvPr/>
        </p:nvSpPr>
        <p:spPr>
          <a:xfrm>
            <a:off x="179513" y="136525"/>
            <a:ext cx="8784975" cy="646331"/>
          </a:xfrm>
          <a:prstGeom prst="rect">
            <a:avLst/>
          </a:prstGeom>
        </p:spPr>
        <p:txBody>
          <a:bodyPr wrap="square">
            <a:spAutoFit/>
          </a:bodyPr>
          <a:lstStyle/>
          <a:p>
            <a:pPr lvl="0"/>
            <a:r>
              <a:rPr lang="it-IT" sz="3600" b="1" i="1" dirty="0"/>
              <a:t>I soggetti del contratto di assicurazione</a:t>
            </a:r>
          </a:p>
        </p:txBody>
      </p:sp>
      <p:sp>
        <p:nvSpPr>
          <p:cNvPr id="6" name="Rettangolo 5">
            <a:extLst>
              <a:ext uri="{FF2B5EF4-FFF2-40B4-BE49-F238E27FC236}">
                <a16:creationId xmlns:a16="http://schemas.microsoft.com/office/drawing/2014/main" id="{6FB79CEF-E35C-43F9-991A-76BC940B92EF}"/>
              </a:ext>
            </a:extLst>
          </p:cNvPr>
          <p:cNvSpPr/>
          <p:nvPr/>
        </p:nvSpPr>
        <p:spPr>
          <a:xfrm>
            <a:off x="169169" y="1979255"/>
            <a:ext cx="8507287" cy="2169825"/>
          </a:xfrm>
          <a:prstGeom prst="rect">
            <a:avLst/>
          </a:prstGeom>
        </p:spPr>
        <p:txBody>
          <a:bodyPr wrap="square">
            <a:spAutoFit/>
          </a:bodyPr>
          <a:lstStyle/>
          <a:p>
            <a:pPr marL="71120" algn="just">
              <a:lnSpc>
                <a:spcPct val="150000"/>
              </a:lnSpc>
              <a:spcAft>
                <a:spcPts val="0"/>
              </a:spcAft>
            </a:pPr>
            <a:r>
              <a:rPr lang="en-US" dirty="0">
                <a:latin typeface="Times New Roman" panose="02020603050405020304" pitchFamily="18" charset="0"/>
                <a:ea typeface="Arial" panose="020B0604020202020204" pitchFamily="34" charset="0"/>
              </a:rPr>
              <a:t>Il </a:t>
            </a:r>
            <a:r>
              <a:rPr lang="en-US" b="1" dirty="0" err="1">
                <a:latin typeface="Times New Roman" panose="02020603050405020304" pitchFamily="18" charset="0"/>
                <a:ea typeface="Arial" panose="020B0604020202020204" pitchFamily="34" charset="0"/>
              </a:rPr>
              <a:t>beneficiario</a:t>
            </a:r>
            <a:r>
              <a:rPr lang="en-US" b="1"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è </a:t>
            </a:r>
            <a:r>
              <a:rPr lang="en-US" dirty="0" err="1">
                <a:latin typeface="Times New Roman" panose="02020603050405020304" pitchFamily="18" charset="0"/>
                <a:ea typeface="Arial" panose="020B0604020202020204" pitchFamily="34" charset="0"/>
              </a:rPr>
              <a:t>colui</a:t>
            </a:r>
            <a:r>
              <a:rPr lang="en-US" dirty="0">
                <a:latin typeface="Times New Roman" panose="02020603050405020304" pitchFamily="18" charset="0"/>
                <a:ea typeface="Arial" panose="020B0604020202020204" pitchFamily="34" charset="0"/>
              </a:rPr>
              <a:t>, persona </a:t>
            </a:r>
            <a:r>
              <a:rPr lang="en-US" dirty="0" err="1">
                <a:latin typeface="Times New Roman" panose="02020603050405020304" pitchFamily="18" charset="0"/>
                <a:ea typeface="Arial" panose="020B0604020202020204" pitchFamily="34" charset="0"/>
              </a:rPr>
              <a:t>fisica</a:t>
            </a:r>
            <a:r>
              <a:rPr lang="en-US" dirty="0">
                <a:latin typeface="Times New Roman" panose="02020603050405020304" pitchFamily="18" charset="0"/>
                <a:ea typeface="Arial" panose="020B0604020202020204" pitchFamily="34" charset="0"/>
              </a:rPr>
              <a:t> o persona </a:t>
            </a:r>
            <a:r>
              <a:rPr lang="en-US" dirty="0" err="1">
                <a:latin typeface="Times New Roman" panose="02020603050405020304" pitchFamily="18" charset="0"/>
                <a:ea typeface="Arial" panose="020B0604020202020204" pitchFamily="34" charset="0"/>
              </a:rPr>
              <a:t>giuridica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ha </a:t>
            </a:r>
            <a:r>
              <a:rPr lang="en-US" dirty="0" err="1">
                <a:latin typeface="Times New Roman" panose="02020603050405020304" pitchFamily="18" charset="0"/>
                <a:ea typeface="Arial" panose="020B0604020202020204" pitchFamily="34" charset="0"/>
              </a:rPr>
              <a:t>diritto</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ricevere</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prestazione</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quindi</a:t>
            </a:r>
            <a:r>
              <a:rPr lang="en-US" dirty="0">
                <a:latin typeface="Times New Roman" panose="02020603050405020304" pitchFamily="18" charset="0"/>
                <a:ea typeface="Arial" panose="020B0604020202020204" pitchFamily="34" charset="0"/>
              </a:rPr>
              <a:t> le </a:t>
            </a:r>
            <a:r>
              <a:rPr lang="en-US" dirty="0" err="1">
                <a:latin typeface="Times New Roman" panose="02020603050405020304" pitchFamily="18" charset="0"/>
                <a:ea typeface="Arial" panose="020B0604020202020204" pitchFamily="34" charset="0"/>
              </a:rPr>
              <a:t>somme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assicurate</a:t>
            </a:r>
            <a:r>
              <a:rPr lang="en-US" dirty="0">
                <a:latin typeface="Times New Roman" panose="02020603050405020304" pitchFamily="18" charset="0"/>
                <a:ea typeface="Arial" panose="020B0604020202020204" pitchFamily="34" charset="0"/>
              </a:rPr>
              <a:t>) da </a:t>
            </a:r>
            <a:r>
              <a:rPr lang="en-US" dirty="0" err="1">
                <a:latin typeface="Times New Roman" panose="02020603050405020304" pitchFamily="18" charset="0"/>
                <a:ea typeface="Arial" panose="020B0604020202020204" pitchFamily="34" charset="0"/>
              </a:rPr>
              <a:t>parte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dell’assicuratore</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verificarsi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dell’evento</a:t>
            </a:r>
            <a:r>
              <a:rPr lang="en-US" dirty="0">
                <a:latin typeface="Times New Roman" panose="02020603050405020304" pitchFamily="18" charset="0"/>
                <a:ea typeface="Arial" panose="020B0604020202020204" pitchFamily="34" charset="0"/>
              </a:rPr>
              <a:t>. </a:t>
            </a:r>
            <a:r>
              <a:rPr lang="it-IT" dirty="0">
                <a:latin typeface="Times New Roman" panose="02020603050405020304" pitchFamily="18" charset="0"/>
                <a:ea typeface="Times New Roman" panose="02020603050405020304" pitchFamily="18" charset="0"/>
              </a:rPr>
              <a:t>Infine non ultimo per importanza l’</a:t>
            </a:r>
            <a:r>
              <a:rPr lang="it-IT" b="1" dirty="0">
                <a:latin typeface="Times New Roman" panose="02020603050405020304" pitchFamily="18" charset="0"/>
                <a:ea typeface="Times New Roman" panose="02020603050405020304" pitchFamily="18" charset="0"/>
              </a:rPr>
              <a:t>assicuratore</a:t>
            </a:r>
            <a:r>
              <a:rPr lang="it-IT" dirty="0">
                <a:latin typeface="Times New Roman" panose="02020603050405020304" pitchFamily="18" charset="0"/>
                <a:ea typeface="Times New Roman" panose="02020603050405020304" pitchFamily="18" charset="0"/>
              </a:rPr>
              <a:t>, che è colui che si obbliga, a fronte del versamento di un premio, a fornire la prestazione prevista nel contratto. Su tale soggetto avviene il trasferimento del rischio che si intende assicurare. </a:t>
            </a:r>
            <a:endParaRPr lang="it-IT" dirty="0"/>
          </a:p>
        </p:txBody>
      </p:sp>
    </p:spTree>
    <p:extLst>
      <p:ext uri="{BB962C8B-B14F-4D97-AF65-F5344CB8AC3E}">
        <p14:creationId xmlns:p14="http://schemas.microsoft.com/office/powerpoint/2010/main" val="674498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45A9002-4805-4305-B843-C4EE00925027}"/>
              </a:ext>
            </a:extLst>
          </p:cNvPr>
          <p:cNvSpPr/>
          <p:nvPr/>
        </p:nvSpPr>
        <p:spPr>
          <a:xfrm>
            <a:off x="179513" y="136525"/>
            <a:ext cx="8784975" cy="646331"/>
          </a:xfrm>
          <a:prstGeom prst="rect">
            <a:avLst/>
          </a:prstGeom>
        </p:spPr>
        <p:txBody>
          <a:bodyPr wrap="square">
            <a:spAutoFit/>
          </a:bodyPr>
          <a:lstStyle/>
          <a:p>
            <a:pPr lvl="0"/>
            <a:r>
              <a:rPr lang="it-IT" sz="3600" b="1" i="1" dirty="0"/>
              <a:t>I soggetti del contratto di assicurazione</a:t>
            </a:r>
          </a:p>
        </p:txBody>
      </p:sp>
      <p:sp>
        <p:nvSpPr>
          <p:cNvPr id="4" name="Rettangolo 3">
            <a:extLst>
              <a:ext uri="{FF2B5EF4-FFF2-40B4-BE49-F238E27FC236}">
                <a16:creationId xmlns:a16="http://schemas.microsoft.com/office/drawing/2014/main" id="{5FCCC48A-6900-4274-94E1-6B72F7B0FB51}"/>
              </a:ext>
            </a:extLst>
          </p:cNvPr>
          <p:cNvSpPr/>
          <p:nvPr/>
        </p:nvSpPr>
        <p:spPr>
          <a:xfrm>
            <a:off x="395536" y="2551837"/>
            <a:ext cx="8064896" cy="1709892"/>
          </a:xfrm>
          <a:prstGeom prst="rect">
            <a:avLst/>
          </a:prstGeom>
        </p:spPr>
        <p:txBody>
          <a:bodyPr wrap="square">
            <a:spAutoFit/>
          </a:bodyPr>
          <a:lstStyle/>
          <a:p>
            <a:pPr algn="just">
              <a:lnSpc>
                <a:spcPct val="150000"/>
              </a:lnSpc>
            </a:pPr>
            <a:r>
              <a:rPr lang="it-IT" dirty="0">
                <a:latin typeface="Times New Roman" panose="02020603050405020304" pitchFamily="18" charset="0"/>
                <a:ea typeface="Times New Roman" panose="02020603050405020304" pitchFamily="18" charset="0"/>
              </a:rPr>
              <a:t>Non è detto che contraente, assicurato e beneficiario siano sempre la stessa persona. Esistono tipologie di contratti di assicurazione che prevedono la distinzione tra queste figure. Rimane fermo l’obbligo connesso al pagamento del premio sempre in capo al contraente.</a:t>
            </a:r>
            <a:endParaRPr lang="it-IT" dirty="0"/>
          </a:p>
        </p:txBody>
      </p:sp>
    </p:spTree>
    <p:extLst>
      <p:ext uri="{BB962C8B-B14F-4D97-AF65-F5344CB8AC3E}">
        <p14:creationId xmlns:p14="http://schemas.microsoft.com/office/powerpoint/2010/main" val="1870460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ECE693F2-21B0-418C-A635-F9CEEF4285F1}"/>
              </a:ext>
            </a:extLst>
          </p:cNvPr>
          <p:cNvSpPr/>
          <p:nvPr/>
        </p:nvSpPr>
        <p:spPr>
          <a:xfrm>
            <a:off x="3563888" y="692696"/>
            <a:ext cx="2935419" cy="369332"/>
          </a:xfrm>
          <a:prstGeom prst="rect">
            <a:avLst/>
          </a:prstGeom>
        </p:spPr>
        <p:txBody>
          <a:bodyPr wrap="none">
            <a:spAutoFit/>
          </a:bodyPr>
          <a:lstStyle/>
          <a:p>
            <a:r>
              <a:rPr lang="it-IT" b="1" u="sng" dirty="0">
                <a:latin typeface="Times New Roman" panose="02020603050405020304" pitchFamily="18" charset="0"/>
                <a:ea typeface="Times New Roman" panose="02020603050405020304" pitchFamily="18" charset="0"/>
              </a:rPr>
              <a:t>Il contratto di assicurazione</a:t>
            </a:r>
            <a:endParaRPr lang="it-IT" dirty="0"/>
          </a:p>
        </p:txBody>
      </p:sp>
      <p:sp>
        <p:nvSpPr>
          <p:cNvPr id="4" name="Rettangolo 3">
            <a:extLst>
              <a:ext uri="{FF2B5EF4-FFF2-40B4-BE49-F238E27FC236}">
                <a16:creationId xmlns:a16="http://schemas.microsoft.com/office/drawing/2014/main" id="{CE1F35C0-9082-4DD4-BE62-671F4A37EFA7}"/>
              </a:ext>
            </a:extLst>
          </p:cNvPr>
          <p:cNvSpPr/>
          <p:nvPr/>
        </p:nvSpPr>
        <p:spPr>
          <a:xfrm>
            <a:off x="611560" y="2070938"/>
            <a:ext cx="8291264" cy="1704249"/>
          </a:xfrm>
          <a:prstGeom prst="rect">
            <a:avLst/>
          </a:prstGeom>
        </p:spPr>
        <p:txBody>
          <a:bodyPr wrap="square">
            <a:spAutoFit/>
          </a:bodyPr>
          <a:lstStyle/>
          <a:p>
            <a:pPr marL="71120" marR="73025" algn="just">
              <a:lnSpc>
                <a:spcPct val="150000"/>
              </a:lnSpc>
              <a:spcBef>
                <a:spcPts val="1130"/>
              </a:spcBef>
              <a:spcAft>
                <a:spcPts val="0"/>
              </a:spcAft>
            </a:pPr>
            <a:r>
              <a:rPr lang="en-US" dirty="0">
                <a:latin typeface="Times New Roman" panose="02020603050405020304" pitchFamily="18" charset="0"/>
                <a:ea typeface="Arial" panose="020B0604020202020204" pitchFamily="34" charset="0"/>
              </a:rPr>
              <a:t>Secondo la </a:t>
            </a:r>
            <a:r>
              <a:rPr lang="en-US" dirty="0" err="1">
                <a:latin typeface="Times New Roman" panose="02020603050405020304" pitchFamily="18" charset="0"/>
                <a:ea typeface="Arial" panose="020B0604020202020204" pitchFamily="34" charset="0"/>
              </a:rPr>
              <a:t>definizione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dettata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dall’art</a:t>
            </a:r>
            <a:r>
              <a:rPr lang="en-US" dirty="0">
                <a:latin typeface="Times New Roman" panose="02020603050405020304" pitchFamily="18" charset="0"/>
                <a:ea typeface="Arial" panose="020B0604020202020204" pitchFamily="34" charset="0"/>
              </a:rPr>
              <a:t>. 1882 del </a:t>
            </a:r>
            <a:r>
              <a:rPr lang="en-US" dirty="0" err="1">
                <a:latin typeface="Times New Roman" panose="02020603050405020304" pitchFamily="18" charset="0"/>
                <a:ea typeface="Arial" panose="020B0604020202020204" pitchFamily="34" charset="0"/>
              </a:rPr>
              <a:t>Codice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l’assicurazione</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quel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col quale </a:t>
            </a:r>
            <a:r>
              <a:rPr lang="en-US" i="1" dirty="0" err="1">
                <a:latin typeface="Times New Roman" panose="02020603050405020304" pitchFamily="18" charset="0"/>
                <a:ea typeface="Arial" panose="020B0604020202020204" pitchFamily="34" charset="0"/>
              </a:rPr>
              <a:t>l'assicuratore</a:t>
            </a:r>
            <a:r>
              <a:rPr lang="en-US" dirty="0">
                <a:latin typeface="Times New Roman" panose="02020603050405020304" pitchFamily="18" charset="0"/>
                <a:ea typeface="Arial" panose="020B0604020202020204" pitchFamily="34" charset="0"/>
              </a:rPr>
              <a:t>, verso </a:t>
            </a:r>
            <a:r>
              <a:rPr lang="en-US" dirty="0" err="1">
                <a:latin typeface="Times New Roman" panose="02020603050405020304" pitchFamily="18" charset="0"/>
                <a:ea typeface="Arial" panose="020B0604020202020204" pitchFamily="34" charset="0"/>
              </a:rPr>
              <a:t>pagamento</a:t>
            </a:r>
            <a:r>
              <a:rPr lang="en-US" dirty="0">
                <a:latin typeface="Times New Roman" panose="02020603050405020304" pitchFamily="18" charset="0"/>
                <a:ea typeface="Arial" panose="020B0604020202020204" pitchFamily="34" charset="0"/>
              </a:rPr>
              <a:t> di un </a:t>
            </a:r>
            <a:r>
              <a:rPr lang="en-US" dirty="0" err="1">
                <a:latin typeface="Times New Roman" panose="02020603050405020304" pitchFamily="18" charset="0"/>
                <a:ea typeface="Arial" panose="020B0604020202020204" pitchFamily="34" charset="0"/>
              </a:rPr>
              <a:t>premio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obbliga</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rivalere</a:t>
            </a:r>
            <a:r>
              <a:rPr lang="en-US" dirty="0">
                <a:latin typeface="Times New Roman" panose="02020603050405020304" pitchFamily="18" charset="0"/>
                <a:ea typeface="Arial" panose="020B0604020202020204" pitchFamily="34" charset="0"/>
              </a:rPr>
              <a:t> </a:t>
            </a:r>
            <a:r>
              <a:rPr lang="en-US" i="1" dirty="0" err="1">
                <a:latin typeface="Times New Roman" panose="02020603050405020304" pitchFamily="18" charset="0"/>
                <a:ea typeface="Arial" panose="020B0604020202020204" pitchFamily="34" charset="0"/>
              </a:rPr>
              <a:t>l'assicurato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entro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limiti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convenuti</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danno</a:t>
            </a:r>
            <a:r>
              <a:rPr lang="en-US" dirty="0">
                <a:latin typeface="Times New Roman" panose="02020603050405020304" pitchFamily="18" charset="0"/>
                <a:ea typeface="Arial" panose="020B0604020202020204" pitchFamily="34" charset="0"/>
              </a:rPr>
              <a:t> ad </a:t>
            </a:r>
            <a:r>
              <a:rPr lang="en-US" dirty="0" err="1">
                <a:latin typeface="Times New Roman" panose="02020603050405020304" pitchFamily="18" charset="0"/>
                <a:ea typeface="Arial" panose="020B0604020202020204" pitchFamily="34" charset="0"/>
              </a:rPr>
              <a:t>esso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prodotto</a:t>
            </a:r>
            <a:r>
              <a:rPr lang="en-US" dirty="0">
                <a:latin typeface="Times New Roman" panose="02020603050405020304" pitchFamily="18" charset="0"/>
                <a:ea typeface="Arial" panose="020B0604020202020204" pitchFamily="34" charset="0"/>
              </a:rPr>
              <a:t> da un </a:t>
            </a:r>
            <a:r>
              <a:rPr lang="en-US" dirty="0" err="1">
                <a:latin typeface="Times New Roman" panose="02020603050405020304" pitchFamily="18" charset="0"/>
                <a:ea typeface="Arial" panose="020B0604020202020204" pitchFamily="34" charset="0"/>
              </a:rPr>
              <a:t>sinistro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ovvero</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pagare</a:t>
            </a:r>
            <a:r>
              <a:rPr lang="en-US" dirty="0">
                <a:latin typeface="Times New Roman" panose="02020603050405020304" pitchFamily="18" charset="0"/>
                <a:ea typeface="Arial" panose="020B0604020202020204" pitchFamily="34" charset="0"/>
              </a:rPr>
              <a:t> un </a:t>
            </a:r>
            <a:r>
              <a:rPr lang="en-US" dirty="0" err="1">
                <a:latin typeface="Times New Roman" panose="02020603050405020304" pitchFamily="18" charset="0"/>
                <a:ea typeface="Arial" panose="020B0604020202020204" pitchFamily="34" charset="0"/>
              </a:rPr>
              <a:t>capitale</a:t>
            </a:r>
            <a:r>
              <a:rPr lang="en-US" dirty="0">
                <a:latin typeface="Times New Roman" panose="02020603050405020304" pitchFamily="18" charset="0"/>
                <a:ea typeface="Arial" panose="020B0604020202020204" pitchFamily="34" charset="0"/>
              </a:rPr>
              <a:t> o una </a:t>
            </a:r>
            <a:r>
              <a:rPr lang="en-US" dirty="0" err="1">
                <a:latin typeface="Times New Roman" panose="02020603050405020304" pitchFamily="18" charset="0"/>
                <a:ea typeface="Arial" panose="020B0604020202020204" pitchFamily="34" charset="0"/>
              </a:rPr>
              <a:t>rendita</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verificarsi</a:t>
            </a:r>
            <a:r>
              <a:rPr lang="en-US" dirty="0">
                <a:latin typeface="Times New Roman" panose="02020603050405020304" pitchFamily="18" charset="0"/>
                <a:ea typeface="Arial" panose="020B0604020202020204" pitchFamily="34" charset="0"/>
              </a:rPr>
              <a:t> di un </a:t>
            </a:r>
            <a:r>
              <a:rPr lang="en-US" dirty="0" err="1">
                <a:latin typeface="Times New Roman" panose="02020603050405020304" pitchFamily="18" charset="0"/>
                <a:ea typeface="Arial" panose="020B0604020202020204" pitchFamily="34" charset="0"/>
              </a:rPr>
              <a:t>evento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attinente</a:t>
            </a:r>
            <a:r>
              <a:rPr lang="en-US" spc="-19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dirty="0">
                <a:latin typeface="Times New Roman" panose="02020603050405020304" pitchFamily="18" charset="0"/>
                <a:ea typeface="Arial" panose="020B0604020202020204" pitchFamily="34" charset="0"/>
              </a:rPr>
              <a:t> vita</a:t>
            </a:r>
            <a:r>
              <a:rPr lang="en-US" spc="-1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umana</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0735563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20</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6" name="Rettangolo 5">
            <a:extLst>
              <a:ext uri="{FF2B5EF4-FFF2-40B4-BE49-F238E27FC236}">
                <a16:creationId xmlns:a16="http://schemas.microsoft.com/office/drawing/2014/main" id="{65A23415-48D5-4FB9-AEA0-DC4FA73F30A7}"/>
              </a:ext>
            </a:extLst>
          </p:cNvPr>
          <p:cNvSpPr/>
          <p:nvPr/>
        </p:nvSpPr>
        <p:spPr>
          <a:xfrm>
            <a:off x="467544" y="2161377"/>
            <a:ext cx="7848872" cy="1704249"/>
          </a:xfrm>
          <a:prstGeom prst="rect">
            <a:avLst/>
          </a:prstGeom>
        </p:spPr>
        <p:txBody>
          <a:bodyPr wrap="square">
            <a:spAutoFit/>
          </a:bodyPr>
          <a:lstStyle/>
          <a:p>
            <a:pPr marL="342900" marR="76835" lvl="0" indent="-342900" algn="just">
              <a:lnSpc>
                <a:spcPct val="150000"/>
              </a:lnSpc>
              <a:spcBef>
                <a:spcPts val="565"/>
              </a:spcBef>
              <a:spcAft>
                <a:spcPts val="0"/>
              </a:spcAft>
              <a:buFont typeface="Symbol" panose="05050102010706020507" pitchFamily="18" charset="2"/>
              <a:buChar char="-"/>
              <a:tabLst>
                <a:tab pos="300990" algn="l"/>
              </a:tabLst>
            </a:pPr>
            <a:r>
              <a:rPr lang="en-US" b="1" u="sng" dirty="0" err="1">
                <a:latin typeface="Times New Roman" panose="02020603050405020304" pitchFamily="18" charset="0"/>
                <a:ea typeface="Arial" panose="020B0604020202020204" pitchFamily="34" charset="0"/>
              </a:rPr>
              <a:t>l’</a:t>
            </a:r>
            <a:r>
              <a:rPr lang="en-US" b="1" i="1" u="sng" dirty="0" err="1">
                <a:latin typeface="Times New Roman" panose="02020603050405020304" pitchFamily="18" charset="0"/>
                <a:ea typeface="Arial" panose="020B0604020202020204" pitchFamily="34" charset="0"/>
              </a:rPr>
              <a:t>assicurazione</a:t>
            </a:r>
            <a:r>
              <a:rPr lang="en-US" b="1" i="1" u="sng" dirty="0">
                <a:latin typeface="Times New Roman" panose="02020603050405020304" pitchFamily="18" charset="0"/>
                <a:ea typeface="Arial" panose="020B0604020202020204" pitchFamily="34" charset="0"/>
              </a:rPr>
              <a:t> in </a:t>
            </a:r>
            <a:r>
              <a:rPr lang="en-US" b="1" i="1" u="sng" dirty="0" err="1">
                <a:latin typeface="Times New Roman" panose="02020603050405020304" pitchFamily="18" charset="0"/>
                <a:ea typeface="Arial" panose="020B0604020202020204" pitchFamily="34" charset="0"/>
              </a:rPr>
              <a:t>nome</a:t>
            </a:r>
            <a:r>
              <a:rPr lang="en-US" b="1" i="1" u="sng" dirty="0">
                <a:latin typeface="Times New Roman" panose="02020603050405020304" pitchFamily="18" charset="0"/>
                <a:ea typeface="Arial" panose="020B0604020202020204" pitchFamily="34" charset="0"/>
              </a:rPr>
              <a:t> </a:t>
            </a:r>
            <a:r>
              <a:rPr lang="en-US" b="1" i="1" u="sng" dirty="0" err="1">
                <a:latin typeface="Times New Roman" panose="02020603050405020304" pitchFamily="18" charset="0"/>
                <a:ea typeface="Arial" panose="020B0604020202020204" pitchFamily="34" charset="0"/>
              </a:rPr>
              <a:t>altrui</a:t>
            </a:r>
            <a:r>
              <a:rPr lang="en-US" dirty="0">
                <a:latin typeface="Times New Roman" panose="02020603050405020304" pitchFamily="18" charset="0"/>
                <a:ea typeface="Arial" panose="020B0604020202020204" pitchFamily="34" charset="0"/>
              </a:rPr>
              <a:t>, in cui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agisce</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nome</a:t>
            </a:r>
            <a:r>
              <a:rPr lang="en-US" dirty="0">
                <a:latin typeface="Times New Roman" panose="02020603050405020304" pitchFamily="18" charset="0"/>
                <a:ea typeface="Arial" panose="020B0604020202020204" pitchFamily="34" charset="0"/>
              </a:rPr>
              <a:t> e per </a:t>
            </a:r>
            <a:r>
              <a:rPr lang="en-US" dirty="0" err="1">
                <a:latin typeface="Times New Roman" panose="02020603050405020304" pitchFamily="18" charset="0"/>
                <a:ea typeface="Arial" panose="020B0604020202020204" pitchFamily="34" charset="0"/>
              </a:rPr>
              <a:t>conto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un'altra</a:t>
            </a:r>
            <a:r>
              <a:rPr lang="en-US" dirty="0">
                <a:latin typeface="Times New Roman" panose="02020603050405020304" pitchFamily="18" charset="0"/>
                <a:ea typeface="Arial" panose="020B0604020202020204" pitchFamily="34" charset="0"/>
              </a:rPr>
              <a:t> persona (</a:t>
            </a:r>
            <a:r>
              <a:rPr lang="en-US" dirty="0" err="1">
                <a:latin typeface="Times New Roman" panose="02020603050405020304" pitchFamily="18" charset="0"/>
                <a:ea typeface="Arial" panose="020B0604020202020204" pitchFamily="34" charset="0"/>
              </a:rPr>
              <a:t>rappresentanza</a:t>
            </a:r>
            <a:r>
              <a:rPr lang="en-US" dirty="0">
                <a:latin typeface="Times New Roman" panose="02020603050405020304" pitchFamily="18" charset="0"/>
                <a:ea typeface="Arial" panose="020B0604020202020204" pitchFamily="34" charset="0"/>
              </a:rPr>
              <a:t>).</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mancanza</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ratifica</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tutti</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gli</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obblighi</a:t>
            </a:r>
            <a:r>
              <a:rPr lang="en-US" dirty="0">
                <a:latin typeface="Times New Roman" panose="02020603050405020304" pitchFamily="18" charset="0"/>
                <a:ea typeface="Arial" panose="020B0604020202020204" pitchFamily="34" charset="0"/>
              </a:rPr>
              <a:t>,</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primo</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luogo</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pagamento</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dei</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premi</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corso</a:t>
            </a:r>
            <a:r>
              <a:rPr lang="en-US" dirty="0">
                <a:latin typeface="Times New Roman" panose="02020603050405020304" pitchFamily="18" charset="0"/>
                <a:ea typeface="Arial" panose="020B0604020202020204" pitchFamily="34" charset="0"/>
              </a:rPr>
              <a:t>,</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sempre</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carico</a:t>
            </a:r>
            <a:r>
              <a:rPr lang="en-US" dirty="0">
                <a:latin typeface="Times New Roman" panose="02020603050405020304" pitchFamily="18" charset="0"/>
                <a:ea typeface="Arial" panose="020B0604020202020204" pitchFamily="34" charset="0"/>
              </a:rPr>
              <a:t> del</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a:t>
            </a:r>
            <a:endParaRPr lang="it-IT"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0809612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21</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393F0320-AD19-4FDB-B88A-16210429A576}"/>
              </a:ext>
            </a:extLst>
          </p:cNvPr>
          <p:cNvSpPr/>
          <p:nvPr/>
        </p:nvSpPr>
        <p:spPr>
          <a:xfrm>
            <a:off x="179513" y="1745879"/>
            <a:ext cx="8640959" cy="1704249"/>
          </a:xfrm>
          <a:prstGeom prst="rect">
            <a:avLst/>
          </a:prstGeom>
        </p:spPr>
        <p:txBody>
          <a:bodyPr wrap="square">
            <a:spAutoFit/>
          </a:bodyPr>
          <a:lstStyle/>
          <a:p>
            <a:pPr marL="342900" marR="76835" lvl="0" indent="-342900" algn="just">
              <a:lnSpc>
                <a:spcPct val="150000"/>
              </a:lnSpc>
              <a:spcAft>
                <a:spcPts val="0"/>
              </a:spcAft>
              <a:buFont typeface="Symbol" panose="05050102010706020507" pitchFamily="18" charset="2"/>
              <a:buChar char="-"/>
              <a:tabLst>
                <a:tab pos="300990" algn="l"/>
              </a:tabLst>
            </a:pPr>
            <a:r>
              <a:rPr lang="en-US" b="1" u="sng" dirty="0" err="1">
                <a:latin typeface="Times New Roman" panose="02020603050405020304" pitchFamily="18" charset="0"/>
                <a:ea typeface="Arial" panose="020B0604020202020204" pitchFamily="34" charset="0"/>
              </a:rPr>
              <a:t>l’</a:t>
            </a:r>
            <a:r>
              <a:rPr lang="en-US" b="1" i="1" u="sng" dirty="0" err="1">
                <a:latin typeface="Times New Roman" panose="02020603050405020304" pitchFamily="18" charset="0"/>
                <a:ea typeface="Arial" panose="020B0604020202020204" pitchFamily="34" charset="0"/>
              </a:rPr>
              <a:t>assicurazione</a:t>
            </a:r>
            <a:r>
              <a:rPr lang="en-US" b="1" i="1" u="sng" dirty="0">
                <a:latin typeface="Times New Roman" panose="02020603050405020304" pitchFamily="18" charset="0"/>
                <a:ea typeface="Arial" panose="020B0604020202020204" pitchFamily="34" charset="0"/>
              </a:rPr>
              <a:t> per </a:t>
            </a:r>
            <a:r>
              <a:rPr lang="en-US" b="1" i="1" u="sng" dirty="0" err="1">
                <a:latin typeface="Times New Roman" panose="02020603050405020304" pitchFamily="18" charset="0"/>
                <a:ea typeface="Arial" panose="020B0604020202020204" pitchFamily="34" charset="0"/>
              </a:rPr>
              <a:t>conto</a:t>
            </a:r>
            <a:r>
              <a:rPr lang="en-US" b="1" i="1" u="sng" dirty="0">
                <a:latin typeface="Times New Roman" panose="02020603050405020304" pitchFamily="18" charset="0"/>
                <a:ea typeface="Arial" panose="020B0604020202020204" pitchFamily="34" charset="0"/>
              </a:rPr>
              <a:t> </a:t>
            </a:r>
            <a:r>
              <a:rPr lang="en-US" b="1" i="1" u="sng" dirty="0" err="1">
                <a:latin typeface="Times New Roman" panose="02020603050405020304" pitchFamily="18" charset="0"/>
                <a:ea typeface="Arial" panose="020B0604020202020204" pitchFamily="34" charset="0"/>
              </a:rPr>
              <a:t>altrui</a:t>
            </a:r>
            <a:r>
              <a:rPr lang="en-US" dirty="0">
                <a:latin typeface="Times New Roman" panose="02020603050405020304" pitchFamily="18" charset="0"/>
                <a:ea typeface="Arial" panose="020B0604020202020204" pitchFamily="34" charset="0"/>
              </a:rPr>
              <a:t>, in cui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agisce</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nome</a:t>
            </a:r>
            <a:r>
              <a:rPr lang="en-US" dirty="0">
                <a:latin typeface="Times New Roman" panose="02020603050405020304" pitchFamily="18" charset="0"/>
                <a:ea typeface="Arial" panose="020B0604020202020204" pitchFamily="34" charset="0"/>
              </a:rPr>
              <a:t> proprio ma per </a:t>
            </a:r>
            <a:r>
              <a:rPr lang="en-US" dirty="0" err="1">
                <a:latin typeface="Times New Roman" panose="02020603050405020304" pitchFamily="18" charset="0"/>
                <a:ea typeface="Arial" panose="020B0604020202020204" pitchFamily="34" charset="0"/>
              </a:rPr>
              <a:t>conto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un'altra</a:t>
            </a:r>
            <a:r>
              <a:rPr lang="en-US" dirty="0">
                <a:latin typeface="Times New Roman" panose="02020603050405020304" pitchFamily="18" charset="0"/>
                <a:ea typeface="Arial" panose="020B0604020202020204" pitchFamily="34" charset="0"/>
              </a:rPr>
              <a:t> persona es. </a:t>
            </a:r>
            <a:r>
              <a:rPr lang="en-US" dirty="0" err="1">
                <a:latin typeface="Times New Roman" panose="02020603050405020304" pitchFamily="18" charset="0"/>
                <a:ea typeface="Arial" panose="020B0604020202020204" pitchFamily="34" charset="0"/>
              </a:rPr>
              <a:t>l’assicurazione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infortuni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sottoscritta</a:t>
            </a:r>
            <a:r>
              <a:rPr lang="en-US" dirty="0">
                <a:latin typeface="Times New Roman" panose="02020603050405020304" pitchFamily="18" charset="0"/>
                <a:ea typeface="Arial" panose="020B0604020202020204" pitchFamily="34" charset="0"/>
              </a:rPr>
              <a:t> dal </a:t>
            </a:r>
            <a:r>
              <a:rPr lang="en-US" dirty="0" err="1">
                <a:latin typeface="Times New Roman" panose="02020603050405020304" pitchFamily="18" charset="0"/>
                <a:ea typeface="Arial" panose="020B0604020202020204" pitchFamily="34" charset="0"/>
              </a:rPr>
              <a:t>datore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lavoro</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favore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tutti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dipendenti</a:t>
            </a:r>
            <a:r>
              <a:rPr lang="en-US" dirty="0">
                <a:latin typeface="Times New Roman" panose="02020603050405020304" pitchFamily="18" charset="0"/>
                <a:ea typeface="Arial" panose="020B0604020202020204" pitchFamily="34" charset="0"/>
              </a:rPr>
              <a:t> di una </a:t>
            </a:r>
            <a:r>
              <a:rPr lang="en-US" dirty="0" err="1">
                <a:latin typeface="Times New Roman" panose="02020603050405020304" pitchFamily="18" charset="0"/>
                <a:ea typeface="Arial" panose="020B0604020202020204" pitchFamily="34" charset="0"/>
              </a:rPr>
              <a:t>società</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tutti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diritti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spettano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mentre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gli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obblighi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saranno</a:t>
            </a:r>
            <a:r>
              <a:rPr lang="en-US" dirty="0">
                <a:latin typeface="Times New Roman" panose="02020603050405020304" pitchFamily="18" charset="0"/>
                <a:ea typeface="Arial" panose="020B0604020202020204" pitchFamily="34" charset="0"/>
              </a:rPr>
              <a:t> in capo al</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a:t>
            </a:r>
            <a:endParaRPr lang="it-IT"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7108154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6" name="Rettangolo 5">
            <a:extLst>
              <a:ext uri="{FF2B5EF4-FFF2-40B4-BE49-F238E27FC236}">
                <a16:creationId xmlns:a16="http://schemas.microsoft.com/office/drawing/2014/main" id="{3F8BEE6A-9DC4-4F8D-8FDF-E7FF48EC8F9A}"/>
              </a:ext>
            </a:extLst>
          </p:cNvPr>
          <p:cNvSpPr/>
          <p:nvPr/>
        </p:nvSpPr>
        <p:spPr>
          <a:xfrm>
            <a:off x="179513" y="1582341"/>
            <a:ext cx="8568951" cy="2956387"/>
          </a:xfrm>
          <a:prstGeom prst="rect">
            <a:avLst/>
          </a:prstGeom>
        </p:spPr>
        <p:txBody>
          <a:bodyPr wrap="square">
            <a:spAutoFit/>
          </a:bodyPr>
          <a:lstStyle/>
          <a:p>
            <a:pPr algn="just">
              <a:lnSpc>
                <a:spcPct val="150000"/>
              </a:lnSpc>
            </a:pPr>
            <a:r>
              <a:rPr lang="it-IT" b="1" u="sng" dirty="0">
                <a:latin typeface="Times New Roman" panose="02020603050405020304" pitchFamily="18" charset="0"/>
                <a:ea typeface="Times New Roman" panose="02020603050405020304" pitchFamily="18" charset="0"/>
              </a:rPr>
              <a:t>l’</a:t>
            </a:r>
            <a:r>
              <a:rPr lang="it-IT" b="1" i="1" u="sng" dirty="0">
                <a:latin typeface="Times New Roman" panose="02020603050405020304" pitchFamily="18" charset="0"/>
                <a:ea typeface="Times New Roman" panose="02020603050405020304" pitchFamily="18" charset="0"/>
              </a:rPr>
              <a:t>assicurazione</a:t>
            </a:r>
            <a:r>
              <a:rPr lang="it-IT" b="1" i="1" u="sng" spc="-10" dirty="0">
                <a:latin typeface="Times New Roman" panose="02020603050405020304" pitchFamily="18" charset="0"/>
                <a:ea typeface="Times New Roman" panose="02020603050405020304" pitchFamily="18" charset="0"/>
              </a:rPr>
              <a:t> </a:t>
            </a:r>
            <a:r>
              <a:rPr lang="it-IT" b="1" i="1" u="sng" dirty="0">
                <a:latin typeface="Times New Roman" panose="02020603050405020304" pitchFamily="18" charset="0"/>
                <a:ea typeface="Times New Roman" panose="02020603050405020304" pitchFamily="18" charset="0"/>
              </a:rPr>
              <a:t>per</a:t>
            </a:r>
            <a:r>
              <a:rPr lang="it-IT" b="1" i="1" u="sng" spc="-20" dirty="0">
                <a:latin typeface="Times New Roman" panose="02020603050405020304" pitchFamily="18" charset="0"/>
                <a:ea typeface="Times New Roman" panose="02020603050405020304" pitchFamily="18" charset="0"/>
              </a:rPr>
              <a:t> </a:t>
            </a:r>
            <a:r>
              <a:rPr lang="it-IT" b="1" i="1" u="sng" dirty="0">
                <a:latin typeface="Times New Roman" panose="02020603050405020304" pitchFamily="18" charset="0"/>
                <a:ea typeface="Times New Roman" panose="02020603050405020304" pitchFamily="18" charset="0"/>
              </a:rPr>
              <a:t>conto</a:t>
            </a:r>
            <a:r>
              <a:rPr lang="it-IT" b="1" i="1" u="sng" spc="-15" dirty="0">
                <a:latin typeface="Times New Roman" panose="02020603050405020304" pitchFamily="18" charset="0"/>
                <a:ea typeface="Times New Roman" panose="02020603050405020304" pitchFamily="18" charset="0"/>
              </a:rPr>
              <a:t> </a:t>
            </a:r>
            <a:r>
              <a:rPr lang="it-IT" b="1" i="1" u="sng" dirty="0">
                <a:latin typeface="Times New Roman" panose="02020603050405020304" pitchFamily="18" charset="0"/>
                <a:ea typeface="Times New Roman" panose="02020603050405020304" pitchFamily="18" charset="0"/>
              </a:rPr>
              <a:t>di</a:t>
            </a:r>
            <a:r>
              <a:rPr lang="it-IT" b="1" i="1" u="sng" spc="-15" dirty="0">
                <a:latin typeface="Times New Roman" panose="02020603050405020304" pitchFamily="18" charset="0"/>
                <a:ea typeface="Times New Roman" panose="02020603050405020304" pitchFamily="18" charset="0"/>
              </a:rPr>
              <a:t> </a:t>
            </a:r>
            <a:r>
              <a:rPr lang="it-IT" b="1" i="1" u="sng" dirty="0">
                <a:latin typeface="Times New Roman" panose="02020603050405020304" pitchFamily="18" charset="0"/>
                <a:ea typeface="Times New Roman" panose="02020603050405020304" pitchFamily="18" charset="0"/>
              </a:rPr>
              <a:t>chi</a:t>
            </a:r>
            <a:r>
              <a:rPr lang="it-IT" b="1" i="1" u="sng" spc="-15" dirty="0">
                <a:latin typeface="Times New Roman" panose="02020603050405020304" pitchFamily="18" charset="0"/>
                <a:ea typeface="Times New Roman" panose="02020603050405020304" pitchFamily="18" charset="0"/>
              </a:rPr>
              <a:t> </a:t>
            </a:r>
            <a:r>
              <a:rPr lang="it-IT" b="1" i="1" u="sng" dirty="0">
                <a:latin typeface="Times New Roman" panose="02020603050405020304" pitchFamily="18" charset="0"/>
                <a:ea typeface="Times New Roman" panose="02020603050405020304" pitchFamily="18" charset="0"/>
              </a:rPr>
              <a:t>spetta</a:t>
            </a:r>
            <a:r>
              <a:rPr lang="it-IT" dirty="0">
                <a:latin typeface="Times New Roman" panose="02020603050405020304" pitchFamily="18" charset="0"/>
                <a:ea typeface="Times New Roman" panose="02020603050405020304" pitchFamily="18" charset="0"/>
              </a:rPr>
              <a:t>,</a:t>
            </a:r>
            <a:r>
              <a:rPr lang="it-IT" spc="-1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in</a:t>
            </a:r>
            <a:r>
              <a:rPr lang="it-IT" spc="-1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cui</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l'assicurato</a:t>
            </a:r>
            <a:r>
              <a:rPr lang="it-IT" spc="-2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non</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è</a:t>
            </a:r>
            <a:r>
              <a:rPr lang="it-IT" spc="-1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determinato</a:t>
            </a:r>
            <a:r>
              <a:rPr lang="it-IT" spc="-1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al</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momento</a:t>
            </a:r>
            <a:r>
              <a:rPr lang="it-IT" spc="-2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della</a:t>
            </a:r>
            <a:r>
              <a:rPr lang="it-IT" spc="-1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conclusione</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del contratto, ma è individuato successivamente al momento del sinistro es. il titolare dell’autorimessa che assicura le vetture in riparazione che ha in deposito. Questa clausola è anche tipica delle assicurazioni trasporti dove può avvenire che il venditore assicuri la merce per conto del compratore. Poiché nel tempo necessario per il trasporto la merce potrebbe essere venduta dal compratore originario ad un altro che diventerà quindi l’assicurato.</a:t>
            </a:r>
            <a:endParaRPr lang="it-IT" dirty="0"/>
          </a:p>
        </p:txBody>
      </p:sp>
    </p:spTree>
    <p:extLst>
      <p:ext uri="{BB962C8B-B14F-4D97-AF65-F5344CB8AC3E}">
        <p14:creationId xmlns:p14="http://schemas.microsoft.com/office/powerpoint/2010/main" val="16181980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EB282324-C537-4AED-9612-77FA6C718F32}"/>
              </a:ext>
            </a:extLst>
          </p:cNvPr>
          <p:cNvSpPr/>
          <p:nvPr/>
        </p:nvSpPr>
        <p:spPr>
          <a:xfrm>
            <a:off x="3529895" y="332656"/>
            <a:ext cx="4389022" cy="457754"/>
          </a:xfrm>
          <a:prstGeom prst="rect">
            <a:avLst/>
          </a:prstGeom>
        </p:spPr>
        <p:txBody>
          <a:bodyPr wrap="none">
            <a:spAutoFit/>
          </a:bodyPr>
          <a:lstStyle/>
          <a:p>
            <a:pPr marL="71120" algn="just">
              <a:lnSpc>
                <a:spcPct val="150000"/>
              </a:lnSpc>
              <a:spcBef>
                <a:spcPts val="5"/>
              </a:spcBef>
              <a:spcAft>
                <a:spcPts val="0"/>
              </a:spcAft>
            </a:pPr>
            <a:r>
              <a:rPr lang="en-US" dirty="0" err="1">
                <a:latin typeface="Times New Roman" panose="02020603050405020304" pitchFamily="18" charset="0"/>
                <a:ea typeface="Arial" panose="020B0604020202020204" pitchFamily="34" charset="0"/>
              </a:rPr>
              <a:t>Nell'assicurazione</a:t>
            </a:r>
            <a:r>
              <a:rPr lang="en-US" dirty="0">
                <a:latin typeface="Times New Roman" panose="02020603050405020304" pitchFamily="18" charset="0"/>
                <a:ea typeface="Arial" panose="020B0604020202020204" pitchFamily="34" charset="0"/>
              </a:rPr>
              <a:t> vita, </a:t>
            </a:r>
            <a:r>
              <a:rPr lang="en-US" dirty="0" err="1">
                <a:latin typeface="Times New Roman" panose="02020603050405020304" pitchFamily="18" charset="0"/>
                <a:ea typeface="Arial" panose="020B0604020202020204" pitchFamily="34" charset="0"/>
              </a:rPr>
              <a:t>distinguiamo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invece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
        <p:nvSpPr>
          <p:cNvPr id="9" name="Freccia in giù 8">
            <a:extLst>
              <a:ext uri="{FF2B5EF4-FFF2-40B4-BE49-F238E27FC236}">
                <a16:creationId xmlns:a16="http://schemas.microsoft.com/office/drawing/2014/main" id="{E2701040-5A32-4862-B7F7-7ACE8CC5B2BF}"/>
              </a:ext>
            </a:extLst>
          </p:cNvPr>
          <p:cNvSpPr/>
          <p:nvPr/>
        </p:nvSpPr>
        <p:spPr>
          <a:xfrm>
            <a:off x="6156176" y="1124744"/>
            <a:ext cx="648072" cy="93610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a:extLst>
              <a:ext uri="{FF2B5EF4-FFF2-40B4-BE49-F238E27FC236}">
                <a16:creationId xmlns:a16="http://schemas.microsoft.com/office/drawing/2014/main" id="{C6957B4E-5EDF-46D6-A3CC-8D04EB0EE69D}"/>
              </a:ext>
            </a:extLst>
          </p:cNvPr>
          <p:cNvSpPr/>
          <p:nvPr/>
        </p:nvSpPr>
        <p:spPr>
          <a:xfrm>
            <a:off x="107504" y="2461381"/>
            <a:ext cx="8579296" cy="2119747"/>
          </a:xfrm>
          <a:prstGeom prst="rect">
            <a:avLst/>
          </a:prstGeom>
        </p:spPr>
        <p:txBody>
          <a:bodyPr wrap="square">
            <a:spAutoFit/>
          </a:bodyPr>
          <a:lstStyle/>
          <a:p>
            <a:pPr marL="342900" marR="74930" lvl="0" indent="-342900" algn="just">
              <a:lnSpc>
                <a:spcPct val="150000"/>
              </a:lnSpc>
              <a:spcBef>
                <a:spcPts val="565"/>
              </a:spcBef>
              <a:spcAft>
                <a:spcPts val="0"/>
              </a:spcAft>
              <a:buFont typeface="Symbol" panose="05050102010706020507" pitchFamily="18" charset="2"/>
              <a:buChar char="-"/>
              <a:tabLst>
                <a:tab pos="300990" algn="l"/>
              </a:tabLst>
            </a:pPr>
            <a:r>
              <a:rPr lang="en-US" b="1" u="sng" dirty="0" err="1">
                <a:latin typeface="Times New Roman" panose="02020603050405020304" pitchFamily="18" charset="0"/>
                <a:ea typeface="Arial" panose="020B0604020202020204" pitchFamily="34" charset="0"/>
              </a:rPr>
              <a:t>l’</a:t>
            </a:r>
            <a:r>
              <a:rPr lang="en-US" b="1" i="1" u="sng" dirty="0" err="1">
                <a:latin typeface="Times New Roman" panose="02020603050405020304" pitchFamily="18" charset="0"/>
                <a:ea typeface="Arial" panose="020B0604020202020204" pitchFamily="34" charset="0"/>
              </a:rPr>
              <a:t>assicurazione</a:t>
            </a:r>
            <a:r>
              <a:rPr lang="en-US" b="1" i="1" u="sng" dirty="0">
                <a:latin typeface="Times New Roman" panose="02020603050405020304" pitchFamily="18" charset="0"/>
                <a:ea typeface="Arial" panose="020B0604020202020204" pitchFamily="34" charset="0"/>
              </a:rPr>
              <a:t> per </a:t>
            </a:r>
            <a:r>
              <a:rPr lang="en-US" b="1" i="1" u="sng" dirty="0" err="1">
                <a:latin typeface="Times New Roman" panose="02020603050405020304" pitchFamily="18" charset="0"/>
                <a:ea typeface="Arial" panose="020B0604020202020204" pitchFamily="34" charset="0"/>
              </a:rPr>
              <a:t>il</a:t>
            </a:r>
            <a:r>
              <a:rPr lang="en-US" b="1" i="1" u="sng" dirty="0">
                <a:latin typeface="Times New Roman" panose="02020603050405020304" pitchFamily="18" charset="0"/>
                <a:ea typeface="Arial" panose="020B0604020202020204" pitchFamily="34" charset="0"/>
              </a:rPr>
              <a:t> </a:t>
            </a:r>
            <a:r>
              <a:rPr lang="en-US" b="1" i="1" u="sng" dirty="0" err="1">
                <a:latin typeface="Times New Roman" panose="02020603050405020304" pitchFamily="18" charset="0"/>
                <a:ea typeface="Arial" panose="020B0604020202020204" pitchFamily="34" charset="0"/>
              </a:rPr>
              <a:t>caso</a:t>
            </a:r>
            <a:r>
              <a:rPr lang="en-US" b="1" i="1" u="sng" dirty="0">
                <a:latin typeface="Times New Roman" panose="02020603050405020304" pitchFamily="18" charset="0"/>
                <a:ea typeface="Arial" panose="020B0604020202020204" pitchFamily="34" charset="0"/>
              </a:rPr>
              <a:t> di vita</a:t>
            </a:r>
            <a:r>
              <a:rPr lang="en-US" dirty="0">
                <a:latin typeface="Times New Roman" panose="02020603050405020304" pitchFamily="18" charset="0"/>
                <a:ea typeface="Arial" panose="020B0604020202020204" pitchFamily="34" charset="0"/>
              </a:rPr>
              <a:t>, in cui </a:t>
            </a:r>
            <a:r>
              <a:rPr lang="en-US" dirty="0" err="1">
                <a:latin typeface="Times New Roman" panose="02020603050405020304" pitchFamily="18" charset="0"/>
                <a:ea typeface="Arial" panose="020B0604020202020204" pitchFamily="34" charset="0"/>
              </a:rPr>
              <a:t>viene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corrisposto</a:t>
            </a:r>
            <a:r>
              <a:rPr lang="en-US" dirty="0">
                <a:latin typeface="Times New Roman" panose="02020603050405020304" pitchFamily="18" charset="0"/>
                <a:ea typeface="Arial" panose="020B0604020202020204" pitchFamily="34" charset="0"/>
              </a:rPr>
              <a:t> un </a:t>
            </a:r>
            <a:r>
              <a:rPr lang="en-US" dirty="0" err="1">
                <a:latin typeface="Times New Roman" panose="02020603050405020304" pitchFamily="18" charset="0"/>
                <a:ea typeface="Arial" panose="020B0604020202020204" pitchFamily="34" charset="0"/>
              </a:rPr>
              <a:t>capitale</a:t>
            </a:r>
            <a:r>
              <a:rPr lang="en-US" dirty="0">
                <a:latin typeface="Times New Roman" panose="02020603050405020304" pitchFamily="18" charset="0"/>
                <a:ea typeface="Arial" panose="020B0604020202020204" pitchFamily="34" charset="0"/>
              </a:rPr>
              <a:t> o una </a:t>
            </a:r>
            <a:r>
              <a:rPr lang="en-US" dirty="0" err="1">
                <a:latin typeface="Times New Roman" panose="02020603050405020304" pitchFamily="18" charset="0"/>
                <a:ea typeface="Arial" panose="020B0604020202020204" pitchFamily="34" charset="0"/>
              </a:rPr>
              <a:t>rendita</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raggiungimento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dell’età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indicata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da </a:t>
            </a:r>
            <a:r>
              <a:rPr lang="en-US" dirty="0" err="1">
                <a:latin typeface="Times New Roman" panose="02020603050405020304" pitchFamily="18" charset="0"/>
                <a:ea typeface="Arial" panose="020B0604020202020204" pitchFamily="34" charset="0"/>
              </a:rPr>
              <a:t>parte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tipo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beneficiario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possono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coincidere</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unico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soggetto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favore</a:t>
            </a:r>
            <a:r>
              <a:rPr lang="en-US" dirty="0">
                <a:latin typeface="Times New Roman" panose="02020603050405020304" pitchFamily="18" charset="0"/>
                <a:ea typeface="Arial" panose="020B0604020202020204" pitchFamily="34" charset="0"/>
              </a:rPr>
              <a:t> proprio) </a:t>
            </a:r>
            <a:r>
              <a:rPr lang="en-US" dirty="0" err="1">
                <a:latin typeface="Times New Roman" panose="02020603050405020304" pitchFamily="18" charset="0"/>
                <a:ea typeface="Arial" panose="020B0604020202020204" pitchFamily="34" charset="0"/>
              </a:rPr>
              <a:t>oppure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può</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essere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diverso</a:t>
            </a:r>
            <a:r>
              <a:rPr lang="en-US" dirty="0">
                <a:latin typeface="Times New Roman" panose="02020603050405020304" pitchFamily="18" charset="0"/>
                <a:ea typeface="Arial" panose="020B0604020202020204" pitchFamily="34" charset="0"/>
              </a:rPr>
              <a:t> dal </a:t>
            </a:r>
            <a:r>
              <a:rPr lang="en-US" dirty="0" err="1">
                <a:latin typeface="Times New Roman" panose="02020603050405020304" pitchFamily="18" charset="0"/>
                <a:ea typeface="Arial" panose="020B0604020202020204" pitchFamily="34" charset="0"/>
              </a:rPr>
              <a:t>beneficiario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favore</a:t>
            </a:r>
            <a:r>
              <a:rPr lang="en-US" dirty="0">
                <a:latin typeface="Times New Roman" panose="02020603050405020304" pitchFamily="18" charset="0"/>
                <a:ea typeface="Arial" panose="020B0604020202020204" pitchFamily="34" charset="0"/>
              </a:rPr>
              <a:t> di un</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terzo</a:t>
            </a:r>
            <a:r>
              <a:rPr lang="en-US" dirty="0">
                <a:latin typeface="Times New Roman" panose="02020603050405020304" pitchFamily="18" charset="0"/>
                <a:ea typeface="Arial" panose="020B0604020202020204" pitchFamily="34" charset="0"/>
              </a:rPr>
              <a:t>);</a:t>
            </a:r>
            <a:endParaRPr lang="it-IT"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855642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EB282324-C537-4AED-9612-77FA6C718F32}"/>
              </a:ext>
            </a:extLst>
          </p:cNvPr>
          <p:cNvSpPr/>
          <p:nvPr/>
        </p:nvSpPr>
        <p:spPr>
          <a:xfrm>
            <a:off x="3529895" y="332656"/>
            <a:ext cx="4389022" cy="457754"/>
          </a:xfrm>
          <a:prstGeom prst="rect">
            <a:avLst/>
          </a:prstGeom>
        </p:spPr>
        <p:txBody>
          <a:bodyPr wrap="none">
            <a:spAutoFit/>
          </a:bodyPr>
          <a:lstStyle/>
          <a:p>
            <a:pPr marL="71120" algn="just">
              <a:lnSpc>
                <a:spcPct val="150000"/>
              </a:lnSpc>
              <a:spcBef>
                <a:spcPts val="5"/>
              </a:spcBef>
              <a:spcAft>
                <a:spcPts val="0"/>
              </a:spcAft>
            </a:pPr>
            <a:r>
              <a:rPr lang="en-US" dirty="0" err="1">
                <a:latin typeface="Times New Roman" panose="02020603050405020304" pitchFamily="18" charset="0"/>
                <a:ea typeface="Arial" panose="020B0604020202020204" pitchFamily="34" charset="0"/>
              </a:rPr>
              <a:t>Nell'assicurazione</a:t>
            </a:r>
            <a:r>
              <a:rPr lang="en-US" dirty="0">
                <a:latin typeface="Times New Roman" panose="02020603050405020304" pitchFamily="18" charset="0"/>
                <a:ea typeface="Arial" panose="020B0604020202020204" pitchFamily="34" charset="0"/>
              </a:rPr>
              <a:t> vita, </a:t>
            </a:r>
            <a:r>
              <a:rPr lang="en-US" dirty="0" err="1">
                <a:latin typeface="Times New Roman" panose="02020603050405020304" pitchFamily="18" charset="0"/>
                <a:ea typeface="Arial" panose="020B0604020202020204" pitchFamily="34" charset="0"/>
              </a:rPr>
              <a:t>distinguiamo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invece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
        <p:nvSpPr>
          <p:cNvPr id="9" name="Freccia in giù 8">
            <a:extLst>
              <a:ext uri="{FF2B5EF4-FFF2-40B4-BE49-F238E27FC236}">
                <a16:creationId xmlns:a16="http://schemas.microsoft.com/office/drawing/2014/main" id="{E2701040-5A32-4862-B7F7-7ACE8CC5B2BF}"/>
              </a:ext>
            </a:extLst>
          </p:cNvPr>
          <p:cNvSpPr/>
          <p:nvPr/>
        </p:nvSpPr>
        <p:spPr>
          <a:xfrm>
            <a:off x="6156176" y="1124744"/>
            <a:ext cx="648072" cy="93610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00C52CD0-05A6-4D7F-A867-0193C44526FD}"/>
              </a:ext>
            </a:extLst>
          </p:cNvPr>
          <p:cNvSpPr/>
          <p:nvPr/>
        </p:nvSpPr>
        <p:spPr>
          <a:xfrm>
            <a:off x="179512" y="2444831"/>
            <a:ext cx="8712968" cy="1704249"/>
          </a:xfrm>
          <a:prstGeom prst="rect">
            <a:avLst/>
          </a:prstGeom>
        </p:spPr>
        <p:txBody>
          <a:bodyPr wrap="square">
            <a:spAutoFit/>
          </a:bodyPr>
          <a:lstStyle/>
          <a:p>
            <a:pPr marL="342900" marR="76200" lvl="0" indent="-342900" algn="just">
              <a:lnSpc>
                <a:spcPct val="150000"/>
              </a:lnSpc>
              <a:spcAft>
                <a:spcPts val="0"/>
              </a:spcAft>
              <a:buFont typeface="Symbol" panose="05050102010706020507" pitchFamily="18" charset="2"/>
              <a:buChar char="-"/>
              <a:tabLst>
                <a:tab pos="300990" algn="l"/>
              </a:tabLst>
            </a:pPr>
            <a:r>
              <a:rPr lang="en-US" b="1" u="sng" dirty="0" err="1">
                <a:latin typeface="Times New Roman" panose="02020603050405020304" pitchFamily="18" charset="0"/>
                <a:ea typeface="Arial" panose="020B0604020202020204" pitchFamily="34" charset="0"/>
              </a:rPr>
              <a:t>l’</a:t>
            </a:r>
            <a:r>
              <a:rPr lang="en-US" b="1" i="1" u="sng" dirty="0" err="1">
                <a:latin typeface="Times New Roman" panose="02020603050405020304" pitchFamily="18" charset="0"/>
                <a:ea typeface="Arial" panose="020B0604020202020204" pitchFamily="34" charset="0"/>
              </a:rPr>
              <a:t>assicurazione</a:t>
            </a:r>
            <a:r>
              <a:rPr lang="en-US" b="1" i="1" u="sng" spc="-55" dirty="0">
                <a:latin typeface="Times New Roman" panose="02020603050405020304" pitchFamily="18" charset="0"/>
                <a:ea typeface="Arial" panose="020B0604020202020204" pitchFamily="34" charset="0"/>
              </a:rPr>
              <a:t> </a:t>
            </a:r>
            <a:r>
              <a:rPr lang="en-US" b="1" i="1" u="sng" dirty="0">
                <a:latin typeface="Times New Roman" panose="02020603050405020304" pitchFamily="18" charset="0"/>
                <a:ea typeface="Arial" panose="020B0604020202020204" pitchFamily="34" charset="0"/>
              </a:rPr>
              <a:t>per</a:t>
            </a:r>
            <a:r>
              <a:rPr lang="en-US" b="1" i="1" u="sng" spc="-50" dirty="0">
                <a:latin typeface="Times New Roman" panose="02020603050405020304" pitchFamily="18" charset="0"/>
                <a:ea typeface="Arial" panose="020B0604020202020204" pitchFamily="34" charset="0"/>
              </a:rPr>
              <a:t> </a:t>
            </a:r>
            <a:r>
              <a:rPr lang="en-US" b="1" i="1" u="sng" dirty="0" err="1">
                <a:latin typeface="Times New Roman" panose="02020603050405020304" pitchFamily="18" charset="0"/>
                <a:ea typeface="Arial" panose="020B0604020202020204" pitchFamily="34" charset="0"/>
              </a:rPr>
              <a:t>il</a:t>
            </a:r>
            <a:r>
              <a:rPr lang="en-US" b="1" i="1" u="sng" spc="-60" dirty="0">
                <a:latin typeface="Times New Roman" panose="02020603050405020304" pitchFamily="18" charset="0"/>
                <a:ea typeface="Arial" panose="020B0604020202020204" pitchFamily="34" charset="0"/>
              </a:rPr>
              <a:t> </a:t>
            </a:r>
            <a:r>
              <a:rPr lang="en-US" b="1" i="1" u="sng" dirty="0" err="1">
                <a:latin typeface="Times New Roman" panose="02020603050405020304" pitchFamily="18" charset="0"/>
                <a:ea typeface="Arial" panose="020B0604020202020204" pitchFamily="34" charset="0"/>
              </a:rPr>
              <a:t>caso</a:t>
            </a:r>
            <a:r>
              <a:rPr lang="en-US" b="1" i="1" u="sng" spc="-55" dirty="0">
                <a:latin typeface="Times New Roman" panose="02020603050405020304" pitchFamily="18" charset="0"/>
                <a:ea typeface="Arial" panose="020B0604020202020204" pitchFamily="34" charset="0"/>
              </a:rPr>
              <a:t> </a:t>
            </a:r>
            <a:r>
              <a:rPr lang="en-US" b="1" i="1" u="sng" dirty="0">
                <a:latin typeface="Times New Roman" panose="02020603050405020304" pitchFamily="18" charset="0"/>
                <a:ea typeface="Arial" panose="020B0604020202020204" pitchFamily="34" charset="0"/>
              </a:rPr>
              <a:t>di</a:t>
            </a:r>
            <a:r>
              <a:rPr lang="en-US" b="1" i="1" u="sng" spc="-60" dirty="0">
                <a:latin typeface="Times New Roman" panose="02020603050405020304" pitchFamily="18" charset="0"/>
                <a:ea typeface="Arial" panose="020B0604020202020204" pitchFamily="34" charset="0"/>
              </a:rPr>
              <a:t> </a:t>
            </a:r>
            <a:r>
              <a:rPr lang="en-US" b="1" i="1" u="sng" dirty="0" err="1">
                <a:latin typeface="Times New Roman" panose="02020603050405020304" pitchFamily="18" charset="0"/>
                <a:ea typeface="Arial" panose="020B0604020202020204" pitchFamily="34" charset="0"/>
              </a:rPr>
              <a:t>morte</a:t>
            </a:r>
            <a:r>
              <a:rPr lang="en-US" dirty="0">
                <a:latin typeface="Times New Roman" panose="02020603050405020304" pitchFamily="18" charset="0"/>
                <a:ea typeface="Arial" panose="020B0604020202020204" pitchFamily="34" charset="0"/>
              </a:rPr>
              <a:t>,</a:t>
            </a:r>
            <a:r>
              <a:rPr lang="en-US" spc="-5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cui</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viene</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pagato</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un</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capitale</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morte</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a:t>
            </a:r>
            <a:r>
              <a:rPr lang="en-US" dirty="0">
                <a:latin typeface="Times New Roman" panose="02020603050405020304" pitchFamily="18" charset="0"/>
                <a:ea typeface="Arial" panose="020B0604020202020204" pitchFamily="34" charset="0"/>
              </a:rPr>
              <a:t>.</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sarà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sempre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diverso</a:t>
            </a:r>
            <a:r>
              <a:rPr lang="en-US" dirty="0">
                <a:latin typeface="Times New Roman" panose="02020603050405020304" pitchFamily="18" charset="0"/>
                <a:ea typeface="Arial" panose="020B0604020202020204" pitchFamily="34" charset="0"/>
              </a:rPr>
              <a:t> dal </a:t>
            </a:r>
            <a:r>
              <a:rPr lang="en-US" dirty="0" err="1">
                <a:latin typeface="Times New Roman" panose="02020603050405020304" pitchFamily="18" charset="0"/>
                <a:ea typeface="Arial" panose="020B0604020202020204" pitchFamily="34" charset="0"/>
              </a:rPr>
              <a:t>beneficiario</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può</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coincidere</a:t>
            </a:r>
            <a:r>
              <a:rPr lang="en-US" dirty="0">
                <a:latin typeface="Times New Roman" panose="02020603050405020304" pitchFamily="18" charset="0"/>
                <a:ea typeface="Arial" panose="020B0604020202020204" pitchFamily="34" charset="0"/>
              </a:rPr>
              <a:t> o </a:t>
            </a:r>
            <a:r>
              <a:rPr lang="en-US" dirty="0" err="1">
                <a:latin typeface="Times New Roman" panose="02020603050405020304" pitchFamily="18" charset="0"/>
                <a:ea typeface="Arial" panose="020B0604020202020204" pitchFamily="34" charset="0"/>
              </a:rPr>
              <a:t>meno</a:t>
            </a:r>
            <a:r>
              <a:rPr lang="en-US" dirty="0">
                <a:latin typeface="Times New Roman" panose="02020603050405020304" pitchFamily="18" charset="0"/>
                <a:ea typeface="Arial" panose="020B0604020202020204" pitchFamily="34" charset="0"/>
              </a:rPr>
              <a:t> con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sulla</a:t>
            </a:r>
            <a:r>
              <a:rPr lang="en-US" dirty="0">
                <a:latin typeface="Times New Roman" panose="02020603050405020304" pitchFamily="18" charset="0"/>
                <a:ea typeface="Arial" panose="020B0604020202020204" pitchFamily="34" charset="0"/>
              </a:rPr>
              <a:t> propria vita o </a:t>
            </a:r>
            <a:r>
              <a:rPr lang="en-US" dirty="0" err="1">
                <a:latin typeface="Times New Roman" panose="02020603050405020304" pitchFamily="18" charset="0"/>
                <a:ea typeface="Arial" panose="020B0604020202020204" pitchFamily="34" charset="0"/>
              </a:rPr>
              <a:t>sulla</a:t>
            </a:r>
            <a:r>
              <a:rPr lang="en-US" dirty="0">
                <a:latin typeface="Times New Roman" panose="02020603050405020304" pitchFamily="18" charset="0"/>
                <a:ea typeface="Arial" panose="020B0604020202020204" pitchFamily="34" charset="0"/>
              </a:rPr>
              <a:t> vita di un</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terzo</a:t>
            </a:r>
            <a:r>
              <a:rPr lang="en-US" dirty="0">
                <a:latin typeface="Times New Roman" panose="02020603050405020304" pitchFamily="18" charset="0"/>
                <a:ea typeface="Arial" panose="020B0604020202020204" pitchFamily="34" charset="0"/>
              </a:rPr>
              <a:t>);</a:t>
            </a:r>
            <a:endParaRPr lang="it-IT"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480371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EB282324-C537-4AED-9612-77FA6C718F32}"/>
              </a:ext>
            </a:extLst>
          </p:cNvPr>
          <p:cNvSpPr/>
          <p:nvPr/>
        </p:nvSpPr>
        <p:spPr>
          <a:xfrm>
            <a:off x="3529895" y="332656"/>
            <a:ext cx="4389022" cy="457754"/>
          </a:xfrm>
          <a:prstGeom prst="rect">
            <a:avLst/>
          </a:prstGeom>
        </p:spPr>
        <p:txBody>
          <a:bodyPr wrap="none">
            <a:spAutoFit/>
          </a:bodyPr>
          <a:lstStyle/>
          <a:p>
            <a:pPr marL="71120" algn="just">
              <a:lnSpc>
                <a:spcPct val="150000"/>
              </a:lnSpc>
              <a:spcBef>
                <a:spcPts val="5"/>
              </a:spcBef>
              <a:spcAft>
                <a:spcPts val="0"/>
              </a:spcAft>
            </a:pPr>
            <a:r>
              <a:rPr lang="en-US" dirty="0" err="1">
                <a:latin typeface="Times New Roman" panose="02020603050405020304" pitchFamily="18" charset="0"/>
                <a:ea typeface="Arial" panose="020B0604020202020204" pitchFamily="34" charset="0"/>
              </a:rPr>
              <a:t>Nell'assicurazione</a:t>
            </a:r>
            <a:r>
              <a:rPr lang="en-US" dirty="0">
                <a:latin typeface="Times New Roman" panose="02020603050405020304" pitchFamily="18" charset="0"/>
                <a:ea typeface="Arial" panose="020B0604020202020204" pitchFamily="34" charset="0"/>
              </a:rPr>
              <a:t> vita, </a:t>
            </a:r>
            <a:r>
              <a:rPr lang="en-US" dirty="0" err="1">
                <a:latin typeface="Times New Roman" panose="02020603050405020304" pitchFamily="18" charset="0"/>
                <a:ea typeface="Arial" panose="020B0604020202020204" pitchFamily="34" charset="0"/>
              </a:rPr>
              <a:t>distinguiamo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invece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
        <p:nvSpPr>
          <p:cNvPr id="9" name="Freccia in giù 8">
            <a:extLst>
              <a:ext uri="{FF2B5EF4-FFF2-40B4-BE49-F238E27FC236}">
                <a16:creationId xmlns:a16="http://schemas.microsoft.com/office/drawing/2014/main" id="{E2701040-5A32-4862-B7F7-7ACE8CC5B2BF}"/>
              </a:ext>
            </a:extLst>
          </p:cNvPr>
          <p:cNvSpPr/>
          <p:nvPr/>
        </p:nvSpPr>
        <p:spPr>
          <a:xfrm>
            <a:off x="6156176" y="1124744"/>
            <a:ext cx="648072" cy="93610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a:extLst>
              <a:ext uri="{FF2B5EF4-FFF2-40B4-BE49-F238E27FC236}">
                <a16:creationId xmlns:a16="http://schemas.microsoft.com/office/drawing/2014/main" id="{B8FD1BAC-E623-4D2D-A580-5FDECE076164}"/>
              </a:ext>
            </a:extLst>
          </p:cNvPr>
          <p:cNvSpPr/>
          <p:nvPr/>
        </p:nvSpPr>
        <p:spPr>
          <a:xfrm>
            <a:off x="179512" y="2428281"/>
            <a:ext cx="8568952" cy="1288751"/>
          </a:xfrm>
          <a:prstGeom prst="rect">
            <a:avLst/>
          </a:prstGeom>
        </p:spPr>
        <p:txBody>
          <a:bodyPr wrap="square">
            <a:spAutoFit/>
          </a:bodyPr>
          <a:lstStyle/>
          <a:p>
            <a:pPr marL="342900" marR="69850" lvl="0" indent="-342900" algn="just">
              <a:lnSpc>
                <a:spcPct val="150000"/>
              </a:lnSpc>
              <a:spcAft>
                <a:spcPts val="0"/>
              </a:spcAft>
              <a:buFont typeface="Symbol" panose="05050102010706020507" pitchFamily="18" charset="2"/>
              <a:buChar char="-"/>
              <a:tabLst>
                <a:tab pos="300990" algn="l"/>
              </a:tabLst>
            </a:pPr>
            <a:r>
              <a:rPr lang="en-US" b="1" u="sng" dirty="0" err="1">
                <a:latin typeface="Times New Roman" panose="02020603050405020304" pitchFamily="18" charset="0"/>
                <a:ea typeface="Arial" panose="020B0604020202020204" pitchFamily="34" charset="0"/>
              </a:rPr>
              <a:t>l’</a:t>
            </a:r>
            <a:r>
              <a:rPr lang="en-US" b="1" i="1" u="sng" dirty="0" err="1">
                <a:latin typeface="Times New Roman" panose="02020603050405020304" pitchFamily="18" charset="0"/>
                <a:ea typeface="Arial" panose="020B0604020202020204" pitchFamily="34" charset="0"/>
              </a:rPr>
              <a:t>assicurazione</a:t>
            </a:r>
            <a:r>
              <a:rPr lang="en-US" b="1" i="1" u="sng" dirty="0">
                <a:latin typeface="Times New Roman" panose="02020603050405020304" pitchFamily="18" charset="0"/>
                <a:ea typeface="Arial" panose="020B0604020202020204" pitchFamily="34" charset="0"/>
              </a:rPr>
              <a:t> </a:t>
            </a:r>
            <a:r>
              <a:rPr lang="en-US" b="1" i="1" u="sng" dirty="0" err="1">
                <a:latin typeface="Times New Roman" panose="02020603050405020304" pitchFamily="18" charset="0"/>
                <a:ea typeface="Arial" panose="020B0604020202020204" pitchFamily="34" charset="0"/>
              </a:rPr>
              <a:t>mista</a:t>
            </a:r>
            <a:r>
              <a:rPr lang="en-US" dirty="0">
                <a:latin typeface="Times New Roman" panose="02020603050405020304" pitchFamily="18" charset="0"/>
                <a:ea typeface="Arial" panose="020B0604020202020204" pitchFamily="34" charset="0"/>
              </a:rPr>
              <a:t>, in cui </a:t>
            </a:r>
            <a:r>
              <a:rPr lang="en-US" dirty="0" err="1">
                <a:latin typeface="Times New Roman" panose="02020603050405020304" pitchFamily="18" charset="0"/>
                <a:ea typeface="Arial" panose="020B0604020202020204" pitchFamily="34" charset="0"/>
              </a:rPr>
              <a:t>viene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corrisposto</a:t>
            </a:r>
            <a:r>
              <a:rPr lang="en-US" dirty="0">
                <a:latin typeface="Times New Roman" panose="02020603050405020304" pitchFamily="18" charset="0"/>
                <a:ea typeface="Arial" panose="020B0604020202020204" pitchFamily="34" charset="0"/>
              </a:rPr>
              <a:t> un </a:t>
            </a:r>
            <a:r>
              <a:rPr lang="en-US" dirty="0" err="1">
                <a:latin typeface="Times New Roman" panose="02020603050405020304" pitchFamily="18" charset="0"/>
                <a:ea typeface="Arial" panose="020B0604020202020204" pitchFamily="34" charset="0"/>
              </a:rPr>
              <a:t>capitale</a:t>
            </a:r>
            <a:r>
              <a:rPr lang="en-US" dirty="0">
                <a:latin typeface="Times New Roman" panose="02020603050405020304" pitchFamily="18" charset="0"/>
                <a:ea typeface="Arial" panose="020B0604020202020204" pitchFamily="34" charset="0"/>
              </a:rPr>
              <a:t> o una </a:t>
            </a:r>
            <a:r>
              <a:rPr lang="en-US" dirty="0" err="1">
                <a:latin typeface="Times New Roman" panose="02020603050405020304" pitchFamily="18" charset="0"/>
                <a:ea typeface="Arial" panose="020B0604020202020204" pitchFamily="34" charset="0"/>
              </a:rPr>
              <a:t>rendita</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beneficiario</a:t>
            </a:r>
            <a:r>
              <a:rPr lang="en-US" dirty="0">
                <a:latin typeface="Times New Roman" panose="02020603050405020304" pitchFamily="18" charset="0"/>
                <a:ea typeface="Arial" panose="020B0604020202020204" pitchFamily="34" charset="0"/>
              </a:rPr>
              <a:t> ad una data </a:t>
            </a:r>
            <a:r>
              <a:rPr lang="en-US" dirty="0" err="1">
                <a:latin typeface="Times New Roman" panose="02020603050405020304" pitchFamily="18" charset="0"/>
                <a:ea typeface="Arial" panose="020B0604020202020204" pitchFamily="34" charset="0"/>
              </a:rPr>
              <a:t>scadenza</a:t>
            </a:r>
            <a:r>
              <a:rPr lang="en-US" dirty="0">
                <a:latin typeface="Times New Roman" panose="02020603050405020304" pitchFamily="18" charset="0"/>
                <a:ea typeface="Arial" panose="020B0604020202020204" pitchFamily="34" charset="0"/>
              </a:rPr>
              <a:t> se </a:t>
            </a:r>
            <a:r>
              <a:rPr lang="en-US" dirty="0" err="1">
                <a:latin typeface="Times New Roman" panose="02020603050405020304" pitchFamily="18" charset="0"/>
                <a:ea typeface="Arial" panose="020B0604020202020204" pitchFamily="34" charset="0"/>
              </a:rPr>
              <a:t>l'assicurato</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ancora</a:t>
            </a:r>
            <a:r>
              <a:rPr lang="en-US" dirty="0">
                <a:latin typeface="Times New Roman" panose="02020603050405020304" pitchFamily="18" charset="0"/>
                <a:ea typeface="Arial" panose="020B0604020202020204" pitchFamily="34" charset="0"/>
              </a:rPr>
              <a:t> in vita o di un </a:t>
            </a:r>
            <a:r>
              <a:rPr lang="en-US" dirty="0" err="1">
                <a:latin typeface="Times New Roman" panose="02020603050405020304" pitchFamily="18" charset="0"/>
                <a:ea typeface="Arial" panose="020B0604020202020204" pitchFamily="34" charset="0"/>
              </a:rPr>
              <a:t>capitale</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beneficiario</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premorienza</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beneficiari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sono</a:t>
            </a:r>
            <a:r>
              <a:rPr lang="en-US" spc="-1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due.</a:t>
            </a:r>
            <a:endParaRPr lang="it-IT"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8735981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6E34BF0E-0895-4F92-A4E1-00F6B7D0F7B0}"/>
              </a:ext>
            </a:extLst>
          </p:cNvPr>
          <p:cNvSpPr/>
          <p:nvPr/>
        </p:nvSpPr>
        <p:spPr>
          <a:xfrm>
            <a:off x="3161827" y="620688"/>
            <a:ext cx="4085414" cy="622799"/>
          </a:xfrm>
          <a:prstGeom prst="rect">
            <a:avLst/>
          </a:prstGeom>
        </p:spPr>
        <p:txBody>
          <a:bodyPr wrap="none">
            <a:spAutoFit/>
          </a:bodyPr>
          <a:lstStyle/>
          <a:p>
            <a:pPr lvl="0" algn="just">
              <a:lnSpc>
                <a:spcPct val="115000"/>
              </a:lnSpc>
              <a:spcBef>
                <a:spcPts val="1200"/>
              </a:spcBef>
              <a:spcAft>
                <a:spcPts val="0"/>
              </a:spcAft>
              <a:buSzPts val="1200"/>
              <a:tabLst>
                <a:tab pos="300990" algn="l"/>
              </a:tabLst>
            </a:pPr>
            <a:r>
              <a:rPr lang="it-IT" sz="3200" b="1" i="1" spc="-15" dirty="0">
                <a:latin typeface="Times New Roman" panose="02020603050405020304" pitchFamily="18" charset="0"/>
                <a:ea typeface="Arial" panose="020B0604020202020204" pitchFamily="34" charset="0"/>
                <a:cs typeface="Times New Roman" panose="02020603050405020304" pitchFamily="18" charset="0"/>
              </a:rPr>
              <a:t>La fase precontrattuale</a:t>
            </a:r>
            <a:endParaRPr lang="it-IT" sz="32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12" name="Freccia in giù 11">
            <a:extLst>
              <a:ext uri="{FF2B5EF4-FFF2-40B4-BE49-F238E27FC236}">
                <a16:creationId xmlns:a16="http://schemas.microsoft.com/office/drawing/2014/main" id="{B31501D6-92DE-4F66-B1F6-50A86F83A18B}"/>
              </a:ext>
            </a:extLst>
          </p:cNvPr>
          <p:cNvSpPr/>
          <p:nvPr/>
        </p:nvSpPr>
        <p:spPr>
          <a:xfrm rot="2554132">
            <a:off x="3779912" y="1628800"/>
            <a:ext cx="648072" cy="86409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4" name="Immagine 13">
            <a:extLst>
              <a:ext uri="{FF2B5EF4-FFF2-40B4-BE49-F238E27FC236}">
                <a16:creationId xmlns:a16="http://schemas.microsoft.com/office/drawing/2014/main" id="{6F589C11-177E-47C2-8A5D-D92E90CCB9F8}"/>
              </a:ext>
            </a:extLst>
          </p:cNvPr>
          <p:cNvPicPr>
            <a:picLocks noChangeAspect="1"/>
          </p:cNvPicPr>
          <p:nvPr/>
        </p:nvPicPr>
        <p:blipFill>
          <a:blip r:embed="rId3"/>
          <a:stretch>
            <a:fillRect/>
          </a:stretch>
        </p:blipFill>
        <p:spPr>
          <a:xfrm rot="16634515">
            <a:off x="5508104" y="1667622"/>
            <a:ext cx="762066" cy="786452"/>
          </a:xfrm>
          <a:prstGeom prst="rect">
            <a:avLst/>
          </a:prstGeom>
        </p:spPr>
      </p:pic>
      <p:sp>
        <p:nvSpPr>
          <p:cNvPr id="15" name="Rettangolo 14">
            <a:extLst>
              <a:ext uri="{FF2B5EF4-FFF2-40B4-BE49-F238E27FC236}">
                <a16:creationId xmlns:a16="http://schemas.microsoft.com/office/drawing/2014/main" id="{C4CA34D1-F8D0-4A34-8465-45811BAA89E9}"/>
              </a:ext>
            </a:extLst>
          </p:cNvPr>
          <p:cNvSpPr/>
          <p:nvPr/>
        </p:nvSpPr>
        <p:spPr>
          <a:xfrm>
            <a:off x="2897503" y="2488412"/>
            <a:ext cx="1674497" cy="622799"/>
          </a:xfrm>
          <a:prstGeom prst="rect">
            <a:avLst/>
          </a:prstGeom>
        </p:spPr>
        <p:txBody>
          <a:bodyPr wrap="none">
            <a:spAutoFit/>
          </a:bodyPr>
          <a:lstStyle/>
          <a:p>
            <a:pPr lvl="0" algn="just">
              <a:lnSpc>
                <a:spcPct val="115000"/>
              </a:lnSpc>
              <a:spcBef>
                <a:spcPts val="1200"/>
              </a:spcBef>
              <a:spcAft>
                <a:spcPts val="0"/>
              </a:spcAft>
              <a:buSzPts val="1200"/>
              <a:tabLst>
                <a:tab pos="300990" algn="l"/>
              </a:tabLst>
            </a:pPr>
            <a:r>
              <a:rPr lang="it-IT" sz="3200" b="1" i="1" spc="-15" dirty="0">
                <a:latin typeface="Times New Roman" panose="02020603050405020304" pitchFamily="18" charset="0"/>
                <a:ea typeface="Arial" panose="020B0604020202020204" pitchFamily="34" charset="0"/>
                <a:cs typeface="Times New Roman" panose="02020603050405020304" pitchFamily="18" charset="0"/>
              </a:rPr>
              <a:t>Proposta</a:t>
            </a:r>
            <a:endParaRPr lang="it-IT" sz="32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16" name="Rettangolo 15">
            <a:extLst>
              <a:ext uri="{FF2B5EF4-FFF2-40B4-BE49-F238E27FC236}">
                <a16:creationId xmlns:a16="http://schemas.microsoft.com/office/drawing/2014/main" id="{E90EE2C1-9848-4898-A21B-C25CF5A9A048}"/>
              </a:ext>
            </a:extLst>
          </p:cNvPr>
          <p:cNvSpPr/>
          <p:nvPr/>
        </p:nvSpPr>
        <p:spPr>
          <a:xfrm>
            <a:off x="5220072" y="2466911"/>
            <a:ext cx="2306401" cy="622799"/>
          </a:xfrm>
          <a:prstGeom prst="rect">
            <a:avLst/>
          </a:prstGeom>
        </p:spPr>
        <p:txBody>
          <a:bodyPr wrap="none">
            <a:spAutoFit/>
          </a:bodyPr>
          <a:lstStyle/>
          <a:p>
            <a:pPr lvl="0" algn="just">
              <a:lnSpc>
                <a:spcPct val="115000"/>
              </a:lnSpc>
              <a:spcBef>
                <a:spcPts val="1200"/>
              </a:spcBef>
              <a:spcAft>
                <a:spcPts val="0"/>
              </a:spcAft>
              <a:buSzPts val="1200"/>
              <a:tabLst>
                <a:tab pos="300990" algn="l"/>
              </a:tabLst>
            </a:pPr>
            <a:r>
              <a:rPr lang="it-IT" sz="3200" b="1" i="1" spc="-15" dirty="0">
                <a:latin typeface="Times New Roman" panose="02020603050405020304" pitchFamily="18" charset="0"/>
                <a:ea typeface="Arial" panose="020B0604020202020204" pitchFamily="34" charset="0"/>
                <a:cs typeface="Times New Roman" panose="02020603050405020304" pitchFamily="18" charset="0"/>
              </a:rPr>
              <a:t>Accettazione</a:t>
            </a:r>
            <a:endParaRPr lang="it-IT" sz="3200" b="1" i="1" spc="-15" dirty="0">
              <a:latin typeface="Calibri Light" panose="020F0302020204030204" pitchFamily="34" charset="0"/>
              <a:ea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33684027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12" name="Freccia in giù 11">
            <a:extLst>
              <a:ext uri="{FF2B5EF4-FFF2-40B4-BE49-F238E27FC236}">
                <a16:creationId xmlns:a16="http://schemas.microsoft.com/office/drawing/2014/main" id="{B31501D6-92DE-4F66-B1F6-50A86F83A18B}"/>
              </a:ext>
            </a:extLst>
          </p:cNvPr>
          <p:cNvSpPr/>
          <p:nvPr/>
        </p:nvSpPr>
        <p:spPr>
          <a:xfrm>
            <a:off x="5229228" y="1124744"/>
            <a:ext cx="648072" cy="86409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a:extLst>
              <a:ext uri="{FF2B5EF4-FFF2-40B4-BE49-F238E27FC236}">
                <a16:creationId xmlns:a16="http://schemas.microsoft.com/office/drawing/2014/main" id="{C4CA34D1-F8D0-4A34-8465-45811BAA89E9}"/>
              </a:ext>
            </a:extLst>
          </p:cNvPr>
          <p:cNvSpPr/>
          <p:nvPr/>
        </p:nvSpPr>
        <p:spPr>
          <a:xfrm>
            <a:off x="4716016" y="404664"/>
            <a:ext cx="1674497" cy="622799"/>
          </a:xfrm>
          <a:prstGeom prst="rect">
            <a:avLst/>
          </a:prstGeom>
        </p:spPr>
        <p:txBody>
          <a:bodyPr wrap="none">
            <a:spAutoFit/>
          </a:bodyPr>
          <a:lstStyle/>
          <a:p>
            <a:pPr lvl="0" algn="just">
              <a:lnSpc>
                <a:spcPct val="115000"/>
              </a:lnSpc>
              <a:spcBef>
                <a:spcPts val="1200"/>
              </a:spcBef>
              <a:spcAft>
                <a:spcPts val="0"/>
              </a:spcAft>
              <a:buSzPts val="1200"/>
              <a:tabLst>
                <a:tab pos="300990" algn="l"/>
              </a:tabLst>
            </a:pPr>
            <a:r>
              <a:rPr lang="it-IT" sz="3200" b="1" i="1" spc="-15" dirty="0">
                <a:latin typeface="Times New Roman" panose="02020603050405020304" pitchFamily="18" charset="0"/>
                <a:ea typeface="Arial" panose="020B0604020202020204" pitchFamily="34" charset="0"/>
                <a:cs typeface="Times New Roman" panose="02020603050405020304" pitchFamily="18" charset="0"/>
              </a:rPr>
              <a:t>Proposta</a:t>
            </a:r>
            <a:endParaRPr lang="it-IT" sz="32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4" name="Rettangolo 3">
            <a:extLst>
              <a:ext uri="{FF2B5EF4-FFF2-40B4-BE49-F238E27FC236}">
                <a16:creationId xmlns:a16="http://schemas.microsoft.com/office/drawing/2014/main" id="{E111C44F-AD7D-402A-B4C6-A88341707700}"/>
              </a:ext>
            </a:extLst>
          </p:cNvPr>
          <p:cNvSpPr/>
          <p:nvPr/>
        </p:nvSpPr>
        <p:spPr>
          <a:xfrm>
            <a:off x="107504" y="2295005"/>
            <a:ext cx="8928992" cy="3366243"/>
          </a:xfrm>
          <a:prstGeom prst="rect">
            <a:avLst/>
          </a:prstGeom>
        </p:spPr>
        <p:txBody>
          <a:bodyPr wrap="square">
            <a:spAutoFit/>
          </a:bodyPr>
          <a:lstStyle/>
          <a:p>
            <a:pPr marL="71120" marR="75565" algn="just">
              <a:lnSpc>
                <a:spcPct val="150000"/>
              </a:lnSpc>
              <a:spcBef>
                <a:spcPts val="580"/>
              </a:spcBef>
              <a:spcAft>
                <a:spcPts val="0"/>
              </a:spcAft>
            </a:pPr>
            <a:r>
              <a:rPr lang="en-US" dirty="0">
                <a:latin typeface="Times New Roman" panose="02020603050405020304" pitchFamily="18" charset="0"/>
                <a:ea typeface="Arial" panose="020B0604020202020204" pitchFamily="34" charset="0"/>
              </a:rPr>
              <a:t>La </a:t>
            </a:r>
            <a:r>
              <a:rPr lang="en-US" dirty="0" err="1">
                <a:latin typeface="Times New Roman" panose="02020603050405020304" pitchFamily="18" charset="0"/>
                <a:ea typeface="Arial" panose="020B0604020202020204" pitchFamily="34" charset="0"/>
              </a:rPr>
              <a:t>proposta</a:t>
            </a:r>
            <a:r>
              <a:rPr lang="en-US" dirty="0">
                <a:latin typeface="Times New Roman" panose="02020603050405020304" pitchFamily="18" charset="0"/>
                <a:ea typeface="Arial" panose="020B0604020202020204" pitchFamily="34" charset="0"/>
              </a:rPr>
              <a:t> è una </a:t>
            </a:r>
            <a:r>
              <a:rPr lang="en-US" dirty="0" err="1">
                <a:latin typeface="Times New Roman" panose="02020603050405020304" pitchFamily="18" charset="0"/>
                <a:ea typeface="Arial" panose="020B0604020202020204" pitchFamily="34" charset="0"/>
              </a:rPr>
              <a:t>dichiarazione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volontà</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contrarre</a:t>
            </a:r>
            <a:r>
              <a:rPr lang="en-US" dirty="0">
                <a:latin typeface="Times New Roman" panose="02020603050405020304" pitchFamily="18" charset="0"/>
                <a:ea typeface="Arial" panose="020B0604020202020204" pitchFamily="34" charset="0"/>
              </a:rPr>
              <a:t>. Essa non </a:t>
            </a:r>
            <a:r>
              <a:rPr lang="en-US" dirty="0" err="1">
                <a:latin typeface="Times New Roman" panose="02020603050405020304" pitchFamily="18" charset="0"/>
                <a:ea typeface="Arial" panose="020B0604020202020204" pitchFamily="34" charset="0"/>
              </a:rPr>
              <a:t>va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confusa</a:t>
            </a:r>
            <a:r>
              <a:rPr lang="en-US" dirty="0">
                <a:latin typeface="Times New Roman" panose="02020603050405020304" pitchFamily="18" charset="0"/>
                <a:ea typeface="Arial" panose="020B0604020202020204" pitchFamily="34" charset="0"/>
              </a:rPr>
              <a:t> né con la semplice </a:t>
            </a:r>
            <a:r>
              <a:rPr lang="en-US" dirty="0" err="1">
                <a:latin typeface="Times New Roman" panose="02020603050405020304" pitchFamily="18" charset="0"/>
                <a:ea typeface="Arial" panose="020B0604020202020204" pitchFamily="34" charset="0"/>
              </a:rPr>
              <a:t>richiesta</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informazioni</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o</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un</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preventivo</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da</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parte</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dell’assicurando</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né</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con</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l’attività</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promozionale</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dell'agente</a:t>
            </a:r>
            <a:r>
              <a:rPr lang="en-US" dirty="0">
                <a:latin typeface="Times New Roman" panose="02020603050405020304" pitchFamily="18" charset="0"/>
                <a:ea typeface="Arial" panose="020B0604020202020204" pitchFamily="34" charset="0"/>
              </a:rPr>
              <a:t>.</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Queste</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attività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stanno</a:t>
            </a:r>
            <a:r>
              <a:rPr lang="en-US" dirty="0">
                <a:latin typeface="Times New Roman" panose="02020603050405020304" pitchFamily="18" charset="0"/>
                <a:ea typeface="Arial" panose="020B0604020202020204" pitchFamily="34" charset="0"/>
              </a:rPr>
              <a:t> a monte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fase</a:t>
            </a:r>
            <a:r>
              <a:rPr lang="en-US" spc="-1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pre-</a:t>
            </a:r>
            <a:r>
              <a:rPr lang="en-US" dirty="0" err="1">
                <a:latin typeface="Times New Roman" panose="02020603050405020304" pitchFamily="18" charset="0"/>
                <a:ea typeface="Arial" panose="020B0604020202020204" pitchFamily="34" charset="0"/>
              </a:rPr>
              <a:t>contrattuale</a:t>
            </a:r>
            <a:r>
              <a:rPr lang="en-US" dirty="0">
                <a:latin typeface="Times New Roman" panose="02020603050405020304" pitchFamily="18" charset="0"/>
                <a:ea typeface="Arial" panose="020B0604020202020204" pitchFamily="34" charset="0"/>
              </a:rPr>
              <a:t>.</a:t>
            </a:r>
            <a:endParaRPr lang="it-IT" sz="1200" dirty="0">
              <a:latin typeface="Arial" panose="020B0604020202020204" pitchFamily="34" charset="0"/>
              <a:ea typeface="Arial" panose="020B0604020202020204" pitchFamily="34" charset="0"/>
            </a:endParaRPr>
          </a:p>
          <a:p>
            <a:pPr marL="71120" marR="72390" algn="just">
              <a:lnSpc>
                <a:spcPct val="150000"/>
              </a:lnSpc>
              <a:spcAft>
                <a:spcPts val="0"/>
              </a:spcAft>
            </a:pPr>
            <a:r>
              <a:rPr lang="en-US" dirty="0">
                <a:latin typeface="Times New Roman" panose="02020603050405020304" pitchFamily="18" charset="0"/>
                <a:ea typeface="Arial" panose="020B0604020202020204" pitchFamily="34" charset="0"/>
              </a:rPr>
              <a:t>La </a:t>
            </a:r>
            <a:r>
              <a:rPr lang="en-US" dirty="0" err="1">
                <a:latin typeface="Times New Roman" panose="02020603050405020304" pitchFamily="18" charset="0"/>
                <a:ea typeface="Arial" panose="020B0604020202020204" pitchFamily="34" charset="0"/>
              </a:rPr>
              <a:t>proposta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deve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contenere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tutti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gli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elementi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essenziali</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quali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l'indicazione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dell'assicuratore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degli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interessi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coperti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somma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assicurata</a:t>
            </a:r>
            <a:r>
              <a:rPr lang="en-US" dirty="0">
                <a:latin typeface="Times New Roman" panose="02020603050405020304" pitchFamily="18" charset="0"/>
                <a:ea typeface="Arial" panose="020B0604020202020204" pitchFamily="34" charset="0"/>
              </a:rPr>
              <a:t> e del </a:t>
            </a:r>
            <a:r>
              <a:rPr lang="en-US" dirty="0" err="1">
                <a:latin typeface="Times New Roman" panose="02020603050405020304" pitchFamily="18" charset="0"/>
                <a:ea typeface="Arial" panose="020B0604020202020204" pitchFamily="34" charset="0"/>
              </a:rPr>
              <a:t>premio</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proposta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viene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effettuata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dall’assicurando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all’assicuratore</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qualunque</a:t>
            </a:r>
            <a:r>
              <a:rPr lang="en-US" dirty="0">
                <a:latin typeface="Times New Roman" panose="02020603050405020304" pitchFamily="18" charset="0"/>
                <a:ea typeface="Arial" panose="020B0604020202020204" pitchFamily="34" charset="0"/>
              </a:rPr>
              <a:t> forma, ma </a:t>
            </a:r>
            <a:r>
              <a:rPr lang="en-US" dirty="0" err="1">
                <a:latin typeface="Times New Roman" panose="02020603050405020304" pitchFamily="18" charset="0"/>
                <a:ea typeface="Arial" panose="020B0604020202020204" pitchFamily="34" charset="0"/>
              </a:rPr>
              <a:t>solitamente</a:t>
            </a:r>
            <a:r>
              <a:rPr lang="en-US" dirty="0">
                <a:latin typeface="Times New Roman" panose="02020603050405020304" pitchFamily="18" charset="0"/>
                <a:ea typeface="Arial" panose="020B0604020202020204" pitchFamily="34" charset="0"/>
              </a:rPr>
              <a:t> in forma </a:t>
            </a:r>
            <a:r>
              <a:rPr lang="en-US" dirty="0" err="1">
                <a:latin typeface="Times New Roman" panose="02020603050405020304" pitchFamily="18" charset="0"/>
                <a:ea typeface="Arial" panose="020B0604020202020204" pitchFamily="34" charset="0"/>
              </a:rPr>
              <a:t>scritta</a:t>
            </a:r>
            <a:r>
              <a:rPr lang="en-US" dirty="0">
                <a:latin typeface="Times New Roman" panose="02020603050405020304" pitchFamily="18" charset="0"/>
                <a:ea typeface="Arial" panose="020B0604020202020204" pitchFamily="34" charset="0"/>
              </a:rPr>
              <a:t> al fine di </a:t>
            </a:r>
            <a:r>
              <a:rPr lang="en-US" dirty="0" err="1">
                <a:latin typeface="Times New Roman" panose="02020603050405020304" pitchFamily="18" charset="0"/>
                <a:ea typeface="Arial" panose="020B0604020202020204" pitchFamily="34" charset="0"/>
              </a:rPr>
              <a:t>ottenere</a:t>
            </a:r>
            <a:r>
              <a:rPr lang="en-US" dirty="0">
                <a:latin typeface="Times New Roman" panose="02020603050405020304" pitchFamily="18" charset="0"/>
                <a:ea typeface="Arial" panose="020B0604020202020204" pitchFamily="34" charset="0"/>
              </a:rPr>
              <a:t> una </a:t>
            </a:r>
            <a:r>
              <a:rPr lang="en-US" dirty="0" err="1">
                <a:latin typeface="Times New Roman" panose="02020603050405020304" pitchFamily="18" charset="0"/>
                <a:ea typeface="Arial" panose="020B0604020202020204" pitchFamily="34" charset="0"/>
              </a:rPr>
              <a:t>prova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scritta</a:t>
            </a:r>
            <a:r>
              <a:rPr lang="en-US" dirty="0">
                <a:latin typeface="Times New Roman" panose="02020603050405020304" pitchFamily="18" charset="0"/>
                <a:ea typeface="Arial" panose="020B0604020202020204" pitchFamily="34" charset="0"/>
              </a:rPr>
              <a:t> in un </a:t>
            </a:r>
            <a:r>
              <a:rPr lang="en-US" dirty="0" err="1">
                <a:latin typeface="Times New Roman" panose="02020603050405020304" pitchFamily="18" charset="0"/>
                <a:ea typeface="Arial" panose="020B0604020202020204" pitchFamily="34" charset="0"/>
              </a:rPr>
              <a:t>eventuale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controversia</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1243880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12" name="Freccia in giù 11">
            <a:extLst>
              <a:ext uri="{FF2B5EF4-FFF2-40B4-BE49-F238E27FC236}">
                <a16:creationId xmlns:a16="http://schemas.microsoft.com/office/drawing/2014/main" id="{B31501D6-92DE-4F66-B1F6-50A86F83A18B}"/>
              </a:ext>
            </a:extLst>
          </p:cNvPr>
          <p:cNvSpPr/>
          <p:nvPr/>
        </p:nvSpPr>
        <p:spPr>
          <a:xfrm>
            <a:off x="5229228" y="1124744"/>
            <a:ext cx="648072" cy="86409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a:extLst>
              <a:ext uri="{FF2B5EF4-FFF2-40B4-BE49-F238E27FC236}">
                <a16:creationId xmlns:a16="http://schemas.microsoft.com/office/drawing/2014/main" id="{C4CA34D1-F8D0-4A34-8465-45811BAA89E9}"/>
              </a:ext>
            </a:extLst>
          </p:cNvPr>
          <p:cNvSpPr/>
          <p:nvPr/>
        </p:nvSpPr>
        <p:spPr>
          <a:xfrm>
            <a:off x="4716016" y="404664"/>
            <a:ext cx="1674497" cy="622799"/>
          </a:xfrm>
          <a:prstGeom prst="rect">
            <a:avLst/>
          </a:prstGeom>
        </p:spPr>
        <p:txBody>
          <a:bodyPr wrap="none">
            <a:spAutoFit/>
          </a:bodyPr>
          <a:lstStyle/>
          <a:p>
            <a:pPr lvl="0" algn="just">
              <a:lnSpc>
                <a:spcPct val="115000"/>
              </a:lnSpc>
              <a:spcBef>
                <a:spcPts val="1200"/>
              </a:spcBef>
              <a:spcAft>
                <a:spcPts val="0"/>
              </a:spcAft>
              <a:buSzPts val="1200"/>
              <a:tabLst>
                <a:tab pos="300990" algn="l"/>
              </a:tabLst>
            </a:pPr>
            <a:r>
              <a:rPr lang="it-IT" sz="3200" b="1" i="1" spc="-15" dirty="0">
                <a:latin typeface="Times New Roman" panose="02020603050405020304" pitchFamily="18" charset="0"/>
                <a:ea typeface="Arial" panose="020B0604020202020204" pitchFamily="34" charset="0"/>
                <a:cs typeface="Times New Roman" panose="02020603050405020304" pitchFamily="18" charset="0"/>
              </a:rPr>
              <a:t>Proposta</a:t>
            </a:r>
            <a:endParaRPr lang="it-IT" sz="32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2" name="Rettangolo 1">
            <a:extLst>
              <a:ext uri="{FF2B5EF4-FFF2-40B4-BE49-F238E27FC236}">
                <a16:creationId xmlns:a16="http://schemas.microsoft.com/office/drawing/2014/main" id="{C87BB954-4663-492D-88CB-F2CAC236EE45}"/>
              </a:ext>
            </a:extLst>
          </p:cNvPr>
          <p:cNvSpPr/>
          <p:nvPr/>
        </p:nvSpPr>
        <p:spPr>
          <a:xfrm>
            <a:off x="0" y="2184089"/>
            <a:ext cx="8964488" cy="4197239"/>
          </a:xfrm>
          <a:prstGeom prst="rect">
            <a:avLst/>
          </a:prstGeom>
        </p:spPr>
        <p:txBody>
          <a:bodyPr wrap="square">
            <a:spAutoFit/>
          </a:bodyPr>
          <a:lstStyle/>
          <a:p>
            <a:pPr marL="71120" marR="71755" algn="just">
              <a:lnSpc>
                <a:spcPct val="150000"/>
              </a:lnSpc>
              <a:spcAft>
                <a:spcPts val="0"/>
              </a:spcAft>
            </a:pPr>
            <a:r>
              <a:rPr lang="en-US" dirty="0">
                <a:latin typeface="Times New Roman" panose="02020603050405020304" pitchFamily="18" charset="0"/>
                <a:ea typeface="Arial" panose="020B0604020202020204" pitchFamily="34" charset="0"/>
              </a:rPr>
              <a:t>In base </a:t>
            </a:r>
            <a:r>
              <a:rPr lang="en-US" dirty="0" err="1">
                <a:latin typeface="Times New Roman" panose="02020603050405020304" pitchFamily="18" charset="0"/>
                <a:ea typeface="Arial" panose="020B0604020202020204" pitchFamily="34" charset="0"/>
              </a:rPr>
              <a:t>all’art</a:t>
            </a:r>
            <a:r>
              <a:rPr lang="en-US" dirty="0">
                <a:latin typeface="Times New Roman" panose="02020603050405020304" pitchFamily="18" charset="0"/>
                <a:ea typeface="Arial" panose="020B0604020202020204" pitchFamily="34" charset="0"/>
              </a:rPr>
              <a:t>. 1887 del </a:t>
            </a:r>
            <a:r>
              <a:rPr lang="en-US" dirty="0" err="1">
                <a:latin typeface="Times New Roman" panose="02020603050405020304" pitchFamily="18" charset="0"/>
                <a:ea typeface="Arial" panose="020B0604020202020204" pitchFamily="34" charset="0"/>
              </a:rPr>
              <a:t>Codice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proposta</a:t>
            </a:r>
            <a:r>
              <a:rPr lang="en-US" dirty="0">
                <a:latin typeface="Times New Roman" panose="02020603050405020304" pitchFamily="18" charset="0"/>
                <a:ea typeface="Arial" panose="020B0604020202020204" pitchFamily="34" charset="0"/>
              </a:rPr>
              <a:t> </a:t>
            </a:r>
            <a:r>
              <a:rPr lang="en-US" i="1" dirty="0" err="1">
                <a:latin typeface="Times New Roman" panose="02020603050405020304" pitchFamily="18" charset="0"/>
                <a:ea typeface="Arial" panose="020B0604020202020204" pitchFamily="34" charset="0"/>
              </a:rPr>
              <a:t>scritta</a:t>
            </a:r>
            <a:r>
              <a:rPr lang="en-US" i="1"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a:t>
            </a:r>
            <a:r>
              <a:rPr lang="en-US" dirty="0">
                <a:latin typeface="Times New Roman" panose="02020603050405020304" pitchFamily="18" charset="0"/>
                <a:ea typeface="Arial" panose="020B0604020202020204" pitchFamily="34" charset="0"/>
              </a:rPr>
              <a:t> ha </a:t>
            </a:r>
            <a:r>
              <a:rPr lang="en-US" dirty="0" err="1">
                <a:latin typeface="Times New Roman" panose="02020603050405020304" pitchFamily="18" charset="0"/>
                <a:ea typeface="Arial" panose="020B0604020202020204" pitchFamily="34" charset="0"/>
              </a:rPr>
              <a:t>validità</a:t>
            </a:r>
            <a:r>
              <a:rPr lang="en-US" dirty="0">
                <a:latin typeface="Times New Roman" panose="02020603050405020304" pitchFamily="18" charset="0"/>
                <a:ea typeface="Arial" panose="020B0604020202020204" pitchFamily="34" charset="0"/>
              </a:rPr>
              <a:t> 15 </a:t>
            </a:r>
            <a:r>
              <a:rPr lang="en-US" dirty="0" err="1">
                <a:latin typeface="Times New Roman" panose="02020603050405020304" pitchFamily="18" charset="0"/>
                <a:ea typeface="Arial" panose="020B0604020202020204" pitchFamily="34" charset="0"/>
              </a:rPr>
              <a:t>giorni</a:t>
            </a:r>
            <a:r>
              <a:rPr lang="en-US" dirty="0">
                <a:latin typeface="Times New Roman" panose="02020603050405020304" pitchFamily="18" charset="0"/>
                <a:ea typeface="Arial" panose="020B0604020202020204" pitchFamily="34" charset="0"/>
              </a:rPr>
              <a:t>, a far data dal </a:t>
            </a:r>
            <a:r>
              <a:rPr lang="en-US" dirty="0" err="1">
                <a:latin typeface="Times New Roman" panose="02020603050405020304" pitchFamily="18" charset="0"/>
                <a:ea typeface="Arial" panose="020B0604020202020204" pitchFamily="34" charset="0"/>
              </a:rPr>
              <a:t>giorno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consegna</a:t>
            </a:r>
            <a:r>
              <a:rPr lang="en-US" dirty="0">
                <a:latin typeface="Times New Roman" panose="02020603050405020304" pitchFamily="18" charset="0"/>
                <a:ea typeface="Arial" panose="020B0604020202020204" pitchFamily="34" charset="0"/>
              </a:rPr>
              <a:t> o </a:t>
            </a:r>
            <a:r>
              <a:rPr lang="en-US" dirty="0" err="1">
                <a:latin typeface="Times New Roman" panose="02020603050405020304" pitchFamily="18" charset="0"/>
                <a:ea typeface="Arial" panose="020B0604020202020204" pitchFamily="34" charset="0"/>
              </a:rPr>
              <a:t>spedizione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stessa</a:t>
            </a:r>
            <a:r>
              <a:rPr lang="en-US" dirty="0">
                <a:latin typeface="Times New Roman" panose="02020603050405020304" pitchFamily="18" charset="0"/>
                <a:ea typeface="Arial" panose="020B0604020202020204" pitchFamily="34" charset="0"/>
              </a:rPr>
              <a:t>, o 30 </a:t>
            </a:r>
            <a:r>
              <a:rPr lang="en-US" dirty="0" err="1">
                <a:latin typeface="Times New Roman" panose="02020603050405020304" pitchFamily="18" charset="0"/>
                <a:ea typeface="Arial" panose="020B0604020202020204" pitchFamily="34" charset="0"/>
              </a:rPr>
              <a:t>giorni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assicurazioni</a:t>
            </a:r>
            <a:r>
              <a:rPr lang="en-US" dirty="0">
                <a:latin typeface="Times New Roman" panose="02020603050405020304" pitchFamily="18" charset="0"/>
                <a:ea typeface="Arial" panose="020B0604020202020204" pitchFamily="34" charset="0"/>
              </a:rPr>
              <a:t> vita in cui </a:t>
            </a:r>
            <a:r>
              <a:rPr lang="en-US" dirty="0" err="1">
                <a:latin typeface="Times New Roman" panose="02020603050405020304" pitchFamily="18" charset="0"/>
                <a:ea typeface="Arial" panose="020B0604020202020204" pitchFamily="34" charset="0"/>
              </a:rPr>
              <a:t>occorre</a:t>
            </a:r>
            <a:r>
              <a:rPr lang="en-US" dirty="0">
                <a:latin typeface="Times New Roman" panose="02020603050405020304" pitchFamily="18" charset="0"/>
                <a:ea typeface="Arial" panose="020B0604020202020204" pitchFamily="34" charset="0"/>
              </a:rPr>
              <a:t> una </a:t>
            </a:r>
            <a:r>
              <a:rPr lang="en-US" dirty="0" err="1">
                <a:latin typeface="Times New Roman" panose="02020603050405020304" pitchFamily="18" charset="0"/>
                <a:ea typeface="Arial" panose="020B0604020202020204" pitchFamily="34" charset="0"/>
              </a:rPr>
              <a:t>visita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medica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Decorso</a:t>
            </a:r>
            <a:r>
              <a:rPr lang="en-US" dirty="0">
                <a:latin typeface="Times New Roman" panose="02020603050405020304" pitchFamily="18" charset="0"/>
                <a:ea typeface="Arial" panose="020B0604020202020204" pitchFamily="34" charset="0"/>
              </a:rPr>
              <a:t> tale </a:t>
            </a:r>
            <a:r>
              <a:rPr lang="en-US" dirty="0" err="1">
                <a:latin typeface="Times New Roman" panose="02020603050405020304" pitchFamily="18" charset="0"/>
                <a:ea typeface="Arial" panose="020B0604020202020204" pitchFamily="34" charset="0"/>
              </a:rPr>
              <a:t>termine</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proposta</a:t>
            </a:r>
            <a:r>
              <a:rPr lang="en-US" dirty="0">
                <a:latin typeface="Times New Roman" panose="02020603050405020304" pitchFamily="18" charset="0"/>
                <a:ea typeface="Arial" panose="020B0604020202020204" pitchFamily="34" charset="0"/>
              </a:rPr>
              <a:t> decade. Durante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periodo</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proposta</a:t>
            </a:r>
            <a:r>
              <a:rPr lang="en-US" dirty="0">
                <a:latin typeface="Times New Roman" panose="02020603050405020304" pitchFamily="18" charset="0"/>
                <a:ea typeface="Arial" panose="020B0604020202020204" pitchFamily="34" charset="0"/>
              </a:rPr>
              <a:t> è </a:t>
            </a:r>
            <a:r>
              <a:rPr lang="en-US" i="1" dirty="0" err="1">
                <a:latin typeface="Times New Roman" panose="02020603050405020304" pitchFamily="18" charset="0"/>
                <a:ea typeface="Arial" panose="020B0604020202020204" pitchFamily="34" charset="0"/>
              </a:rPr>
              <a:t>irrevocabile</a:t>
            </a:r>
            <a:r>
              <a:rPr lang="en-US" dirty="0">
                <a:latin typeface="Times New Roman" panose="02020603050405020304" pitchFamily="18" charset="0"/>
                <a:ea typeface="Arial" panose="020B0604020202020204" pitchFamily="34" charset="0"/>
              </a:rPr>
              <a:t>.</a:t>
            </a:r>
            <a:endParaRPr lang="it-IT" sz="1200" dirty="0">
              <a:latin typeface="Arial" panose="020B0604020202020204" pitchFamily="34" charset="0"/>
              <a:ea typeface="Arial" panose="020B0604020202020204" pitchFamily="34" charset="0"/>
            </a:endParaRPr>
          </a:p>
          <a:p>
            <a:pPr marL="71120" marR="71755" algn="just">
              <a:lnSpc>
                <a:spcPct val="150000"/>
              </a:lnSpc>
              <a:spcAft>
                <a:spcPts val="0"/>
              </a:spcAft>
            </a:pPr>
            <a:r>
              <a:rPr lang="en-US" dirty="0" err="1">
                <a:latin typeface="Times New Roman" panose="02020603050405020304" pitchFamily="18" charset="0"/>
                <a:ea typeface="Arial" panose="020B0604020202020204" pitchFamily="34" charset="0"/>
              </a:rPr>
              <a:t>Destinatario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proposta</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l’assicuratore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anche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quando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questa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stata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fatta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dall’assicurando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all’agente</a:t>
            </a:r>
            <a:r>
              <a:rPr lang="en-US" dirty="0">
                <a:latin typeface="Times New Roman" panose="02020603050405020304" pitchFamily="18" charset="0"/>
                <a:ea typeface="Arial" panose="020B0604020202020204" pitchFamily="34" charset="0"/>
              </a:rPr>
              <a:t> con </a:t>
            </a:r>
            <a:r>
              <a:rPr lang="en-US" dirty="0" err="1">
                <a:latin typeface="Times New Roman" panose="02020603050405020304" pitchFamily="18" charset="0"/>
                <a:ea typeface="Arial" panose="020B0604020202020204" pitchFamily="34" charset="0"/>
              </a:rPr>
              <a:t>rappresentanza</a:t>
            </a:r>
            <a:r>
              <a:rPr lang="en-US" dirty="0">
                <a:latin typeface="Times New Roman" panose="02020603050405020304" pitchFamily="18" charset="0"/>
                <a:ea typeface="Arial" panose="020B0604020202020204" pitchFamily="34" charset="0"/>
              </a:rPr>
              <a:t>. Il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considera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concluso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dopo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ha </a:t>
            </a:r>
            <a:r>
              <a:rPr lang="en-US" dirty="0" err="1">
                <a:latin typeface="Times New Roman" panose="02020603050405020304" pitchFamily="18" charset="0"/>
                <a:ea typeface="Arial" panose="020B0604020202020204" pitchFamily="34" charset="0"/>
              </a:rPr>
              <a:t>ricevuto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notizia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dell’accettazione</a:t>
            </a:r>
            <a:r>
              <a:rPr lang="en-US" dirty="0">
                <a:latin typeface="Times New Roman" panose="02020603050405020304" pitchFamily="18" charset="0"/>
                <a:ea typeface="Arial" panose="020B0604020202020204" pitchFamily="34" charset="0"/>
              </a:rPr>
              <a:t> da </a:t>
            </a:r>
            <a:r>
              <a:rPr lang="en-US" dirty="0" err="1">
                <a:latin typeface="Times New Roman" panose="02020603050405020304" pitchFamily="18" charset="0"/>
                <a:ea typeface="Arial" panose="020B0604020202020204" pitchFamily="34" charset="0"/>
              </a:rPr>
              <a:t>parte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proposta</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in cui </a:t>
            </a:r>
            <a:r>
              <a:rPr lang="en-US" dirty="0" err="1">
                <a:latin typeface="Times New Roman" panose="02020603050405020304" pitchFamily="18" charset="0"/>
                <a:ea typeface="Arial" panose="020B0604020202020204" pitchFamily="34" charset="0"/>
              </a:rPr>
              <a:t>questa</a:t>
            </a:r>
            <a:r>
              <a:rPr lang="en-US" dirty="0">
                <a:latin typeface="Times New Roman" panose="02020603050405020304" pitchFamily="18" charset="0"/>
                <a:ea typeface="Arial" panose="020B0604020202020204" pitchFamily="34" charset="0"/>
              </a:rPr>
              <a:t> non </a:t>
            </a:r>
            <a:r>
              <a:rPr lang="en-US" dirty="0" err="1">
                <a:latin typeface="Times New Roman" panose="02020603050405020304" pitchFamily="18" charset="0"/>
                <a:ea typeface="Arial" panose="020B0604020202020204" pitchFamily="34" charset="0"/>
              </a:rPr>
              <a:t>sia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contestuale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sottoscrizione</a:t>
            </a:r>
            <a:r>
              <a:rPr lang="en-US" spc="-1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proposta</a:t>
            </a:r>
            <a:r>
              <a:rPr lang="en-US" spc="-1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t>
            </a:r>
            <a:r>
              <a:rPr lang="en-US" dirty="0" err="1">
                <a:latin typeface="Times New Roman" panose="02020603050405020304" pitchFamily="18" charset="0"/>
                <a:ea typeface="Arial" panose="020B0604020202020204" pitchFamily="34" charset="0"/>
              </a:rPr>
              <a:t>proposta-polizza</a:t>
            </a:r>
            <a:r>
              <a:rPr lang="en-US" dirty="0">
                <a:latin typeface="Times New Roman" panose="02020603050405020304" pitchFamily="18" charset="0"/>
                <a:ea typeface="Arial" panose="020B0604020202020204" pitchFamily="34" charset="0"/>
              </a:rPr>
              <a:t>).</a:t>
            </a:r>
            <a:r>
              <a:rPr lang="en-US" spc="-1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1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assenza</a:t>
            </a:r>
            <a:r>
              <a:rPr lang="en-US" spc="-1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2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tale</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comunicazione</a:t>
            </a:r>
            <a:r>
              <a:rPr lang="en-US" dirty="0">
                <a:latin typeface="Times New Roman" panose="02020603050405020304" pitchFamily="18" charset="0"/>
                <a:ea typeface="Arial" panose="020B0604020202020204" pitchFamily="34" charset="0"/>
              </a:rPr>
              <a:t>,</a:t>
            </a:r>
            <a:r>
              <a:rPr lang="en-US" spc="-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spc="-2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è</a:t>
            </a:r>
            <a:r>
              <a:rPr lang="en-US" spc="-1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concluso</a:t>
            </a:r>
            <a:r>
              <a:rPr lang="en-US" spc="-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giorno</a:t>
            </a:r>
            <a:r>
              <a:rPr lang="en-US" dirty="0">
                <a:latin typeface="Times New Roman" panose="02020603050405020304" pitchFamily="18" charset="0"/>
                <a:ea typeface="Arial" panose="020B0604020202020204" pitchFamily="34" charset="0"/>
              </a:rPr>
              <a:t> in cui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riceve</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polizza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sottoscritta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dall’impresa</a:t>
            </a:r>
            <a:r>
              <a:rPr lang="en-US" dirty="0">
                <a:latin typeface="Times New Roman" panose="02020603050405020304" pitchFamily="18" charset="0"/>
                <a:ea typeface="Arial" panose="020B0604020202020204" pitchFamily="34" charset="0"/>
              </a:rPr>
              <a:t> di</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1367779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F1EA75A9-D8EC-4D5E-B9F1-26E91DDDBB06}"/>
              </a:ext>
            </a:extLst>
          </p:cNvPr>
          <p:cNvSpPr/>
          <p:nvPr/>
        </p:nvSpPr>
        <p:spPr>
          <a:xfrm>
            <a:off x="282352" y="137742"/>
            <a:ext cx="8579296" cy="1963294"/>
          </a:xfrm>
          <a:prstGeom prst="rect">
            <a:avLst/>
          </a:prstGeom>
        </p:spPr>
        <p:txBody>
          <a:bodyPr wrap="square">
            <a:spAutoFit/>
          </a:bodyPr>
          <a:lstStyle/>
          <a:p>
            <a:pPr marR="75565"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Le norme generali sui contratti di assicurazione previste dal Codice delle Assicurazioni</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6" name="Rettangolo 5">
            <a:extLst>
              <a:ext uri="{FF2B5EF4-FFF2-40B4-BE49-F238E27FC236}">
                <a16:creationId xmlns:a16="http://schemas.microsoft.com/office/drawing/2014/main" id="{0E412E8A-5A0D-46DA-ABBD-41A52BB91817}"/>
              </a:ext>
            </a:extLst>
          </p:cNvPr>
          <p:cNvSpPr/>
          <p:nvPr/>
        </p:nvSpPr>
        <p:spPr>
          <a:xfrm>
            <a:off x="0" y="2782512"/>
            <a:ext cx="8964488" cy="2950744"/>
          </a:xfrm>
          <a:prstGeom prst="rect">
            <a:avLst/>
          </a:prstGeom>
        </p:spPr>
        <p:txBody>
          <a:bodyPr wrap="square">
            <a:spAutoFit/>
          </a:bodyPr>
          <a:lstStyle/>
          <a:p>
            <a:pPr marL="71120" marR="76835" algn="just">
              <a:lnSpc>
                <a:spcPct val="150000"/>
              </a:lnSpc>
              <a:spcBef>
                <a:spcPts val="10"/>
              </a:spcBef>
              <a:spcAft>
                <a:spcPts val="0"/>
              </a:spcAft>
            </a:pPr>
            <a:r>
              <a:rPr lang="en-US" dirty="0" err="1">
                <a:latin typeface="Times New Roman" panose="02020603050405020304" pitchFamily="18" charset="0"/>
                <a:ea typeface="Arial" panose="020B0604020202020204" pitchFamily="34" charset="0"/>
              </a:rPr>
              <a:t>Gli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artt</a:t>
            </a:r>
            <a:r>
              <a:rPr lang="en-US" dirty="0">
                <a:latin typeface="Times New Roman" panose="02020603050405020304" pitchFamily="18" charset="0"/>
                <a:ea typeface="Arial" panose="020B0604020202020204" pitchFamily="34" charset="0"/>
              </a:rPr>
              <a:t>. 167 – 169 del </a:t>
            </a:r>
            <a:r>
              <a:rPr lang="en-US" dirty="0" err="1">
                <a:latin typeface="Times New Roman" panose="02020603050405020304" pitchFamily="18" charset="0"/>
                <a:ea typeface="Arial" panose="020B0604020202020204" pitchFamily="34" charset="0"/>
              </a:rPr>
              <a:t>Codice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Assicurazioni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prevedono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determinati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effetti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se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stipulato</a:t>
            </a:r>
            <a:r>
              <a:rPr lang="en-US" dirty="0">
                <a:latin typeface="Times New Roman" panose="02020603050405020304" pitchFamily="18" charset="0"/>
                <a:ea typeface="Arial" panose="020B0604020202020204" pitchFamily="34" charset="0"/>
              </a:rPr>
              <a:t> o è in </a:t>
            </a:r>
            <a:r>
              <a:rPr lang="en-US" dirty="0" err="1">
                <a:latin typeface="Times New Roman" panose="02020603050405020304" pitchFamily="18" charset="0"/>
                <a:ea typeface="Arial" panose="020B0604020202020204" pitchFamily="34" charset="0"/>
              </a:rPr>
              <a:t>corso</a:t>
            </a:r>
            <a:r>
              <a:rPr lang="en-US" dirty="0">
                <a:latin typeface="Times New Roman" panose="02020603050405020304" pitchFamily="18" charset="0"/>
                <a:ea typeface="Arial" panose="020B0604020202020204" pitchFamily="34" charset="0"/>
              </a:rPr>
              <a:t> con:</a:t>
            </a:r>
            <a:endParaRPr lang="it-IT" sz="1200" dirty="0">
              <a:latin typeface="Arial" panose="020B0604020202020204" pitchFamily="34" charset="0"/>
              <a:ea typeface="Arial" panose="020B0604020202020204" pitchFamily="34" charset="0"/>
            </a:endParaRPr>
          </a:p>
          <a:p>
            <a:pPr marL="342900" marR="73025" lvl="0" indent="-342900" algn="just">
              <a:lnSpc>
                <a:spcPct val="150000"/>
              </a:lnSpc>
              <a:spcAft>
                <a:spcPts val="0"/>
              </a:spcAft>
              <a:buFont typeface="Symbol" panose="05050102010706020507" pitchFamily="18" charset="2"/>
              <a:buChar char="-"/>
              <a:tabLst>
                <a:tab pos="300990" algn="l"/>
              </a:tabLst>
            </a:pPr>
            <a:r>
              <a:rPr lang="en-US" b="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un'</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impresa</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non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autorizzata</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o con </a:t>
            </a:r>
            <a:r>
              <a:rPr lang="en-US" dirty="0" err="1">
                <a:latin typeface="Times New Roman" panose="02020603050405020304" pitchFamily="18" charset="0"/>
                <a:ea typeface="Arial" panose="020B0604020202020204" pitchFamily="34" charset="0"/>
              </a:rPr>
              <a:t>un'impresa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dirty="0">
                <a:latin typeface="Times New Roman" panose="02020603050405020304" pitchFamily="18" charset="0"/>
                <a:ea typeface="Arial" panose="020B0604020202020204" pitchFamily="34" charset="0"/>
              </a:rPr>
              <a:t> quale </a:t>
            </a:r>
            <a:r>
              <a:rPr lang="en-US" dirty="0" err="1">
                <a:latin typeface="Times New Roman" panose="02020603050405020304" pitchFamily="18" charset="0"/>
                <a:ea typeface="Arial" panose="020B0604020202020204" pitchFamily="34" charset="0"/>
              </a:rPr>
              <a:t>sia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fatto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divieto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assumere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nuovi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affari</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nullo</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nullità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può</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essere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fatta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valere</a:t>
            </a:r>
            <a:r>
              <a:rPr lang="en-US" dirty="0">
                <a:latin typeface="Times New Roman" panose="02020603050405020304" pitchFamily="18" charset="0"/>
                <a:ea typeface="Arial" panose="020B0604020202020204" pitchFamily="34" charset="0"/>
              </a:rPr>
              <a:t> solo dal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o </a:t>
            </a:r>
            <a:r>
              <a:rPr lang="en-US" dirty="0" err="1">
                <a:latin typeface="Times New Roman" panose="02020603050405020304" pitchFamily="18" charset="0"/>
                <a:ea typeface="Arial" panose="020B0604020202020204" pitchFamily="34" charset="0"/>
              </a:rPr>
              <a:t>dall'assicurato</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pronuncia</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nullità</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obbliga</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restituzione</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dei</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premi</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pagati.</a:t>
            </a:r>
            <a:r>
              <a:rPr lang="en-US" spc="-2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ogni</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non</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sono</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ripetibili</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gli</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indennizzi</a:t>
            </a:r>
            <a:r>
              <a:rPr lang="en-US" spc="-2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a:t>
            </a:r>
            <a:r>
              <a:rPr lang="en-US" spc="-1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le </a:t>
            </a:r>
            <a:r>
              <a:rPr lang="en-US" dirty="0" err="1">
                <a:latin typeface="Times New Roman" panose="02020603050405020304" pitchFamily="18" charset="0"/>
                <a:ea typeface="Arial" panose="020B0604020202020204" pitchFamily="34" charset="0"/>
              </a:rPr>
              <a:t>somme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eventualmente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corrisposte</a:t>
            </a:r>
            <a:r>
              <a:rPr lang="en-US" dirty="0">
                <a:latin typeface="Times New Roman" panose="02020603050405020304" pitchFamily="18" charset="0"/>
                <a:ea typeface="Arial" panose="020B0604020202020204" pitchFamily="34" charset="0"/>
              </a:rPr>
              <a:t> o </a:t>
            </a:r>
            <a:r>
              <a:rPr lang="en-US" dirty="0" err="1">
                <a:latin typeface="Times New Roman" panose="02020603050405020304" pitchFamily="18" charset="0"/>
                <a:ea typeface="Arial" panose="020B0604020202020204" pitchFamily="34" charset="0"/>
              </a:rPr>
              <a:t>dovute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dall'impresa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agli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assicurati</a:t>
            </a:r>
            <a:r>
              <a:rPr lang="en-US" dirty="0">
                <a:latin typeface="Times New Roman" panose="02020603050405020304" pitchFamily="18" charset="0"/>
                <a:ea typeface="Arial" panose="020B0604020202020204" pitchFamily="34" charset="0"/>
              </a:rPr>
              <a:t> ed </a:t>
            </a:r>
            <a:r>
              <a:rPr lang="en-US" dirty="0" err="1">
                <a:latin typeface="Times New Roman" panose="02020603050405020304" pitchFamily="18" charset="0"/>
                <a:ea typeface="Arial" panose="020B0604020202020204" pitchFamily="34" charset="0"/>
              </a:rPr>
              <a:t>agli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altri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aventi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diritto</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prestazioni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assicurative</a:t>
            </a:r>
            <a:r>
              <a:rPr lang="en-US" dirty="0">
                <a:latin typeface="Times New Roman" panose="02020603050405020304" pitchFamily="18" charset="0"/>
                <a:ea typeface="Arial" panose="020B0604020202020204" pitchFamily="34" charset="0"/>
              </a:rPr>
              <a:t>;</a:t>
            </a:r>
            <a:endParaRPr lang="it-IT"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400023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ECE693F2-21B0-418C-A635-F9CEEF4285F1}"/>
              </a:ext>
            </a:extLst>
          </p:cNvPr>
          <p:cNvSpPr/>
          <p:nvPr/>
        </p:nvSpPr>
        <p:spPr>
          <a:xfrm>
            <a:off x="3563888" y="692696"/>
            <a:ext cx="2935419" cy="369332"/>
          </a:xfrm>
          <a:prstGeom prst="rect">
            <a:avLst/>
          </a:prstGeom>
        </p:spPr>
        <p:txBody>
          <a:bodyPr wrap="none">
            <a:spAutoFit/>
          </a:bodyPr>
          <a:lstStyle/>
          <a:p>
            <a:r>
              <a:rPr lang="it-IT" b="1" u="sng" dirty="0">
                <a:latin typeface="Times New Roman" panose="02020603050405020304" pitchFamily="18" charset="0"/>
                <a:ea typeface="Times New Roman" panose="02020603050405020304" pitchFamily="18" charset="0"/>
              </a:rPr>
              <a:t>Il contratto di assicurazione</a:t>
            </a:r>
            <a:endParaRPr lang="it-IT" dirty="0"/>
          </a:p>
        </p:txBody>
      </p:sp>
      <p:sp>
        <p:nvSpPr>
          <p:cNvPr id="6" name="Rettangolo 5">
            <a:extLst>
              <a:ext uri="{FF2B5EF4-FFF2-40B4-BE49-F238E27FC236}">
                <a16:creationId xmlns:a16="http://schemas.microsoft.com/office/drawing/2014/main" id="{4D47DC38-7E45-4E21-AED0-192078DDFDB5}"/>
              </a:ext>
            </a:extLst>
          </p:cNvPr>
          <p:cNvSpPr/>
          <p:nvPr/>
        </p:nvSpPr>
        <p:spPr>
          <a:xfrm>
            <a:off x="539552" y="1997839"/>
            <a:ext cx="7920880" cy="1754326"/>
          </a:xfrm>
          <a:prstGeom prst="rect">
            <a:avLst/>
          </a:prstGeom>
        </p:spPr>
        <p:txBody>
          <a:bodyPr wrap="square">
            <a:spAutoFit/>
          </a:bodyPr>
          <a:lstStyle/>
          <a:p>
            <a:pPr algn="just"/>
            <a:r>
              <a:rPr lang="it-IT" dirty="0">
                <a:latin typeface="Times New Roman" panose="02020603050405020304" pitchFamily="18" charset="0"/>
                <a:ea typeface="Times New Roman" panose="02020603050405020304" pitchFamily="18" charset="0"/>
              </a:rPr>
              <a:t>Con il contratto di assicurazione si trasferisce da un soggetto (l’assicurato) ad un altro (l’assicuratore) il rischio di un</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danno</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conseguente</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ad un</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sinistro</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oppure</a:t>
            </a:r>
            <a:r>
              <a:rPr lang="it-IT" spc="-1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un</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rischio</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attinente</a:t>
            </a:r>
            <a:r>
              <a:rPr lang="it-IT" spc="-1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la</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vita</a:t>
            </a:r>
            <a:r>
              <a:rPr lang="it-IT" spc="-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umana</a:t>
            </a:r>
            <a:r>
              <a:rPr lang="it-IT" spc="-1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(la</a:t>
            </a:r>
            <a:r>
              <a:rPr lang="it-IT" spc="-3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morte</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o</a:t>
            </a:r>
            <a:r>
              <a:rPr lang="it-IT" spc="-1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la</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sopravvivenza). Per la propria prestazione l’assicuratore ha diritto al riconoscimento di un corrispettivo in denaro, detto </a:t>
            </a:r>
            <a:r>
              <a:rPr lang="it-IT" i="1" dirty="0">
                <a:latin typeface="Times New Roman" panose="02020603050405020304" pitchFamily="18" charset="0"/>
                <a:ea typeface="Times New Roman" panose="02020603050405020304" pitchFamily="18" charset="0"/>
              </a:rPr>
              <a:t>premio</a:t>
            </a:r>
            <a:r>
              <a:rPr lang="it-IT" dirty="0">
                <a:latin typeface="Times New Roman" panose="02020603050405020304" pitchFamily="18" charset="0"/>
                <a:ea typeface="Times New Roman" panose="02020603050405020304" pitchFamily="18" charset="0"/>
              </a:rPr>
              <a:t>, che dovrà</a:t>
            </a:r>
            <a:r>
              <a:rPr lang="it-IT" spc="-1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essere</a:t>
            </a:r>
            <a:r>
              <a:rPr lang="it-IT" spc="-2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commisurato</a:t>
            </a:r>
            <a:r>
              <a:rPr lang="it-IT" spc="-3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sia</a:t>
            </a:r>
            <a:r>
              <a:rPr lang="it-IT" spc="-2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al</a:t>
            </a:r>
            <a:r>
              <a:rPr lang="it-IT" spc="-3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rischio</a:t>
            </a:r>
            <a:r>
              <a:rPr lang="it-IT" spc="-2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assunto</a:t>
            </a:r>
            <a:r>
              <a:rPr lang="it-IT" spc="-3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che</a:t>
            </a:r>
            <a:r>
              <a:rPr lang="it-IT" spc="-2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al</a:t>
            </a:r>
            <a:r>
              <a:rPr lang="it-IT" spc="-20"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capitale</a:t>
            </a:r>
            <a:r>
              <a:rPr lang="it-IT" spc="-25" dirty="0">
                <a:latin typeface="Times New Roman" panose="02020603050405020304" pitchFamily="18" charset="0"/>
                <a:ea typeface="Times New Roman" panose="02020603050405020304" pitchFamily="18" charset="0"/>
              </a:rPr>
              <a:t> </a:t>
            </a:r>
            <a:r>
              <a:rPr lang="it-IT" dirty="0">
                <a:latin typeface="Times New Roman" panose="02020603050405020304" pitchFamily="18" charset="0"/>
                <a:ea typeface="Times New Roman" panose="02020603050405020304" pitchFamily="18" charset="0"/>
              </a:rPr>
              <a:t>assicurato.</a:t>
            </a:r>
            <a:endParaRPr lang="it-IT" dirty="0"/>
          </a:p>
        </p:txBody>
      </p:sp>
    </p:spTree>
    <p:extLst>
      <p:ext uri="{BB962C8B-B14F-4D97-AF65-F5344CB8AC3E}">
        <p14:creationId xmlns:p14="http://schemas.microsoft.com/office/powerpoint/2010/main" val="10071840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30</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F1EA75A9-D8EC-4D5E-B9F1-26E91DDDBB06}"/>
              </a:ext>
            </a:extLst>
          </p:cNvPr>
          <p:cNvSpPr/>
          <p:nvPr/>
        </p:nvSpPr>
        <p:spPr>
          <a:xfrm>
            <a:off x="282352" y="137742"/>
            <a:ext cx="8579296" cy="1963294"/>
          </a:xfrm>
          <a:prstGeom prst="rect">
            <a:avLst/>
          </a:prstGeom>
        </p:spPr>
        <p:txBody>
          <a:bodyPr wrap="square">
            <a:spAutoFit/>
          </a:bodyPr>
          <a:lstStyle/>
          <a:p>
            <a:pPr marR="75565"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Le norme generali sui contratti di assicurazione previste dal Codice delle Assicurazioni</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2" name="Rettangolo 1">
            <a:extLst>
              <a:ext uri="{FF2B5EF4-FFF2-40B4-BE49-F238E27FC236}">
                <a16:creationId xmlns:a16="http://schemas.microsoft.com/office/drawing/2014/main" id="{8ED40C57-3EDC-4754-949C-7B45AA1260F0}"/>
              </a:ext>
            </a:extLst>
          </p:cNvPr>
          <p:cNvSpPr/>
          <p:nvPr/>
        </p:nvSpPr>
        <p:spPr>
          <a:xfrm>
            <a:off x="107504" y="2926528"/>
            <a:ext cx="8754144" cy="2950744"/>
          </a:xfrm>
          <a:prstGeom prst="rect">
            <a:avLst/>
          </a:prstGeom>
        </p:spPr>
        <p:txBody>
          <a:bodyPr wrap="square">
            <a:spAutoFit/>
          </a:bodyPr>
          <a:lstStyle/>
          <a:p>
            <a:pPr marL="342900" marR="69850" lvl="0" indent="-342900" algn="just">
              <a:lnSpc>
                <a:spcPct val="150000"/>
              </a:lnSpc>
              <a:spcAft>
                <a:spcPts val="0"/>
              </a:spcAft>
              <a:buFont typeface="Symbol" panose="05050102010706020507" pitchFamily="18" charset="2"/>
              <a:buChar char="-"/>
              <a:tabLst>
                <a:tab pos="300990" algn="l"/>
              </a:tabLst>
            </a:pPr>
            <a:r>
              <a:rPr lang="en-US" b="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un’</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impresa</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che</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decide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il</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trasferimento</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di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portafoglio</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una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fusione</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o una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scissione</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non </a:t>
            </a:r>
            <a:r>
              <a:rPr lang="en-US" dirty="0" err="1">
                <a:latin typeface="Times New Roman" panose="02020603050405020304" pitchFamily="18" charset="0"/>
                <a:ea typeface="Arial" panose="020B0604020202020204" pitchFamily="34" charset="0"/>
              </a:rPr>
              <a:t>si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risolve</a:t>
            </a:r>
            <a:r>
              <a:rPr lang="en-US" dirty="0">
                <a:latin typeface="Times New Roman" panose="02020603050405020304" pitchFamily="18" charset="0"/>
                <a:ea typeface="Arial" panose="020B0604020202020204" pitchFamily="34" charset="0"/>
              </a:rPr>
              <a:t>, ma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assicurato</a:t>
            </a:r>
            <a:r>
              <a:rPr lang="en-US" dirty="0">
                <a:latin typeface="Times New Roman" panose="02020603050405020304" pitchFamily="18" charset="0"/>
                <a:ea typeface="Arial" panose="020B0604020202020204" pitchFamily="34" charset="0"/>
              </a:rPr>
              <a:t> ha </a:t>
            </a:r>
            <a:r>
              <a:rPr lang="en-US" dirty="0" err="1">
                <a:latin typeface="Times New Roman" panose="02020603050405020304" pitchFamily="18" charset="0"/>
                <a:ea typeface="Arial" panose="020B0604020202020204" pitchFamily="34" charset="0"/>
              </a:rPr>
              <a:t>facoltà</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recedere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entro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termine</a:t>
            </a:r>
            <a:r>
              <a:rPr lang="en-US" dirty="0">
                <a:latin typeface="Times New Roman" panose="02020603050405020304" pitchFamily="18" charset="0"/>
                <a:ea typeface="Arial" panose="020B0604020202020204" pitchFamily="34" charset="0"/>
              </a:rPr>
              <a:t> di 60 </a:t>
            </a:r>
            <a:r>
              <a:rPr lang="en-US" dirty="0" err="1">
                <a:latin typeface="Times New Roman" panose="02020603050405020304" pitchFamily="18" charset="0"/>
                <a:ea typeface="Arial" panose="020B0604020202020204" pitchFamily="34" charset="0"/>
              </a:rPr>
              <a:t>giorni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pubblicazione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provvedimento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autorizzazione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all’operazione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rilasciato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dall'IVASS</a:t>
            </a:r>
            <a:r>
              <a:rPr lang="en-US" dirty="0">
                <a:latin typeface="Times New Roman" panose="02020603050405020304" pitchFamily="18" charset="0"/>
                <a:ea typeface="Arial" panose="020B0604020202020204" pitchFamily="34" charset="0"/>
              </a:rPr>
              <a:t>, solo se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stipulato</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viene</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trasferito</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fuori</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dal</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territorio</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italiano</a:t>
            </a:r>
            <a:r>
              <a:rPr lang="en-US" dirty="0">
                <a:latin typeface="Times New Roman" panose="02020603050405020304" pitchFamily="18" charset="0"/>
                <a:ea typeface="Arial" panose="020B0604020202020204" pitchFamily="34" charset="0"/>
              </a:rPr>
              <a:t>,</a:t>
            </a:r>
            <a:r>
              <a:rPr lang="en-US" spc="-5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ad</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un'impresa</a:t>
            </a:r>
            <a:r>
              <a:rPr lang="en-US" spc="-7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assicurazione</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ha</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sede</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legale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all'estero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oppure</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favore</a:t>
            </a:r>
            <a:r>
              <a:rPr lang="en-US" dirty="0">
                <a:latin typeface="Times New Roman" panose="02020603050405020304" pitchFamily="18" charset="0"/>
                <a:ea typeface="Arial" panose="020B0604020202020204" pitchFamily="34" charset="0"/>
              </a:rPr>
              <a:t> di una </a:t>
            </a:r>
            <a:r>
              <a:rPr lang="en-US" dirty="0" err="1">
                <a:latin typeface="Times New Roman" panose="02020603050405020304" pitchFamily="18" charset="0"/>
                <a:ea typeface="Arial" panose="020B0604020202020204" pitchFamily="34" charset="0"/>
              </a:rPr>
              <a:t>sede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secondaria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all'estero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un'impresa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ha la </a:t>
            </a:r>
            <a:r>
              <a:rPr lang="en-US" dirty="0" err="1">
                <a:latin typeface="Times New Roman" panose="02020603050405020304" pitchFamily="18" charset="0"/>
                <a:ea typeface="Arial" panose="020B0604020202020204" pitchFamily="34" charset="0"/>
              </a:rPr>
              <a:t>sede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legale</a:t>
            </a:r>
            <a:r>
              <a:rPr lang="en-US" dirty="0">
                <a:latin typeface="Times New Roman" panose="02020603050405020304" pitchFamily="18" charset="0"/>
                <a:ea typeface="Arial" panose="020B0604020202020204" pitchFamily="34" charset="0"/>
              </a:rPr>
              <a:t> in</a:t>
            </a:r>
            <a:r>
              <a:rPr lang="en-US" spc="-11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Italia.</a:t>
            </a:r>
            <a:endParaRPr lang="it-IT"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9908259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31</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F1EA75A9-D8EC-4D5E-B9F1-26E91DDDBB06}"/>
              </a:ext>
            </a:extLst>
          </p:cNvPr>
          <p:cNvSpPr/>
          <p:nvPr/>
        </p:nvSpPr>
        <p:spPr>
          <a:xfrm>
            <a:off x="282352" y="137742"/>
            <a:ext cx="8579296" cy="1963294"/>
          </a:xfrm>
          <a:prstGeom prst="rect">
            <a:avLst/>
          </a:prstGeom>
        </p:spPr>
        <p:txBody>
          <a:bodyPr wrap="square">
            <a:spAutoFit/>
          </a:bodyPr>
          <a:lstStyle/>
          <a:p>
            <a:pPr marR="75565"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Le norme generali sui contratti di assicurazione previste dal Codice delle Assicurazioni</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6" name="Rettangolo 5">
            <a:extLst>
              <a:ext uri="{FF2B5EF4-FFF2-40B4-BE49-F238E27FC236}">
                <a16:creationId xmlns:a16="http://schemas.microsoft.com/office/drawing/2014/main" id="{6E3CD0D7-EAE2-4163-AD5A-6BAC2E8A5F93}"/>
              </a:ext>
            </a:extLst>
          </p:cNvPr>
          <p:cNvSpPr/>
          <p:nvPr/>
        </p:nvSpPr>
        <p:spPr>
          <a:xfrm>
            <a:off x="107504" y="2477930"/>
            <a:ext cx="8754144" cy="2535246"/>
          </a:xfrm>
          <a:prstGeom prst="rect">
            <a:avLst/>
          </a:prstGeom>
        </p:spPr>
        <p:txBody>
          <a:bodyPr wrap="square">
            <a:spAutoFit/>
          </a:bodyPr>
          <a:lstStyle/>
          <a:p>
            <a:pPr marL="342900" marR="71755" lvl="0" indent="-342900" algn="just">
              <a:lnSpc>
                <a:spcPct val="150000"/>
              </a:lnSpc>
              <a:spcBef>
                <a:spcPts val="465"/>
              </a:spcBef>
              <a:spcAft>
                <a:spcPts val="0"/>
              </a:spcAft>
              <a:buFont typeface="Symbol" panose="05050102010706020507" pitchFamily="18" charset="2"/>
              <a:buChar char="-"/>
              <a:tabLst>
                <a:tab pos="300990" algn="l"/>
              </a:tabLst>
            </a:pPr>
            <a:r>
              <a:rPr lang="en-US" b="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un’</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impresa</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che</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viene</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posta</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in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liquidazione</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coatta</a:t>
            </a:r>
            <a:r>
              <a:rPr lang="en-US" b="1" i="1"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a:t>
            </a:r>
            <a:r>
              <a:rPr lang="en-US" b="1" i="1"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amministrativa</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contratti</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continuano</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coprire</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fino</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al</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60</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giorno</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successivo</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data</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pubblicazione</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nella</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Gazzetta</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Ufficiale</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 </a:t>
            </a:r>
            <a:r>
              <a:rPr lang="en-US" dirty="0" err="1">
                <a:latin typeface="Times New Roman" panose="02020603050405020304" pitchFamily="18" charset="0"/>
                <a:ea typeface="Arial" panose="020B0604020202020204" pitchFamily="34" charset="0"/>
              </a:rPr>
              <a:t>provvedimento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liquidazione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Gli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hanno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facoltà</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recesso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dopo</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pubblicazione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provvedimento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liquidazione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mediante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raccomandata</a:t>
            </a:r>
            <a:r>
              <a:rPr lang="en-US" dirty="0">
                <a:latin typeface="Times New Roman" panose="02020603050405020304" pitchFamily="18" charset="0"/>
                <a:ea typeface="Arial" panose="020B0604020202020204" pitchFamily="34" charset="0"/>
              </a:rPr>
              <a:t> con </a:t>
            </a:r>
            <a:r>
              <a:rPr lang="en-US" dirty="0" err="1">
                <a:latin typeface="Times New Roman" panose="02020603050405020304" pitchFamily="18" charset="0"/>
                <a:ea typeface="Arial" panose="020B0604020202020204" pitchFamily="34" charset="0"/>
              </a:rPr>
              <a:t>avviso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ricevimento</a:t>
            </a:r>
            <a:r>
              <a:rPr lang="en-US" dirty="0">
                <a:latin typeface="Times New Roman" panose="02020603050405020304" pitchFamily="18" charset="0"/>
                <a:ea typeface="Arial" panose="020B0604020202020204" pitchFamily="34" charset="0"/>
              </a:rPr>
              <a:t>. Il </a:t>
            </a:r>
            <a:r>
              <a:rPr lang="en-US" dirty="0" err="1">
                <a:latin typeface="Times New Roman" panose="02020603050405020304" pitchFamily="18" charset="0"/>
                <a:ea typeface="Arial" panose="020B0604020202020204" pitchFamily="34" charset="0"/>
              </a:rPr>
              <a:t>recesso</a:t>
            </a:r>
            <a:r>
              <a:rPr lang="en-US" dirty="0">
                <a:latin typeface="Times New Roman" panose="02020603050405020304" pitchFamily="18" charset="0"/>
                <a:ea typeface="Arial" panose="020B0604020202020204" pitchFamily="34" charset="0"/>
              </a:rPr>
              <a:t> ha </a:t>
            </a:r>
            <a:r>
              <a:rPr lang="en-US" dirty="0" err="1">
                <a:latin typeface="Times New Roman" panose="02020603050405020304" pitchFamily="18" charset="0"/>
                <a:ea typeface="Arial" panose="020B0604020202020204" pitchFamily="34" charset="0"/>
              </a:rPr>
              <a:t>effetto</a:t>
            </a:r>
            <a:r>
              <a:rPr lang="en-US" dirty="0">
                <a:latin typeface="Times New Roman" panose="02020603050405020304" pitchFamily="18" charset="0"/>
                <a:ea typeface="Arial" panose="020B0604020202020204" pitchFamily="34" charset="0"/>
              </a:rPr>
              <a:t> dal </a:t>
            </a:r>
            <a:r>
              <a:rPr lang="en-US" dirty="0" err="1">
                <a:latin typeface="Times New Roman" panose="02020603050405020304" pitchFamily="18" charset="0"/>
                <a:ea typeface="Arial" panose="020B0604020202020204" pitchFamily="34" charset="0"/>
              </a:rPr>
              <a:t>giorno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successivo</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quello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ricevimento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comunicazione</a:t>
            </a:r>
            <a:r>
              <a:rPr lang="en-US" dirty="0">
                <a:latin typeface="Times New Roman" panose="02020603050405020304" pitchFamily="18" charset="0"/>
                <a:ea typeface="Arial" panose="020B0604020202020204" pitchFamily="34" charset="0"/>
              </a:rPr>
              <a:t> da </a:t>
            </a:r>
            <a:r>
              <a:rPr lang="en-US" dirty="0" err="1">
                <a:latin typeface="Times New Roman" panose="02020603050405020304" pitchFamily="18" charset="0"/>
                <a:ea typeface="Arial" panose="020B0604020202020204" pitchFamily="34" charset="0"/>
              </a:rPr>
              <a:t>parte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spc="-1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impresa.</a:t>
            </a:r>
            <a:endParaRPr lang="it-IT"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0924005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F1EA75A9-D8EC-4D5E-B9F1-26E91DDDBB06}"/>
              </a:ext>
            </a:extLst>
          </p:cNvPr>
          <p:cNvSpPr/>
          <p:nvPr/>
        </p:nvSpPr>
        <p:spPr>
          <a:xfrm>
            <a:off x="282352" y="137742"/>
            <a:ext cx="8579296" cy="1963294"/>
          </a:xfrm>
          <a:prstGeom prst="rect">
            <a:avLst/>
          </a:prstGeom>
        </p:spPr>
        <p:txBody>
          <a:bodyPr wrap="square">
            <a:spAutoFit/>
          </a:bodyPr>
          <a:lstStyle/>
          <a:p>
            <a:pPr marR="75565"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Le norme generali sui contratti di assicurazione previste dal Codice delle Assicurazioni</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2" name="Rettangolo 1">
            <a:extLst>
              <a:ext uri="{FF2B5EF4-FFF2-40B4-BE49-F238E27FC236}">
                <a16:creationId xmlns:a16="http://schemas.microsoft.com/office/drawing/2014/main" id="{24712386-52CC-4B3D-96B1-970906D7A23C}"/>
              </a:ext>
            </a:extLst>
          </p:cNvPr>
          <p:cNvSpPr/>
          <p:nvPr/>
        </p:nvSpPr>
        <p:spPr>
          <a:xfrm>
            <a:off x="683568" y="2852936"/>
            <a:ext cx="3236784" cy="369332"/>
          </a:xfrm>
          <a:prstGeom prst="rect">
            <a:avLst/>
          </a:prstGeom>
        </p:spPr>
        <p:txBody>
          <a:bodyPr wrap="none">
            <a:spAutoFit/>
          </a:bodyPr>
          <a:lstStyle/>
          <a:p>
            <a:r>
              <a:rPr lang="it-IT" dirty="0">
                <a:latin typeface="Times New Roman" panose="02020603050405020304" pitchFamily="18" charset="0"/>
                <a:ea typeface="Times New Roman" panose="02020603050405020304" pitchFamily="18" charset="0"/>
              </a:rPr>
              <a:t>Legge 18 dicembre 1984, n. 975 </a:t>
            </a:r>
            <a:endParaRPr lang="it-IT" dirty="0"/>
          </a:p>
        </p:txBody>
      </p:sp>
      <p:sp>
        <p:nvSpPr>
          <p:cNvPr id="7" name="Rettangolo 6">
            <a:extLst>
              <a:ext uri="{FF2B5EF4-FFF2-40B4-BE49-F238E27FC236}">
                <a16:creationId xmlns:a16="http://schemas.microsoft.com/office/drawing/2014/main" id="{9C051B7F-FA47-43B1-B27C-D11C53FD9B07}"/>
              </a:ext>
            </a:extLst>
          </p:cNvPr>
          <p:cNvSpPr/>
          <p:nvPr/>
        </p:nvSpPr>
        <p:spPr>
          <a:xfrm>
            <a:off x="4305628" y="2764194"/>
            <a:ext cx="4354397" cy="458074"/>
          </a:xfrm>
          <a:prstGeom prst="rect">
            <a:avLst/>
          </a:prstGeom>
        </p:spPr>
        <p:txBody>
          <a:bodyPr wrap="none">
            <a:spAutoFit/>
          </a:bodyPr>
          <a:lstStyle/>
          <a:p>
            <a:pPr marL="71120" marR="70485" algn="just">
              <a:lnSpc>
                <a:spcPct val="150000"/>
              </a:lnSpc>
              <a:spcAft>
                <a:spcPts val="0"/>
              </a:spcAft>
            </a:pPr>
            <a:r>
              <a:rPr lang="it-IT" b="1">
                <a:latin typeface="Times New Roman" panose="02020603050405020304" pitchFamily="18" charset="0"/>
                <a:ea typeface="Times New Roman" panose="02020603050405020304" pitchFamily="18" charset="0"/>
              </a:rPr>
              <a:t>applicabile alle obbligazioni contrattuali</a:t>
            </a:r>
            <a:r>
              <a:rPr lang="it-IT">
                <a:latin typeface="Times New Roman" panose="02020603050405020304" pitchFamily="18" charset="0"/>
                <a:ea typeface="Times New Roman" panose="02020603050405020304" pitchFamily="18" charset="0"/>
              </a:rPr>
              <a:t>.</a:t>
            </a:r>
            <a:endParaRPr lang="it-IT" dirty="0">
              <a:latin typeface="Times New Roman" panose="02020603050405020304" pitchFamily="18" charset="0"/>
              <a:ea typeface="Times New Roman" panose="02020603050405020304" pitchFamily="18" charset="0"/>
            </a:endParaRPr>
          </a:p>
        </p:txBody>
      </p:sp>
      <p:sp>
        <p:nvSpPr>
          <p:cNvPr id="8" name="Rettangolo 7">
            <a:extLst>
              <a:ext uri="{FF2B5EF4-FFF2-40B4-BE49-F238E27FC236}">
                <a16:creationId xmlns:a16="http://schemas.microsoft.com/office/drawing/2014/main" id="{792E643D-9679-404F-A423-65BABC38DBDE}"/>
              </a:ext>
            </a:extLst>
          </p:cNvPr>
          <p:cNvSpPr/>
          <p:nvPr/>
        </p:nvSpPr>
        <p:spPr>
          <a:xfrm>
            <a:off x="3203848" y="4355812"/>
            <a:ext cx="2056012" cy="369332"/>
          </a:xfrm>
          <a:prstGeom prst="rect">
            <a:avLst/>
          </a:prstGeom>
        </p:spPr>
        <p:txBody>
          <a:bodyPr wrap="none">
            <a:spAutoFit/>
          </a:bodyPr>
          <a:lstStyle/>
          <a:p>
            <a:r>
              <a:rPr lang="it-IT" b="1" dirty="0">
                <a:latin typeface="Times New Roman" panose="02020603050405020304" pitchFamily="18" charset="0"/>
                <a:ea typeface="Times New Roman" panose="02020603050405020304" pitchFamily="18" charset="0"/>
              </a:rPr>
              <a:t>Paesi</a:t>
            </a:r>
            <a:r>
              <a:rPr lang="it-IT" b="1" spc="-45" dirty="0">
                <a:latin typeface="Times New Roman" panose="02020603050405020304" pitchFamily="18" charset="0"/>
                <a:ea typeface="Times New Roman" panose="02020603050405020304" pitchFamily="18" charset="0"/>
              </a:rPr>
              <a:t> </a:t>
            </a:r>
            <a:r>
              <a:rPr lang="it-IT" b="1" dirty="0">
                <a:latin typeface="Times New Roman" panose="02020603050405020304" pitchFamily="18" charset="0"/>
                <a:ea typeface="Times New Roman" panose="02020603050405020304" pitchFamily="18" charset="0"/>
              </a:rPr>
              <a:t>extraeuropei</a:t>
            </a:r>
            <a:r>
              <a:rPr lang="it-IT" b="1" spc="-30" dirty="0">
                <a:latin typeface="Times New Roman" panose="02020603050405020304" pitchFamily="18" charset="0"/>
                <a:ea typeface="Times New Roman" panose="02020603050405020304" pitchFamily="18" charset="0"/>
              </a:rPr>
              <a:t> </a:t>
            </a:r>
            <a:endParaRPr lang="it-IT" b="1" dirty="0"/>
          </a:p>
        </p:txBody>
      </p:sp>
      <p:sp>
        <p:nvSpPr>
          <p:cNvPr id="9" name="Freccia a destra 8">
            <a:extLst>
              <a:ext uri="{FF2B5EF4-FFF2-40B4-BE49-F238E27FC236}">
                <a16:creationId xmlns:a16="http://schemas.microsoft.com/office/drawing/2014/main" id="{C1DE18F5-05B7-4D9A-887E-7A4F66F027EB}"/>
              </a:ext>
            </a:extLst>
          </p:cNvPr>
          <p:cNvSpPr/>
          <p:nvPr/>
        </p:nvSpPr>
        <p:spPr>
          <a:xfrm>
            <a:off x="3920352" y="2852936"/>
            <a:ext cx="385276" cy="3693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Parentesi graffa chiusa 9">
            <a:extLst>
              <a:ext uri="{FF2B5EF4-FFF2-40B4-BE49-F238E27FC236}">
                <a16:creationId xmlns:a16="http://schemas.microsoft.com/office/drawing/2014/main" id="{801172BE-9616-4056-941B-A3203F071537}"/>
              </a:ext>
            </a:extLst>
          </p:cNvPr>
          <p:cNvSpPr/>
          <p:nvPr/>
        </p:nvSpPr>
        <p:spPr>
          <a:xfrm rot="5400000">
            <a:off x="3716946" y="3054654"/>
            <a:ext cx="792088" cy="1512168"/>
          </a:xfrm>
          <a:prstGeom prst="rightBrace">
            <a:avLst/>
          </a:prstGeom>
          <a:ln w="6350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1" name="Rettangolo 10">
            <a:extLst>
              <a:ext uri="{FF2B5EF4-FFF2-40B4-BE49-F238E27FC236}">
                <a16:creationId xmlns:a16="http://schemas.microsoft.com/office/drawing/2014/main" id="{0C29917A-E8E1-4BC8-A915-1E306288C5FF}"/>
              </a:ext>
            </a:extLst>
          </p:cNvPr>
          <p:cNvSpPr/>
          <p:nvPr/>
        </p:nvSpPr>
        <p:spPr>
          <a:xfrm>
            <a:off x="899592" y="5733256"/>
            <a:ext cx="3570273" cy="369332"/>
          </a:xfrm>
          <a:prstGeom prst="rect">
            <a:avLst/>
          </a:prstGeom>
        </p:spPr>
        <p:txBody>
          <a:bodyPr wrap="none">
            <a:spAutoFit/>
          </a:bodyPr>
          <a:lstStyle/>
          <a:p>
            <a:r>
              <a:rPr lang="it-IT" b="1" i="1" u="sng"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OBBLIGHI DEL CONTRAENTE</a:t>
            </a:r>
            <a:endParaRPr lang="it-IT" b="1" i="1" u="sng" dirty="0">
              <a:effectLst>
                <a:outerShdw blurRad="38100" dist="38100" dir="2700000" algn="tl">
                  <a:srgbClr val="000000">
                    <a:alpha val="43137"/>
                  </a:srgbClr>
                </a:outerShdw>
              </a:effectLst>
            </a:endParaRPr>
          </a:p>
        </p:txBody>
      </p:sp>
      <p:sp>
        <p:nvSpPr>
          <p:cNvPr id="6" name="Freccia a destra 5">
            <a:extLst>
              <a:ext uri="{FF2B5EF4-FFF2-40B4-BE49-F238E27FC236}">
                <a16:creationId xmlns:a16="http://schemas.microsoft.com/office/drawing/2014/main" id="{C2396EE9-DD9E-4058-847C-995D01DDB027}"/>
              </a:ext>
            </a:extLst>
          </p:cNvPr>
          <p:cNvSpPr/>
          <p:nvPr/>
        </p:nvSpPr>
        <p:spPr>
          <a:xfrm>
            <a:off x="4572000" y="5661248"/>
            <a:ext cx="1584176" cy="44134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643082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33</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6" name="Rettangolo 5">
            <a:extLst>
              <a:ext uri="{FF2B5EF4-FFF2-40B4-BE49-F238E27FC236}">
                <a16:creationId xmlns:a16="http://schemas.microsoft.com/office/drawing/2014/main" id="{9867FEEB-064C-468A-808E-B6CBAE79552B}"/>
              </a:ext>
            </a:extLst>
          </p:cNvPr>
          <p:cNvSpPr/>
          <p:nvPr/>
        </p:nvSpPr>
        <p:spPr>
          <a:xfrm>
            <a:off x="2267744" y="136525"/>
            <a:ext cx="6750496" cy="1326197"/>
          </a:xfrm>
          <a:prstGeom prst="rect">
            <a:avLst/>
          </a:prstGeom>
        </p:spPr>
        <p:txBody>
          <a:bodyPr wrap="square">
            <a:spAutoFit/>
          </a:bodyPr>
          <a:lstStyle/>
          <a:p>
            <a:pPr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Le dichiarazioni del contraente (artt. 1892 –</a:t>
            </a:r>
            <a:r>
              <a:rPr lang="it-IT" sz="3600" b="1" i="1" spc="-5" dirty="0">
                <a:latin typeface="Times New Roman" panose="02020603050405020304" pitchFamily="18" charset="0"/>
                <a:ea typeface="Arial" panose="020B0604020202020204" pitchFamily="34" charset="0"/>
                <a:cs typeface="Times New Roman" panose="02020603050405020304" pitchFamily="18" charset="0"/>
              </a:rPr>
              <a:t> </a:t>
            </a:r>
            <a:r>
              <a:rPr lang="it-IT" sz="3600" b="1" i="1" spc="-15" dirty="0">
                <a:latin typeface="Times New Roman" panose="02020603050405020304" pitchFamily="18" charset="0"/>
                <a:ea typeface="Arial" panose="020B0604020202020204" pitchFamily="34" charset="0"/>
                <a:cs typeface="Times New Roman" panose="02020603050405020304" pitchFamily="18" charset="0"/>
              </a:rPr>
              <a:t>1893)</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11" name="Rettangolo 10">
            <a:extLst>
              <a:ext uri="{FF2B5EF4-FFF2-40B4-BE49-F238E27FC236}">
                <a16:creationId xmlns:a16="http://schemas.microsoft.com/office/drawing/2014/main" id="{159FCF5C-BBE9-4D9C-BD17-0A7023DF6B85}"/>
              </a:ext>
            </a:extLst>
          </p:cNvPr>
          <p:cNvSpPr/>
          <p:nvPr/>
        </p:nvSpPr>
        <p:spPr>
          <a:xfrm>
            <a:off x="125760" y="1988840"/>
            <a:ext cx="8892480" cy="3366243"/>
          </a:xfrm>
          <a:prstGeom prst="rect">
            <a:avLst/>
          </a:prstGeom>
        </p:spPr>
        <p:txBody>
          <a:bodyPr wrap="square">
            <a:spAutoFit/>
          </a:bodyPr>
          <a:lstStyle/>
          <a:p>
            <a:pPr marL="71120" marR="71120" algn="just">
              <a:lnSpc>
                <a:spcPct val="150000"/>
              </a:lnSpc>
              <a:spcBef>
                <a:spcPts val="690"/>
              </a:spcBef>
              <a:spcAft>
                <a:spcPts val="0"/>
              </a:spcAft>
            </a:pPr>
            <a:r>
              <a:rPr lang="en-US" dirty="0">
                <a:latin typeface="Times New Roman" panose="02020603050405020304" pitchFamily="18" charset="0"/>
                <a:ea typeface="Arial" panose="020B0604020202020204" pitchFamily="34" charset="0"/>
              </a:rPr>
              <a:t>Tale </a:t>
            </a:r>
            <a:r>
              <a:rPr lang="en-US" dirty="0" err="1">
                <a:latin typeface="Times New Roman" panose="02020603050405020304" pitchFamily="18" charset="0"/>
                <a:ea typeface="Arial" panose="020B0604020202020204" pitchFamily="34" charset="0"/>
              </a:rPr>
              <a:t>disciplina</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finalizzata</a:t>
            </a:r>
            <a:r>
              <a:rPr lang="en-US" dirty="0">
                <a:latin typeface="Times New Roman" panose="02020603050405020304" pitchFamily="18" charset="0"/>
                <a:ea typeface="Arial" panose="020B0604020202020204" pitchFamily="34" charset="0"/>
              </a:rPr>
              <a:t> ad </a:t>
            </a:r>
            <a:r>
              <a:rPr lang="en-US" dirty="0" err="1">
                <a:latin typeface="Times New Roman" panose="02020603050405020304" pitchFamily="18" charset="0"/>
                <a:ea typeface="Arial" panose="020B0604020202020204" pitchFamily="34" charset="0"/>
              </a:rPr>
              <a:t>evitare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occasione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ogni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assunzione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debba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sostenere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spese</a:t>
            </a:r>
            <a:r>
              <a:rPr lang="en-US" dirty="0">
                <a:latin typeface="Times New Roman" panose="02020603050405020304" pitchFamily="18" charset="0"/>
                <a:ea typeface="Arial" panose="020B0604020202020204" pitchFamily="34" charset="0"/>
              </a:rPr>
              <a:t> per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accertamento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riducendo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indirettamente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anche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costi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coperture</a:t>
            </a:r>
            <a:r>
              <a:rPr lang="en-US" dirty="0">
                <a:latin typeface="Times New Roman" panose="02020603050405020304" pitchFamily="18" charset="0"/>
                <a:ea typeface="Arial" panose="020B0604020202020204" pitchFamily="34" charset="0"/>
              </a:rPr>
              <a:t>. In base </a:t>
            </a:r>
            <a:r>
              <a:rPr lang="en-US" dirty="0" err="1">
                <a:latin typeface="Times New Roman" panose="02020603050405020304" pitchFamily="18" charset="0"/>
                <a:ea typeface="Arial" panose="020B0604020202020204" pitchFamily="34" charset="0"/>
              </a:rPr>
              <a:t>all’art</a:t>
            </a:r>
            <a:r>
              <a:rPr lang="en-US" dirty="0">
                <a:latin typeface="Times New Roman" panose="02020603050405020304" pitchFamily="18" charset="0"/>
                <a:ea typeface="Arial" panose="020B0604020202020204" pitchFamily="34" charset="0"/>
              </a:rPr>
              <a:t> 1892 del </a:t>
            </a:r>
            <a:r>
              <a:rPr lang="en-US" dirty="0" err="1">
                <a:latin typeface="Times New Roman" panose="02020603050405020304" pitchFamily="18" charset="0"/>
                <a:ea typeface="Arial" panose="020B0604020202020204" pitchFamily="34" charset="0"/>
              </a:rPr>
              <a:t>Codice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 le </a:t>
            </a:r>
            <a:r>
              <a:rPr lang="en-US" dirty="0" err="1">
                <a:latin typeface="Times New Roman" panose="02020603050405020304" pitchFamily="18" charset="0"/>
                <a:ea typeface="Arial" panose="020B0604020202020204" pitchFamily="34" charset="0"/>
              </a:rPr>
              <a:t>dichiarazioni</a:t>
            </a:r>
            <a:r>
              <a:rPr lang="en-US" dirty="0">
                <a:latin typeface="Times New Roman" panose="02020603050405020304" pitchFamily="18" charset="0"/>
                <a:ea typeface="Arial" panose="020B0604020202020204" pitchFamily="34" charset="0"/>
              </a:rPr>
              <a:t> </a:t>
            </a:r>
            <a:r>
              <a:rPr lang="en-US" b="1" dirty="0" err="1">
                <a:latin typeface="Times New Roman" panose="02020603050405020304" pitchFamily="18" charset="0"/>
                <a:ea typeface="Arial" panose="020B0604020202020204" pitchFamily="34" charset="0"/>
              </a:rPr>
              <a:t>inesatte</a:t>
            </a:r>
            <a:r>
              <a:rPr lang="en-US" b="1"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t>
            </a:r>
            <a:r>
              <a:rPr lang="en-US" dirty="0" err="1">
                <a:latin typeface="Times New Roman" panose="02020603050405020304" pitchFamily="18" charset="0"/>
                <a:ea typeface="Arial" panose="020B0604020202020204" pitchFamily="34" charset="0"/>
              </a:rPr>
              <a:t>cioè</a:t>
            </a:r>
            <a:r>
              <a:rPr lang="en-US" dirty="0">
                <a:latin typeface="Times New Roman" panose="02020603050405020304" pitchFamily="18" charset="0"/>
                <a:ea typeface="Arial" panose="020B0604020202020204" pitchFamily="34" charset="0"/>
              </a:rPr>
              <a:t> da cui </a:t>
            </a:r>
            <a:r>
              <a:rPr lang="en-US" dirty="0" err="1">
                <a:latin typeface="Times New Roman" panose="02020603050405020304" pitchFamily="18" charset="0"/>
                <a:ea typeface="Arial" panose="020B0604020202020204" pitchFamily="34" charset="0"/>
              </a:rPr>
              <a:t>deriva</a:t>
            </a:r>
            <a:r>
              <a:rPr lang="en-US" dirty="0">
                <a:latin typeface="Times New Roman" panose="02020603050405020304" pitchFamily="18" charset="0"/>
                <a:ea typeface="Arial" panose="020B0604020202020204" pitchFamily="34" charset="0"/>
              </a:rPr>
              <a:t> una </a:t>
            </a:r>
            <a:r>
              <a:rPr lang="en-US" dirty="0" err="1">
                <a:latin typeface="Times New Roman" panose="02020603050405020304" pitchFamily="18" charset="0"/>
                <a:ea typeface="Arial" panose="020B0604020202020204" pitchFamily="34" charset="0"/>
              </a:rPr>
              <a:t>rappresentazione</a:t>
            </a:r>
            <a:r>
              <a:rPr lang="en-US" dirty="0">
                <a:latin typeface="Times New Roman" panose="02020603050405020304" pitchFamily="18" charset="0"/>
                <a:ea typeface="Arial" panose="020B0604020202020204" pitchFamily="34" charset="0"/>
              </a:rPr>
              <a:t> non </a:t>
            </a:r>
            <a:r>
              <a:rPr lang="en-US" dirty="0" err="1">
                <a:latin typeface="Times New Roman" panose="02020603050405020304" pitchFamily="18" charset="0"/>
                <a:ea typeface="Arial" panose="020B0604020202020204" pitchFamily="34" charset="0"/>
              </a:rPr>
              <a:t>veritiera</a:t>
            </a:r>
            <a:r>
              <a:rPr lang="en-US" dirty="0">
                <a:latin typeface="Times New Roman" panose="02020603050405020304" pitchFamily="18" charset="0"/>
                <a:ea typeface="Arial" panose="020B0604020202020204" pitchFamily="34" charset="0"/>
              </a:rPr>
              <a:t> circa </a:t>
            </a:r>
            <a:r>
              <a:rPr lang="en-US" dirty="0" err="1">
                <a:latin typeface="Times New Roman" panose="02020603050405020304" pitchFamily="18" charset="0"/>
                <a:ea typeface="Arial" panose="020B0604020202020204" pitchFamily="34" charset="0"/>
              </a:rPr>
              <a:t>gli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elementi</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o, </a:t>
            </a:r>
            <a:r>
              <a:rPr lang="en-US" dirty="0" err="1">
                <a:latin typeface="Times New Roman" panose="02020603050405020304" pitchFamily="18" charset="0"/>
                <a:ea typeface="Arial" panose="020B0604020202020204" pitchFamily="34" charset="0"/>
              </a:rPr>
              <a:t>complessivamente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tutto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o le </a:t>
            </a:r>
            <a:r>
              <a:rPr lang="en-US" b="1" dirty="0" err="1">
                <a:latin typeface="Times New Roman" panose="02020603050405020304" pitchFamily="18" charset="0"/>
                <a:ea typeface="Arial" panose="020B0604020202020204" pitchFamily="34" charset="0"/>
              </a:rPr>
              <a:t>reticenze</a:t>
            </a:r>
            <a:r>
              <a:rPr lang="en-US" b="1"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t>
            </a:r>
            <a:r>
              <a:rPr lang="en-US" dirty="0" err="1">
                <a:latin typeface="Times New Roman" panose="02020603050405020304" pitchFamily="18" charset="0"/>
                <a:ea typeface="Arial" panose="020B0604020202020204" pitchFamily="34" charset="0"/>
              </a:rPr>
              <a:t>cioè</a:t>
            </a:r>
            <a:r>
              <a:rPr lang="en-US" dirty="0">
                <a:latin typeface="Times New Roman" panose="02020603050405020304" pitchFamily="18" charset="0"/>
                <a:ea typeface="Arial" panose="020B0604020202020204" pitchFamily="34" charset="0"/>
              </a:rPr>
              <a:t> quelle in cui, </a:t>
            </a:r>
            <a:r>
              <a:rPr lang="en-US" dirty="0" err="1">
                <a:latin typeface="Times New Roman" panose="02020603050405020304" pitchFamily="18" charset="0"/>
                <a:ea typeface="Arial" panose="020B0604020202020204" pitchFamily="34" charset="0"/>
              </a:rPr>
              <a:t>relativamente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descrizione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omettono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degli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elementi</a:t>
            </a:r>
            <a:r>
              <a:rPr lang="en-US" dirty="0">
                <a:latin typeface="Times New Roman" panose="02020603050405020304" pitchFamily="18" charset="0"/>
                <a:ea typeface="Arial" panose="020B0604020202020204" pitchFamily="34" charset="0"/>
              </a:rPr>
              <a:t> con </a:t>
            </a:r>
            <a:r>
              <a:rPr lang="en-US" dirty="0" err="1">
                <a:latin typeface="Times New Roman" panose="02020603050405020304" pitchFamily="18" charset="0"/>
                <a:ea typeface="Arial" panose="020B0604020202020204" pitchFamily="34" charset="0"/>
              </a:rPr>
              <a:t>coscienza</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intenzione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abbiano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influito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formazione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consenso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sono</a:t>
            </a:r>
            <a:r>
              <a:rPr lang="en-US" dirty="0">
                <a:latin typeface="Times New Roman" panose="02020603050405020304" pitchFamily="18" charset="0"/>
                <a:ea typeface="Arial" panose="020B0604020202020204" pitchFamily="34" charset="0"/>
              </a:rPr>
              <a:t> causa di </a:t>
            </a:r>
            <a:r>
              <a:rPr lang="en-US" b="1" dirty="0" err="1">
                <a:latin typeface="Times New Roman" panose="02020603050405020304" pitchFamily="18" charset="0"/>
                <a:ea typeface="Arial" panose="020B0604020202020204" pitchFamily="34" charset="0"/>
              </a:rPr>
              <a:t>annullamento</a:t>
            </a:r>
            <a:r>
              <a:rPr lang="en-US" b="1"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se </a:t>
            </a:r>
            <a:r>
              <a:rPr lang="en-US" dirty="0" err="1">
                <a:latin typeface="Times New Roman" panose="02020603050405020304" pitchFamily="18" charset="0"/>
                <a:ea typeface="Arial" panose="020B0604020202020204" pitchFamily="34" charset="0"/>
              </a:rPr>
              <a:t>queste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sono</a:t>
            </a:r>
            <a:r>
              <a:rPr lang="en-US" dirty="0">
                <a:latin typeface="Times New Roman" panose="02020603050405020304" pitchFamily="18" charset="0"/>
                <a:ea typeface="Arial" panose="020B0604020202020204" pitchFamily="34" charset="0"/>
              </a:rPr>
              <a:t> rese con </a:t>
            </a:r>
            <a:r>
              <a:rPr lang="en-US" b="1" dirty="0" err="1">
                <a:latin typeface="Times New Roman" panose="02020603050405020304" pitchFamily="18" charset="0"/>
                <a:ea typeface="Arial" panose="020B0604020202020204" pitchFamily="34" charset="0"/>
              </a:rPr>
              <a:t>dolo</a:t>
            </a:r>
            <a:r>
              <a:rPr lang="en-US" b="1"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o </a:t>
            </a:r>
            <a:r>
              <a:rPr lang="en-US" b="1" dirty="0" err="1">
                <a:latin typeface="Times New Roman" panose="02020603050405020304" pitchFamily="18" charset="0"/>
                <a:ea typeface="Arial" panose="020B0604020202020204" pitchFamily="34" charset="0"/>
              </a:rPr>
              <a:t>colpa</a:t>
            </a:r>
            <a:r>
              <a:rPr lang="en-US" b="1" dirty="0">
                <a:latin typeface="Times New Roman" panose="02020603050405020304" pitchFamily="18" charset="0"/>
                <a:ea typeface="Arial" panose="020B0604020202020204" pitchFamily="34" charset="0"/>
              </a:rPr>
              <a:t> grave </a:t>
            </a:r>
            <a:r>
              <a:rPr lang="en-US" dirty="0">
                <a:latin typeface="Times New Roman" panose="02020603050405020304" pitchFamily="18" charset="0"/>
                <a:ea typeface="Arial" panose="020B0604020202020204" pitchFamily="34" charset="0"/>
              </a:rPr>
              <a:t>dal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8510953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34</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6" name="Rettangolo 5">
            <a:extLst>
              <a:ext uri="{FF2B5EF4-FFF2-40B4-BE49-F238E27FC236}">
                <a16:creationId xmlns:a16="http://schemas.microsoft.com/office/drawing/2014/main" id="{9867FEEB-064C-468A-808E-B6CBAE79552B}"/>
              </a:ext>
            </a:extLst>
          </p:cNvPr>
          <p:cNvSpPr/>
          <p:nvPr/>
        </p:nvSpPr>
        <p:spPr>
          <a:xfrm>
            <a:off x="2267744" y="136525"/>
            <a:ext cx="6750496" cy="1326197"/>
          </a:xfrm>
          <a:prstGeom prst="rect">
            <a:avLst/>
          </a:prstGeom>
        </p:spPr>
        <p:txBody>
          <a:bodyPr wrap="square">
            <a:spAutoFit/>
          </a:bodyPr>
          <a:lstStyle/>
          <a:p>
            <a:pPr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Le dichiarazioni del contraente (artt. 1892 –</a:t>
            </a:r>
            <a:r>
              <a:rPr lang="it-IT" sz="3600" b="1" i="1" spc="-5" dirty="0">
                <a:latin typeface="Times New Roman" panose="02020603050405020304" pitchFamily="18" charset="0"/>
                <a:ea typeface="Arial" panose="020B0604020202020204" pitchFamily="34" charset="0"/>
                <a:cs typeface="Times New Roman" panose="02020603050405020304" pitchFamily="18" charset="0"/>
              </a:rPr>
              <a:t> </a:t>
            </a:r>
            <a:r>
              <a:rPr lang="it-IT" sz="3600" b="1" i="1" spc="-15" dirty="0">
                <a:latin typeface="Times New Roman" panose="02020603050405020304" pitchFamily="18" charset="0"/>
                <a:ea typeface="Arial" panose="020B0604020202020204" pitchFamily="34" charset="0"/>
                <a:cs typeface="Times New Roman" panose="02020603050405020304" pitchFamily="18" charset="0"/>
              </a:rPr>
              <a:t>1893)</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2" name="Rettangolo 1">
            <a:extLst>
              <a:ext uri="{FF2B5EF4-FFF2-40B4-BE49-F238E27FC236}">
                <a16:creationId xmlns:a16="http://schemas.microsoft.com/office/drawing/2014/main" id="{D21F4DF0-F7FA-41A0-B726-0312E4609FA2}"/>
              </a:ext>
            </a:extLst>
          </p:cNvPr>
          <p:cNvSpPr/>
          <p:nvPr/>
        </p:nvSpPr>
        <p:spPr>
          <a:xfrm>
            <a:off x="323528" y="2261906"/>
            <a:ext cx="7920880" cy="2535246"/>
          </a:xfrm>
          <a:prstGeom prst="rect">
            <a:avLst/>
          </a:prstGeom>
        </p:spPr>
        <p:txBody>
          <a:bodyPr wrap="square">
            <a:spAutoFit/>
          </a:bodyPr>
          <a:lstStyle/>
          <a:p>
            <a:pPr marL="71120" marR="77470" algn="just">
              <a:lnSpc>
                <a:spcPct val="150000"/>
              </a:lnSpc>
              <a:spcBef>
                <a:spcPts val="5"/>
              </a:spcBef>
              <a:spcAft>
                <a:spcPts val="0"/>
              </a:spcAft>
            </a:pPr>
            <a:r>
              <a:rPr lang="en-US" dirty="0">
                <a:latin typeface="Times New Roman" panose="02020603050405020304" pitchFamily="18" charset="0"/>
                <a:ea typeface="Arial" panose="020B0604020202020204" pitchFamily="34" charset="0"/>
              </a:rPr>
              <a:t>In</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spc="-8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9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sinistro</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verificatosi</a:t>
            </a:r>
            <a:r>
              <a:rPr lang="en-US" spc="-9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prima</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9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l’assicuratore</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a:t>
            </a:r>
            <a:r>
              <a:rPr lang="en-US" spc="-8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venuto</a:t>
            </a:r>
            <a:r>
              <a:rPr lang="en-US" spc="-8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a:t>
            </a:r>
            <a:r>
              <a:rPr lang="en-US" spc="-8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conoscenza</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inesattezza</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dichiarazioni</a:t>
            </a:r>
            <a:r>
              <a:rPr lang="en-US" dirty="0">
                <a:latin typeface="Times New Roman" panose="02020603050405020304" pitchFamily="18" charset="0"/>
                <a:ea typeface="Arial" panose="020B0604020202020204" pitchFamily="34" charset="0"/>
              </a:rPr>
              <a:t> o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reticenza</a:t>
            </a:r>
            <a:r>
              <a:rPr lang="en-US" dirty="0">
                <a:latin typeface="Times New Roman" panose="02020603050405020304" pitchFamily="18" charset="0"/>
                <a:ea typeface="Arial" panose="020B0604020202020204" pitchFamily="34" charset="0"/>
              </a:rPr>
              <a:t> o prima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abbia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manifestato</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volontà</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recesso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l’indennizzo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dovuto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sarà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pagato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proporzione</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esiste</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tra</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premio</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ha</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effettivamente</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pagato</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quello</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sarebbe</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stato</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richiesto</a:t>
            </a:r>
            <a:r>
              <a:rPr lang="en-US" dirty="0">
                <a:latin typeface="Times New Roman" panose="02020603050405020304" pitchFamily="18" charset="0"/>
                <a:ea typeface="Arial" panose="020B0604020202020204" pitchFamily="34" charset="0"/>
              </a:rPr>
              <a:t> in base </a:t>
            </a:r>
            <a:r>
              <a:rPr lang="en-US" dirty="0" err="1">
                <a:latin typeface="Times New Roman" panose="02020603050405020304" pitchFamily="18" charset="0"/>
                <a:ea typeface="Arial" panose="020B0604020202020204" pitchFamily="34" charset="0"/>
              </a:rPr>
              <a:t>alla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corretta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conoscenza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stato</a:t>
            </a:r>
            <a:r>
              <a:rPr lang="en-US" dirty="0">
                <a:latin typeface="Times New Roman" panose="02020603050405020304" pitchFamily="18" charset="0"/>
                <a:ea typeface="Arial" panose="020B0604020202020204" pitchFamily="34" charset="0"/>
              </a:rPr>
              <a:t> del</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4087254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35</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6694F40B-9D8E-4FDA-865C-E2452F132075}"/>
              </a:ext>
            </a:extLst>
          </p:cNvPr>
          <p:cNvSpPr/>
          <p:nvPr/>
        </p:nvSpPr>
        <p:spPr>
          <a:xfrm>
            <a:off x="2411760" y="136525"/>
            <a:ext cx="6678488" cy="1326197"/>
          </a:xfrm>
          <a:prstGeom prst="rect">
            <a:avLst/>
          </a:prstGeom>
        </p:spPr>
        <p:txBody>
          <a:bodyPr wrap="square">
            <a:spAutoFit/>
          </a:bodyPr>
          <a:lstStyle/>
          <a:p>
            <a:pPr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Aggravamento o riduzione del rischio (artt. 1897- 1898)</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2" name="Rettangolo 1">
            <a:extLst>
              <a:ext uri="{FF2B5EF4-FFF2-40B4-BE49-F238E27FC236}">
                <a16:creationId xmlns:a16="http://schemas.microsoft.com/office/drawing/2014/main" id="{C5B3F56B-C36A-4D76-9956-11A2F67745B4}"/>
              </a:ext>
            </a:extLst>
          </p:cNvPr>
          <p:cNvSpPr/>
          <p:nvPr/>
        </p:nvSpPr>
        <p:spPr>
          <a:xfrm>
            <a:off x="179512" y="2477930"/>
            <a:ext cx="8784976" cy="2535246"/>
          </a:xfrm>
          <a:prstGeom prst="rect">
            <a:avLst/>
          </a:prstGeom>
        </p:spPr>
        <p:txBody>
          <a:bodyPr wrap="square">
            <a:spAutoFit/>
          </a:bodyPr>
          <a:lstStyle/>
          <a:p>
            <a:pPr marL="71120" marR="71755" algn="just">
              <a:lnSpc>
                <a:spcPct val="150000"/>
              </a:lnSpc>
              <a:spcBef>
                <a:spcPts val="705"/>
              </a:spcBef>
              <a:spcAft>
                <a:spcPts val="0"/>
              </a:spcAft>
            </a:pPr>
            <a:r>
              <a:rPr lang="en-US" dirty="0" err="1">
                <a:latin typeface="Times New Roman" panose="02020603050405020304" pitchFamily="18" charset="0"/>
                <a:ea typeface="Arial" panose="020B0604020202020204" pitchFamily="34" charset="0"/>
              </a:rPr>
              <a:t>All’atto</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stipula</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deve</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avere</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un’esatta</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descrizione</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modo</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l’assicuratore</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possa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stabilire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premio</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corretto</a:t>
            </a:r>
            <a:r>
              <a:rPr lang="en-US" dirty="0">
                <a:latin typeface="Times New Roman" panose="02020603050405020304" pitchFamily="18" charset="0"/>
                <a:ea typeface="Arial" panose="020B0604020202020204" pitchFamily="34" charset="0"/>
              </a:rPr>
              <a:t>.</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Tale</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conoscenza</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rischio</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deve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mantenersi</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per</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tutta</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la</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durata</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validità</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Durante la vita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polizza</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può</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subire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modificazioni</a:t>
            </a:r>
            <a:r>
              <a:rPr lang="en-US" dirty="0">
                <a:latin typeface="Times New Roman" panose="02020603050405020304" pitchFamily="18" charset="0"/>
                <a:ea typeface="Arial" panose="020B0604020202020204" pitchFamily="34" charset="0"/>
              </a:rPr>
              <a:t> rispetto </a:t>
            </a:r>
            <a:r>
              <a:rPr lang="en-US" dirty="0" err="1">
                <a:latin typeface="Times New Roman" panose="02020603050405020304" pitchFamily="18" charset="0"/>
                <a:ea typeface="Arial" panose="020B0604020202020204" pitchFamily="34" charset="0"/>
              </a:rPr>
              <a:t>alle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condizioni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originarie</a:t>
            </a:r>
            <a:r>
              <a:rPr lang="en-US" dirty="0">
                <a:latin typeface="Times New Roman" panose="02020603050405020304" pitchFamily="18" charset="0"/>
                <a:ea typeface="Arial" panose="020B0604020202020204" pitchFamily="34" charset="0"/>
              </a:rPr>
              <a:t>.</a:t>
            </a:r>
            <a:r>
              <a:rPr lang="en-US" spc="-8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questo</a:t>
            </a:r>
            <a:r>
              <a:rPr lang="en-US" spc="-9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a:t>
            </a:r>
            <a:r>
              <a:rPr lang="en-US" spc="-8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spc="-7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ha</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l’obbligo</a:t>
            </a:r>
            <a:r>
              <a:rPr lang="en-US" spc="-8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9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comunicare</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all’assicuratore</a:t>
            </a:r>
            <a:r>
              <a:rPr lang="en-US" spc="-8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queste</a:t>
            </a:r>
            <a:r>
              <a:rPr lang="en-US" spc="-8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variazioni</a:t>
            </a:r>
            <a:r>
              <a:rPr lang="en-US" spc="-8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per</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consentirgli</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valutare</a:t>
            </a:r>
            <a:r>
              <a:rPr lang="en-US" dirty="0">
                <a:latin typeface="Times New Roman" panose="02020603050405020304" pitchFamily="18" charset="0"/>
                <a:ea typeface="Arial" panose="020B0604020202020204" pitchFamily="34" charset="0"/>
              </a:rPr>
              <a:t> se e a quale </a:t>
            </a:r>
            <a:r>
              <a:rPr lang="en-US" dirty="0" err="1">
                <a:latin typeface="Times New Roman" panose="02020603050405020304" pitchFamily="18" charset="0"/>
                <a:ea typeface="Arial" panose="020B0604020202020204" pitchFamily="34" charset="0"/>
              </a:rPr>
              <a:t>condizioni</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disposto</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mantenere</a:t>
            </a:r>
            <a:r>
              <a:rPr lang="en-US" dirty="0">
                <a:latin typeface="Times New Roman" panose="02020603050405020304" pitchFamily="18" charset="0"/>
                <a:ea typeface="Arial" panose="020B0604020202020204" pitchFamily="34" charset="0"/>
              </a:rPr>
              <a:t> in vita </a:t>
            </a:r>
            <a:r>
              <a:rPr lang="en-US" dirty="0" err="1">
                <a:latin typeface="Times New Roman" panose="02020603050405020304" pitchFamily="18" charset="0"/>
                <a:ea typeface="Arial" panose="020B0604020202020204" pitchFamily="34" charset="0"/>
              </a:rPr>
              <a:t>il</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42009490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36</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6694F40B-9D8E-4FDA-865C-E2452F132075}"/>
              </a:ext>
            </a:extLst>
          </p:cNvPr>
          <p:cNvSpPr/>
          <p:nvPr/>
        </p:nvSpPr>
        <p:spPr>
          <a:xfrm>
            <a:off x="2411760" y="136525"/>
            <a:ext cx="6678488" cy="1326197"/>
          </a:xfrm>
          <a:prstGeom prst="rect">
            <a:avLst/>
          </a:prstGeom>
        </p:spPr>
        <p:txBody>
          <a:bodyPr wrap="square">
            <a:spAutoFit/>
          </a:bodyPr>
          <a:lstStyle/>
          <a:p>
            <a:pPr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Aggravamento o riduzione del rischio (artt. 1897- 1898)</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6" name="Rettangolo 5">
            <a:extLst>
              <a:ext uri="{FF2B5EF4-FFF2-40B4-BE49-F238E27FC236}">
                <a16:creationId xmlns:a16="http://schemas.microsoft.com/office/drawing/2014/main" id="{15AF762C-25DB-4DED-B68E-C208834B65BF}"/>
              </a:ext>
            </a:extLst>
          </p:cNvPr>
          <p:cNvSpPr/>
          <p:nvPr/>
        </p:nvSpPr>
        <p:spPr>
          <a:xfrm>
            <a:off x="179512" y="2533389"/>
            <a:ext cx="8784976" cy="2119747"/>
          </a:xfrm>
          <a:prstGeom prst="rect">
            <a:avLst/>
          </a:prstGeom>
        </p:spPr>
        <p:txBody>
          <a:bodyPr wrap="square">
            <a:spAutoFit/>
          </a:bodyPr>
          <a:lstStyle/>
          <a:p>
            <a:pPr marL="71120" marR="71120" algn="just">
              <a:lnSpc>
                <a:spcPct val="150000"/>
              </a:lnSpc>
              <a:spcAft>
                <a:spcPts val="0"/>
              </a:spcAft>
            </a:pPr>
            <a:r>
              <a:rPr lang="en-US" dirty="0" err="1">
                <a:latin typeface="Times New Roman" panose="02020603050405020304" pitchFamily="18" charset="0"/>
                <a:ea typeface="Arial" panose="020B0604020202020204" pitchFamily="34" charset="0"/>
              </a:rPr>
              <a:t>L’</a:t>
            </a:r>
            <a:r>
              <a:rPr lang="en-US" b="1" dirty="0" err="1">
                <a:latin typeface="Times New Roman" panose="02020603050405020304" pitchFamily="18" charset="0"/>
                <a:ea typeface="Arial" panose="020B0604020202020204" pitchFamily="34" charset="0"/>
              </a:rPr>
              <a:t>aggravamento</a:t>
            </a:r>
            <a:r>
              <a:rPr lang="en-US" b="1" dirty="0">
                <a:latin typeface="Times New Roman" panose="02020603050405020304" pitchFamily="18" charset="0"/>
                <a:ea typeface="Arial" panose="020B0604020202020204" pitchFamily="34" charset="0"/>
              </a:rPr>
              <a:t> del </a:t>
            </a:r>
            <a:r>
              <a:rPr lang="en-US" b="1" dirty="0" err="1">
                <a:latin typeface="Times New Roman" panose="02020603050405020304" pitchFamily="18" charset="0"/>
                <a:ea typeface="Arial" panose="020B0604020202020204" pitchFamily="34" charset="0"/>
              </a:rPr>
              <a:t>rischio</a:t>
            </a:r>
            <a:r>
              <a:rPr lang="en-US" b="1"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non </a:t>
            </a:r>
            <a:r>
              <a:rPr lang="en-US" dirty="0" err="1">
                <a:latin typeface="Times New Roman" panose="02020603050405020304" pitchFamily="18" charset="0"/>
                <a:ea typeface="Arial" panose="020B0604020202020204" pitchFamily="34" charset="0"/>
              </a:rPr>
              <a:t>va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confuso</a:t>
            </a:r>
            <a:r>
              <a:rPr lang="en-US" dirty="0">
                <a:latin typeface="Times New Roman" panose="02020603050405020304" pitchFamily="18" charset="0"/>
                <a:ea typeface="Arial" panose="020B0604020202020204" pitchFamily="34" charset="0"/>
              </a:rPr>
              <a:t> con un </a:t>
            </a:r>
            <a:r>
              <a:rPr lang="en-US" dirty="0" err="1">
                <a:latin typeface="Times New Roman" panose="02020603050405020304" pitchFamily="18" charset="0"/>
                <a:ea typeface="Arial" panose="020B0604020202020204" pitchFamily="34" charset="0"/>
              </a:rPr>
              <a:t>eccessivo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verificarsi</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sinistri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durante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periodo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spc="-7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o</a:t>
            </a:r>
            <a:r>
              <a:rPr lang="en-US" spc="-7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con</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l’aumento</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somme</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assicurate</a:t>
            </a:r>
            <a:r>
              <a:rPr lang="en-US" dirty="0">
                <a:latin typeface="Times New Roman" panose="02020603050405020304" pitchFamily="18" charset="0"/>
                <a:ea typeface="Arial" panose="020B0604020202020204" pitchFamily="34" charset="0"/>
              </a:rPr>
              <a:t>,</a:t>
            </a:r>
            <a:r>
              <a:rPr lang="en-US" spc="-7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ma</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inteso</a:t>
            </a:r>
            <a:r>
              <a:rPr lang="en-US" spc="-7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come</a:t>
            </a:r>
            <a:r>
              <a:rPr lang="en-US" spc="-7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un</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aumento</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imprevisto</a:t>
            </a:r>
            <a:r>
              <a:rPr lang="en-US" spc="-6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o</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imprevedibile</a:t>
            </a:r>
            <a:r>
              <a:rPr lang="en-US" dirty="0">
                <a:latin typeface="Times New Roman" panose="02020603050405020304" pitchFamily="18" charset="0"/>
                <a:ea typeface="Arial" panose="020B0604020202020204" pitchFamily="34" charset="0"/>
              </a:rPr>
              <a:t> con </a:t>
            </a:r>
            <a:r>
              <a:rPr lang="en-US" dirty="0" err="1">
                <a:latin typeface="Times New Roman" panose="02020603050405020304" pitchFamily="18" charset="0"/>
                <a:ea typeface="Arial" panose="020B0604020202020204" pitchFamily="34" charset="0"/>
              </a:rPr>
              <a:t>riferimento</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momento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conclusione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grado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probabilità</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accadimento</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sinistro</a:t>
            </a:r>
            <a:r>
              <a:rPr lang="en-US" dirty="0">
                <a:latin typeface="Times New Roman" panose="02020603050405020304" pitchFamily="18" charset="0"/>
                <a:ea typeface="Arial" panose="020B0604020202020204" pitchFamily="34" charset="0"/>
              </a:rPr>
              <a:t> o </a:t>
            </a:r>
            <a:r>
              <a:rPr lang="en-US" dirty="0" err="1">
                <a:latin typeface="Times New Roman" panose="02020603050405020304" pitchFamily="18" charset="0"/>
                <a:ea typeface="Arial" panose="020B0604020202020204" pitchFamily="34" charset="0"/>
              </a:rPr>
              <a:t>dell’entità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stesso</a:t>
            </a:r>
            <a:r>
              <a:rPr lang="en-US" dirty="0">
                <a:latin typeface="Times New Roman" panose="02020603050405020304" pitchFamily="18" charset="0"/>
                <a:ea typeface="Arial" panose="020B0604020202020204" pitchFamily="34" charset="0"/>
              </a:rPr>
              <a:t>, tale da </a:t>
            </a:r>
            <a:r>
              <a:rPr lang="en-US" dirty="0" err="1">
                <a:latin typeface="Times New Roman" panose="02020603050405020304" pitchFamily="18" charset="0"/>
                <a:ea typeface="Arial" panose="020B0604020202020204" pitchFamily="34" charset="0"/>
              </a:rPr>
              <a:t>rompere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l’iniziale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rapporto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tra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assicurato</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premio</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pagato</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8985168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37</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6694F40B-9D8E-4FDA-865C-E2452F132075}"/>
              </a:ext>
            </a:extLst>
          </p:cNvPr>
          <p:cNvSpPr/>
          <p:nvPr/>
        </p:nvSpPr>
        <p:spPr>
          <a:xfrm>
            <a:off x="2411760" y="136525"/>
            <a:ext cx="6678488" cy="1326197"/>
          </a:xfrm>
          <a:prstGeom prst="rect">
            <a:avLst/>
          </a:prstGeom>
        </p:spPr>
        <p:txBody>
          <a:bodyPr wrap="square">
            <a:spAutoFit/>
          </a:bodyPr>
          <a:lstStyle/>
          <a:p>
            <a:pPr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Aggravamento o riduzione del rischio (artt. 1897- 1898)</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2" name="Rettangolo 1">
            <a:extLst>
              <a:ext uri="{FF2B5EF4-FFF2-40B4-BE49-F238E27FC236}">
                <a16:creationId xmlns:a16="http://schemas.microsoft.com/office/drawing/2014/main" id="{C292AAE3-FAF4-4591-9508-F4848BD427C1}"/>
              </a:ext>
            </a:extLst>
          </p:cNvPr>
          <p:cNvSpPr/>
          <p:nvPr/>
        </p:nvSpPr>
        <p:spPr>
          <a:xfrm>
            <a:off x="251520" y="2261906"/>
            <a:ext cx="8712968" cy="2535246"/>
          </a:xfrm>
          <a:prstGeom prst="rect">
            <a:avLst/>
          </a:prstGeom>
        </p:spPr>
        <p:txBody>
          <a:bodyPr wrap="square">
            <a:spAutoFit/>
          </a:bodyPr>
          <a:lstStyle/>
          <a:p>
            <a:pPr marL="71120" marR="72390" algn="just">
              <a:lnSpc>
                <a:spcPct val="150000"/>
              </a:lnSpc>
              <a:spcBef>
                <a:spcPts val="565"/>
              </a:spcBef>
              <a:spcAft>
                <a:spcPts val="0"/>
              </a:spcAft>
            </a:pPr>
            <a:r>
              <a:rPr lang="en-US" dirty="0">
                <a:latin typeface="Times New Roman" panose="02020603050405020304" pitchFamily="18" charset="0"/>
                <a:ea typeface="Arial" panose="020B0604020202020204" pitchFamily="34" charset="0"/>
              </a:rPr>
              <a:t>Secondo</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l’art</a:t>
            </a:r>
            <a:r>
              <a:rPr lang="en-US" dirty="0">
                <a:latin typeface="Times New Roman" panose="02020603050405020304" pitchFamily="18" charset="0"/>
                <a:ea typeface="Arial" panose="020B0604020202020204" pitchFamily="34" charset="0"/>
              </a:rPr>
              <a:t>.</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1897</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Codice</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a:t>
            </a:r>
            <a:r>
              <a:rPr lang="en-US" spc="-6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se</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verifica</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una</a:t>
            </a:r>
            <a:r>
              <a:rPr lang="en-US" spc="-25" dirty="0">
                <a:latin typeface="Times New Roman" panose="02020603050405020304" pitchFamily="18" charset="0"/>
                <a:ea typeface="Arial" panose="020B0604020202020204" pitchFamily="34" charset="0"/>
              </a:rPr>
              <a:t> </a:t>
            </a:r>
            <a:r>
              <a:rPr lang="en-US" b="1" dirty="0" err="1">
                <a:latin typeface="Times New Roman" panose="02020603050405020304" pitchFamily="18" charset="0"/>
                <a:ea typeface="Arial" panose="020B0604020202020204" pitchFamily="34" charset="0"/>
              </a:rPr>
              <a:t>riduzione</a:t>
            </a:r>
            <a:r>
              <a:rPr lang="en-US" b="1" spc="-65" dirty="0">
                <a:latin typeface="Times New Roman" panose="02020603050405020304" pitchFamily="18" charset="0"/>
                <a:ea typeface="Arial" panose="020B0604020202020204" pitchFamily="34" charset="0"/>
              </a:rPr>
              <a:t> </a:t>
            </a:r>
            <a:r>
              <a:rPr lang="en-US" b="1" dirty="0">
                <a:latin typeface="Times New Roman" panose="02020603050405020304" pitchFamily="18" charset="0"/>
                <a:ea typeface="Arial" panose="020B0604020202020204" pitchFamily="34" charset="0"/>
              </a:rPr>
              <a:t>del</a:t>
            </a:r>
            <a:r>
              <a:rPr lang="en-US" b="1" spc="-55" dirty="0">
                <a:latin typeface="Times New Roman" panose="02020603050405020304" pitchFamily="18" charset="0"/>
                <a:ea typeface="Arial" panose="020B0604020202020204" pitchFamily="34" charset="0"/>
              </a:rPr>
              <a:t> </a:t>
            </a:r>
            <a:r>
              <a:rPr lang="en-US" b="1" dirty="0" err="1">
                <a:latin typeface="Times New Roman" panose="02020603050405020304" pitchFamily="18" charset="0"/>
                <a:ea typeface="Arial" panose="020B0604020202020204" pitchFamily="34" charset="0"/>
              </a:rPr>
              <a:t>rischio</a:t>
            </a:r>
            <a:r>
              <a:rPr lang="en-US" b="1"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successivamente</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sottoscrizione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tale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avrebbe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stipulato</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polizza</a:t>
            </a:r>
            <a:r>
              <a:rPr lang="en-US" dirty="0">
                <a:latin typeface="Times New Roman" panose="02020603050405020304" pitchFamily="18" charset="0"/>
                <a:ea typeface="Arial" panose="020B0604020202020204" pitchFamily="34" charset="0"/>
              </a:rPr>
              <a:t> ad un </a:t>
            </a:r>
            <a:r>
              <a:rPr lang="en-US" dirty="0" err="1">
                <a:latin typeface="Times New Roman" panose="02020603050405020304" pitchFamily="18" charset="0"/>
                <a:ea typeface="Arial" panose="020B0604020202020204" pitchFamily="34" charset="0"/>
              </a:rPr>
              <a:t>premio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inferiore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non ha </a:t>
            </a:r>
            <a:r>
              <a:rPr lang="en-US" dirty="0" err="1">
                <a:latin typeface="Times New Roman" panose="02020603050405020304" pitchFamily="18" charset="0"/>
                <a:ea typeface="Arial" panose="020B0604020202020204" pitchFamily="34" charset="0"/>
              </a:rPr>
              <a:t>l’obbligo</a:t>
            </a:r>
            <a:r>
              <a:rPr lang="en-US" dirty="0">
                <a:latin typeface="Times New Roman" panose="02020603050405020304" pitchFamily="18" charset="0"/>
                <a:ea typeface="Arial" panose="020B0604020202020204" pitchFamily="34" charset="0"/>
              </a:rPr>
              <a:t>, ma la </a:t>
            </a:r>
            <a:r>
              <a:rPr lang="en-US" dirty="0" err="1">
                <a:latin typeface="Times New Roman" panose="02020603050405020304" pitchFamily="18" charset="0"/>
                <a:ea typeface="Arial" panose="020B0604020202020204" pitchFamily="34" charset="0"/>
              </a:rPr>
              <a:t>facoltà</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avvisare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l’assicuratore</a:t>
            </a:r>
            <a:r>
              <a:rPr lang="en-US" dirty="0">
                <a:latin typeface="Times New Roman" panose="02020603050405020304" pitchFamily="18" charset="0"/>
                <a:ea typeface="Arial" panose="020B0604020202020204" pitchFamily="34" charset="0"/>
              </a:rPr>
              <a:t> se </a:t>
            </a:r>
            <a:r>
              <a:rPr lang="en-US" dirty="0" err="1">
                <a:latin typeface="Times New Roman" panose="02020603050405020304" pitchFamily="18" charset="0"/>
                <a:ea typeface="Arial" panose="020B0604020202020204" pitchFamily="34" charset="0"/>
              </a:rPr>
              <a:t>vuole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avere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diritto</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pagamento</a:t>
            </a:r>
            <a:r>
              <a:rPr lang="en-US" dirty="0">
                <a:latin typeface="Times New Roman" panose="02020603050405020304" pitchFamily="18" charset="0"/>
                <a:ea typeface="Arial" panose="020B0604020202020204" pitchFamily="34" charset="0"/>
              </a:rPr>
              <a:t> di un </a:t>
            </a:r>
            <a:r>
              <a:rPr lang="en-US" dirty="0" err="1">
                <a:latin typeface="Times New Roman" panose="02020603050405020304" pitchFamily="18" charset="0"/>
                <a:ea typeface="Arial" panose="020B0604020202020204" pitchFamily="34" charset="0"/>
              </a:rPr>
              <a:t>premio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ridotto</a:t>
            </a:r>
            <a:r>
              <a:rPr lang="en-US" dirty="0">
                <a:latin typeface="Times New Roman" panose="02020603050405020304" pitchFamily="18" charset="0"/>
                <a:ea typeface="Arial" panose="020B0604020202020204" pitchFamily="34" charset="0"/>
              </a:rPr>
              <a:t> a </a:t>
            </a:r>
            <a:r>
              <a:rPr lang="en-US" dirty="0" err="1">
                <a:latin typeface="Times New Roman" panose="02020603050405020304" pitchFamily="18" charset="0"/>
                <a:ea typeface="Arial" panose="020B0604020202020204" pitchFamily="34" charset="0"/>
              </a:rPr>
              <a:t>partire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dalla</a:t>
            </a:r>
            <a:r>
              <a:rPr lang="en-US" dirty="0">
                <a:latin typeface="Times New Roman" panose="02020603050405020304" pitchFamily="18" charset="0"/>
                <a:ea typeface="Arial" panose="020B0604020202020204" pitchFamily="34" charset="0"/>
              </a:rPr>
              <a:t> rata </a:t>
            </a:r>
            <a:r>
              <a:rPr lang="en-US" dirty="0" err="1">
                <a:latin typeface="Times New Roman" panose="02020603050405020304" pitchFamily="18" charset="0"/>
                <a:ea typeface="Arial" panose="020B0604020202020204" pitchFamily="34" charset="0"/>
              </a:rPr>
              <a:t>annuale</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successiva</a:t>
            </a:r>
            <a:r>
              <a:rPr lang="en-US" dirty="0">
                <a:latin typeface="Times New Roman" panose="02020603050405020304" pitchFamily="18" charset="0"/>
                <a:ea typeface="Arial" panose="020B0604020202020204" pitchFamily="34" charset="0"/>
              </a:rPr>
              <a:t>.</a:t>
            </a:r>
            <a:endParaRPr lang="it-IT" sz="1200" dirty="0">
              <a:latin typeface="Arial" panose="020B0604020202020204" pitchFamily="34" charset="0"/>
              <a:ea typeface="Arial" panose="020B0604020202020204" pitchFamily="34" charset="0"/>
            </a:endParaRPr>
          </a:p>
          <a:p>
            <a:pPr marL="71120" algn="just">
              <a:lnSpc>
                <a:spcPct val="150000"/>
              </a:lnSpc>
              <a:spcBef>
                <a:spcPts val="15"/>
              </a:spcBef>
              <a:spcAft>
                <a:spcPts val="0"/>
              </a:spcAft>
            </a:pPr>
            <a:r>
              <a:rPr lang="en-US" dirty="0">
                <a:latin typeface="Times New Roman" panose="02020603050405020304" pitchFamily="18" charset="0"/>
                <a:ea typeface="Arial" panose="020B0604020202020204" pitchFamily="34" charset="0"/>
              </a:rPr>
              <a:t>Il</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premio</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dell’annualità</a:t>
            </a:r>
            <a:r>
              <a:rPr lang="en-US" spc="-2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corso</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resta</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infatti</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comunque</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acquisito</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dall’assicuratore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2503935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38</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6694F40B-9D8E-4FDA-865C-E2452F132075}"/>
              </a:ext>
            </a:extLst>
          </p:cNvPr>
          <p:cNvSpPr/>
          <p:nvPr/>
        </p:nvSpPr>
        <p:spPr>
          <a:xfrm>
            <a:off x="2411760" y="136525"/>
            <a:ext cx="6678488" cy="1326197"/>
          </a:xfrm>
          <a:prstGeom prst="rect">
            <a:avLst/>
          </a:prstGeom>
        </p:spPr>
        <p:txBody>
          <a:bodyPr wrap="square">
            <a:spAutoFit/>
          </a:bodyPr>
          <a:lstStyle/>
          <a:p>
            <a:pPr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Aggravamento o riduzione del rischio (artt. 1897- 1898)</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6" name="Rettangolo 5">
            <a:extLst>
              <a:ext uri="{FF2B5EF4-FFF2-40B4-BE49-F238E27FC236}">
                <a16:creationId xmlns:a16="http://schemas.microsoft.com/office/drawing/2014/main" id="{4044451F-87DD-4DBF-9904-50D0B4EA8412}"/>
              </a:ext>
            </a:extLst>
          </p:cNvPr>
          <p:cNvSpPr/>
          <p:nvPr/>
        </p:nvSpPr>
        <p:spPr>
          <a:xfrm>
            <a:off x="179512" y="2173349"/>
            <a:ext cx="8910736" cy="2119747"/>
          </a:xfrm>
          <a:prstGeom prst="rect">
            <a:avLst/>
          </a:prstGeom>
        </p:spPr>
        <p:txBody>
          <a:bodyPr wrap="square">
            <a:spAutoFit/>
          </a:bodyPr>
          <a:lstStyle/>
          <a:p>
            <a:pPr marL="71120" marR="78105" algn="just">
              <a:lnSpc>
                <a:spcPct val="150000"/>
              </a:lnSpc>
              <a:spcBef>
                <a:spcPts val="5"/>
              </a:spcBef>
              <a:spcAft>
                <a:spcPts val="0"/>
              </a:spcAft>
            </a:pPr>
            <a:r>
              <a:rPr lang="en-US" dirty="0">
                <a:latin typeface="Times New Roman" panose="02020603050405020304" pitchFamily="18" charset="0"/>
                <a:ea typeface="Arial" panose="020B0604020202020204" pitchFamily="34" charset="0"/>
              </a:rPr>
              <a:t>La </a:t>
            </a:r>
            <a:r>
              <a:rPr lang="en-US" dirty="0" err="1">
                <a:latin typeface="Times New Roman" panose="02020603050405020304" pitchFamily="18" charset="0"/>
                <a:ea typeface="Arial" panose="020B0604020202020204" pitchFamily="34" charset="0"/>
              </a:rPr>
              <a:t>disciplina</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tema</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riduzione</a:t>
            </a:r>
            <a:r>
              <a:rPr lang="en-US" dirty="0">
                <a:latin typeface="Times New Roman" panose="02020603050405020304" pitchFamily="18" charset="0"/>
                <a:ea typeface="Arial" panose="020B0604020202020204" pitchFamily="34" charset="0"/>
              </a:rPr>
              <a:t> o di </a:t>
            </a:r>
            <a:r>
              <a:rPr lang="en-US" dirty="0" err="1">
                <a:latin typeface="Times New Roman" panose="02020603050405020304" pitchFamily="18" charset="0"/>
                <a:ea typeface="Arial" panose="020B0604020202020204" pitchFamily="34" charset="0"/>
              </a:rPr>
              <a:t>aggravamento</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riguarda</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prevalenza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danni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considerato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relativamente</a:t>
            </a:r>
            <a:r>
              <a:rPr lang="en-US" dirty="0">
                <a:latin typeface="Times New Roman" panose="02020603050405020304" pitchFamily="18" charset="0"/>
                <a:ea typeface="Arial" panose="020B0604020202020204" pitchFamily="34" charset="0"/>
              </a:rPr>
              <a:t> ai </a:t>
            </a:r>
            <a:r>
              <a:rPr lang="en-US" dirty="0" err="1">
                <a:latin typeface="Times New Roman" panose="02020603050405020304" pitchFamily="18" charset="0"/>
                <a:ea typeface="Arial" panose="020B0604020202020204" pitchFamily="34" charset="0"/>
              </a:rPr>
              <a:t>fatti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vita </a:t>
            </a:r>
            <a:r>
              <a:rPr lang="en-US" dirty="0" err="1">
                <a:latin typeface="Times New Roman" panose="02020603050405020304" pitchFamily="18" charset="0"/>
                <a:ea typeface="Arial" panose="020B0604020202020204" pitchFamily="34" charset="0"/>
              </a:rPr>
              <a:t>umana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oggetto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assicurazioni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sulla</a:t>
            </a:r>
            <a:r>
              <a:rPr lang="en-US" dirty="0">
                <a:latin typeface="Times New Roman" panose="02020603050405020304" pitchFamily="18" charset="0"/>
                <a:ea typeface="Arial" panose="020B0604020202020204" pitchFamily="34" charset="0"/>
              </a:rPr>
              <a:t> vita, è difficile </a:t>
            </a:r>
            <a:r>
              <a:rPr lang="en-US" dirty="0" err="1">
                <a:latin typeface="Times New Roman" panose="02020603050405020304" pitchFamily="18" charset="0"/>
                <a:ea typeface="Arial" panose="020B0604020202020204" pitchFamily="34" charset="0"/>
              </a:rPr>
              <a:t>ipotizzare</a:t>
            </a:r>
            <a:r>
              <a:rPr lang="en-US" dirty="0">
                <a:latin typeface="Times New Roman" panose="02020603050405020304" pitchFamily="18" charset="0"/>
                <a:ea typeface="Arial" panose="020B0604020202020204" pitchFamily="34" charset="0"/>
              </a:rPr>
              <a:t> un </a:t>
            </a:r>
            <a:r>
              <a:rPr lang="en-US" dirty="0" err="1">
                <a:latin typeface="Times New Roman" panose="02020603050405020304" pitchFamily="18" charset="0"/>
                <a:ea typeface="Arial" panose="020B0604020202020204" pitchFamily="34" charset="0"/>
              </a:rPr>
              <a:t>aggravamento</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quanto</a:t>
            </a:r>
            <a:r>
              <a:rPr lang="en-US" dirty="0">
                <a:latin typeface="Times New Roman" panose="02020603050405020304" pitchFamily="18" charset="0"/>
                <a:ea typeface="Arial" panose="020B0604020202020204" pitchFamily="34" charset="0"/>
              </a:rPr>
              <a:t> le </a:t>
            </a:r>
            <a:r>
              <a:rPr lang="en-US" dirty="0" err="1">
                <a:latin typeface="Times New Roman" panose="02020603050405020304" pitchFamily="18" charset="0"/>
                <a:ea typeface="Arial" panose="020B0604020202020204" pitchFamily="34" charset="0"/>
              </a:rPr>
              <a:t>tariffe</a:t>
            </a:r>
            <a:r>
              <a:rPr lang="en-US" dirty="0">
                <a:latin typeface="Times New Roman" panose="02020603050405020304" pitchFamily="18" charset="0"/>
                <a:ea typeface="Arial" panose="020B0604020202020204" pitchFamily="34" charset="0"/>
              </a:rPr>
              <a:t> vita </a:t>
            </a:r>
            <a:r>
              <a:rPr lang="en-US" dirty="0" err="1">
                <a:latin typeface="Times New Roman" panose="02020603050405020304" pitchFamily="18" charset="0"/>
                <a:ea typeface="Arial" panose="020B0604020202020204" pitchFamily="34" charset="0"/>
              </a:rPr>
              <a:t>considerano</a:t>
            </a:r>
            <a:r>
              <a:rPr lang="en-US" dirty="0">
                <a:latin typeface="Times New Roman" panose="02020603050405020304" pitchFamily="18" charset="0"/>
                <a:ea typeface="Arial" panose="020B0604020202020204" pitchFamily="34" charset="0"/>
              </a:rPr>
              <a:t> in via </a:t>
            </a:r>
            <a:r>
              <a:rPr lang="en-US" dirty="0" err="1">
                <a:latin typeface="Times New Roman" panose="02020603050405020304" pitchFamily="18" charset="0"/>
                <a:ea typeface="Arial" panose="020B0604020202020204" pitchFamily="34" charset="0"/>
              </a:rPr>
              <a:t>preventiva</a:t>
            </a:r>
            <a:r>
              <a:rPr lang="en-US" dirty="0">
                <a:latin typeface="Times New Roman" panose="02020603050405020304" pitchFamily="18" charset="0"/>
                <a:ea typeface="Arial" panose="020B0604020202020204" pitchFamily="34" charset="0"/>
              </a:rPr>
              <a:t>, dal punto di vista </a:t>
            </a:r>
            <a:r>
              <a:rPr lang="en-US" dirty="0" err="1">
                <a:latin typeface="Times New Roman" panose="02020603050405020304" pitchFamily="18" charset="0"/>
                <a:ea typeface="Arial" panose="020B0604020202020204" pitchFamily="34" charset="0"/>
              </a:rPr>
              <a:t>probabilistico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tutta</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casistica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probabilità</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accadimento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degli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eventi</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225711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39</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D29F9E67-AE62-4A25-BB0E-42989AB44A34}"/>
              </a:ext>
            </a:extLst>
          </p:cNvPr>
          <p:cNvSpPr/>
          <p:nvPr/>
        </p:nvSpPr>
        <p:spPr>
          <a:xfrm>
            <a:off x="0" y="0"/>
            <a:ext cx="8964488" cy="1326197"/>
          </a:xfrm>
          <a:prstGeom prst="rect">
            <a:avLst/>
          </a:prstGeom>
        </p:spPr>
        <p:txBody>
          <a:bodyPr wrap="square">
            <a:spAutoFit/>
          </a:bodyPr>
          <a:lstStyle/>
          <a:p>
            <a:pPr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La sottoassicurazione e la sovrassicurazione (artt. 1907- 1909)</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7" name="Rettangolo 6">
            <a:extLst>
              <a:ext uri="{FF2B5EF4-FFF2-40B4-BE49-F238E27FC236}">
                <a16:creationId xmlns:a16="http://schemas.microsoft.com/office/drawing/2014/main" id="{5F84832F-45A2-4658-A373-65538681769E}"/>
              </a:ext>
            </a:extLst>
          </p:cNvPr>
          <p:cNvSpPr/>
          <p:nvPr/>
        </p:nvSpPr>
        <p:spPr>
          <a:xfrm>
            <a:off x="0" y="2132856"/>
            <a:ext cx="8964488" cy="2535246"/>
          </a:xfrm>
          <a:prstGeom prst="rect">
            <a:avLst/>
          </a:prstGeom>
        </p:spPr>
        <p:txBody>
          <a:bodyPr wrap="square">
            <a:spAutoFit/>
          </a:bodyPr>
          <a:lstStyle/>
          <a:p>
            <a:pPr marL="71120" marR="73660" algn="just">
              <a:lnSpc>
                <a:spcPct val="150000"/>
              </a:lnSpc>
              <a:spcBef>
                <a:spcPts val="565"/>
              </a:spcBef>
              <a:spcAft>
                <a:spcPts val="0"/>
              </a:spcAft>
            </a:pPr>
            <a:r>
              <a:rPr lang="en-US" dirty="0">
                <a:latin typeface="Times New Roman" panose="02020603050405020304" pitchFamily="18" charset="0"/>
                <a:ea typeface="Arial" panose="020B0604020202020204" pitchFamily="34" charset="0"/>
              </a:rPr>
              <a:t>Si </a:t>
            </a:r>
            <a:r>
              <a:rPr lang="en-US" dirty="0" err="1">
                <a:latin typeface="Times New Roman" panose="02020603050405020304" pitchFamily="18" charset="0"/>
                <a:ea typeface="Arial" panose="020B0604020202020204" pitchFamily="34" charset="0"/>
              </a:rPr>
              <a:t>parla</a:t>
            </a:r>
            <a:r>
              <a:rPr lang="en-US" dirty="0">
                <a:latin typeface="Times New Roman" panose="02020603050405020304" pitchFamily="18" charset="0"/>
                <a:ea typeface="Arial" panose="020B0604020202020204" pitchFamily="34" charset="0"/>
              </a:rPr>
              <a:t> di </a:t>
            </a:r>
            <a:r>
              <a:rPr lang="en-US" b="1" dirty="0" err="1">
                <a:latin typeface="Times New Roman" panose="02020603050405020304" pitchFamily="18" charset="0"/>
                <a:ea typeface="Arial" panose="020B0604020202020204" pitchFamily="34" charset="0"/>
              </a:rPr>
              <a:t>sottoassicurazione</a:t>
            </a:r>
            <a:r>
              <a:rPr lang="en-US" b="1"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quando</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somma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assicurata</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inferiore</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del bene. </a:t>
            </a:r>
            <a:r>
              <a:rPr lang="en-US" dirty="0" err="1">
                <a:latin typeface="Times New Roman" panose="02020603050405020304" pitchFamily="18" charset="0"/>
                <a:ea typeface="Arial" panose="020B0604020202020204" pitchFamily="34" charset="0"/>
              </a:rPr>
              <a:t>Ciò</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può</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verificarsi</a:t>
            </a:r>
            <a:r>
              <a:rPr lang="en-US" dirty="0">
                <a:latin typeface="Times New Roman" panose="02020603050405020304" pitchFamily="18" charset="0"/>
                <a:ea typeface="Arial" panose="020B0604020202020204" pitchFamily="34" charset="0"/>
              </a:rPr>
              <a:t> ad </a:t>
            </a:r>
            <a:r>
              <a:rPr lang="en-US" dirty="0" err="1">
                <a:latin typeface="Times New Roman" panose="02020603050405020304" pitchFamily="18" charset="0"/>
                <a:ea typeface="Arial" panose="020B0604020202020204" pitchFamily="34" charset="0"/>
              </a:rPr>
              <a:t>esempio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in cui </a:t>
            </a:r>
            <a:r>
              <a:rPr lang="en-US" dirty="0" err="1">
                <a:latin typeface="Times New Roman" panose="02020603050405020304" pitchFamily="18" charset="0"/>
                <a:ea typeface="Arial" panose="020B0604020202020204" pitchFamily="34" charset="0"/>
              </a:rPr>
              <a:t>l'assicurato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pensi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danno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totale</a:t>
            </a:r>
            <a:r>
              <a:rPr lang="en-US" dirty="0">
                <a:latin typeface="Times New Roman" panose="02020603050405020304" pitchFamily="18" charset="0"/>
                <a:ea typeface="Arial" panose="020B0604020202020204" pitchFamily="34" charset="0"/>
              </a:rPr>
              <a:t> non </a:t>
            </a:r>
            <a:r>
              <a:rPr lang="en-US" dirty="0" err="1">
                <a:latin typeface="Times New Roman" panose="02020603050405020304" pitchFamily="18" charset="0"/>
                <a:ea typeface="Arial" panose="020B0604020202020204" pitchFamily="34" charset="0"/>
              </a:rPr>
              <a:t>si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verifichi</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assicura</a:t>
            </a:r>
            <a:r>
              <a:rPr lang="en-US" dirty="0">
                <a:latin typeface="Times New Roman" panose="02020603050405020304" pitchFamily="18" charset="0"/>
                <a:ea typeface="Arial" panose="020B0604020202020204" pitchFamily="34" charset="0"/>
              </a:rPr>
              <a:t> solo una </a:t>
            </a:r>
            <a:r>
              <a:rPr lang="en-US" dirty="0" err="1">
                <a:latin typeface="Times New Roman" panose="02020603050405020304" pitchFamily="18" charset="0"/>
                <a:ea typeface="Arial" panose="020B0604020202020204" pitchFamily="34" charset="0"/>
              </a:rPr>
              <a:t>parte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L’art</a:t>
            </a:r>
            <a:r>
              <a:rPr lang="en-US" dirty="0">
                <a:latin typeface="Times New Roman" panose="02020603050405020304" pitchFamily="18" charset="0"/>
                <a:ea typeface="Arial" panose="020B0604020202020204" pitchFamily="34" charset="0"/>
              </a:rPr>
              <a:t>. 1907 del </a:t>
            </a:r>
            <a:r>
              <a:rPr lang="en-US" dirty="0" err="1">
                <a:latin typeface="Times New Roman" panose="02020603050405020304" pitchFamily="18" charset="0"/>
                <a:ea typeface="Arial" panose="020B0604020202020204" pitchFamily="34" charset="0"/>
              </a:rPr>
              <a:t>Codice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detta</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regola</a:t>
            </a:r>
            <a:r>
              <a:rPr lang="en-US" dirty="0">
                <a:latin typeface="Times New Roman" panose="02020603050405020304" pitchFamily="18" charset="0"/>
                <a:ea typeface="Arial" panose="020B0604020202020204" pitchFamily="34" charset="0"/>
              </a:rPr>
              <a:t> secondo la quale, se al </a:t>
            </a:r>
            <a:r>
              <a:rPr lang="en-US" dirty="0" err="1">
                <a:latin typeface="Times New Roman" panose="02020603050405020304" pitchFamily="18" charset="0"/>
                <a:ea typeface="Arial" panose="020B0604020202020204" pitchFamily="34" charset="0"/>
              </a:rPr>
              <a:t>momento</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sinistro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assicurato</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inferiore</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reale</a:t>
            </a:r>
            <a:r>
              <a:rPr lang="en-US" dirty="0">
                <a:latin typeface="Times New Roman" panose="02020603050405020304" pitchFamily="18" charset="0"/>
                <a:ea typeface="Arial" panose="020B0604020202020204" pitchFamily="34" charset="0"/>
              </a:rPr>
              <a:t> del bene, </a:t>
            </a:r>
            <a:r>
              <a:rPr lang="en-US" dirty="0" err="1">
                <a:latin typeface="Times New Roman" panose="02020603050405020304" pitchFamily="18" charset="0"/>
                <a:ea typeface="Arial" panose="020B0604020202020204" pitchFamily="34" charset="0"/>
              </a:rPr>
              <a:t>l’indennizzo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sarà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calcolato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tenendo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proporzione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esistente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tra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due </a:t>
            </a:r>
            <a:r>
              <a:rPr lang="en-US" dirty="0" err="1">
                <a:latin typeface="Times New Roman" panose="02020603050405020304" pitchFamily="18" charset="0"/>
                <a:ea typeface="Arial" panose="020B0604020202020204" pitchFamily="34" charset="0"/>
              </a:rPr>
              <a:t>valori</a:t>
            </a:r>
            <a:r>
              <a:rPr lang="en-US" dirty="0">
                <a:latin typeface="Times New Roman" panose="02020603050405020304" pitchFamily="18" charset="0"/>
                <a:ea typeface="Arial" panose="020B0604020202020204" pitchFamily="34" charset="0"/>
              </a:rPr>
              <a:t>. Tale </a:t>
            </a:r>
            <a:r>
              <a:rPr lang="en-US" dirty="0" err="1">
                <a:latin typeface="Times New Roman" panose="02020603050405020304" pitchFamily="18" charset="0"/>
                <a:ea typeface="Arial" panose="020B0604020202020204" pitchFamily="34" charset="0"/>
              </a:rPr>
              <a:t>regola</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detta</a:t>
            </a:r>
            <a:r>
              <a:rPr lang="en-US" dirty="0">
                <a:latin typeface="Times New Roman" panose="02020603050405020304" pitchFamily="18" charset="0"/>
                <a:ea typeface="Arial" panose="020B0604020202020204" pitchFamily="34" charset="0"/>
              </a:rPr>
              <a:t> </a:t>
            </a:r>
            <a:r>
              <a:rPr lang="en-US" b="1" dirty="0" err="1">
                <a:latin typeface="Times New Roman" panose="02020603050405020304" pitchFamily="18" charset="0"/>
                <a:ea typeface="Arial" panose="020B0604020202020204" pitchFamily="34" charset="0"/>
              </a:rPr>
              <a:t>regola</a:t>
            </a:r>
            <a:r>
              <a:rPr lang="en-US" b="1" dirty="0">
                <a:latin typeface="Times New Roman" panose="02020603050405020304" pitchFamily="18" charset="0"/>
                <a:ea typeface="Arial" panose="020B0604020202020204" pitchFamily="34" charset="0"/>
              </a:rPr>
              <a:t> </a:t>
            </a:r>
            <a:r>
              <a:rPr lang="en-US" b="1" dirty="0" err="1">
                <a:latin typeface="Times New Roman" panose="02020603050405020304" pitchFamily="18" charset="0"/>
                <a:ea typeface="Arial" panose="020B0604020202020204" pitchFamily="34" charset="0"/>
              </a:rPr>
              <a:t>proporzionale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969308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ECE693F2-21B0-418C-A635-F9CEEF4285F1}"/>
              </a:ext>
            </a:extLst>
          </p:cNvPr>
          <p:cNvSpPr/>
          <p:nvPr/>
        </p:nvSpPr>
        <p:spPr>
          <a:xfrm>
            <a:off x="3563888" y="692696"/>
            <a:ext cx="2935419" cy="369332"/>
          </a:xfrm>
          <a:prstGeom prst="rect">
            <a:avLst/>
          </a:prstGeom>
        </p:spPr>
        <p:txBody>
          <a:bodyPr wrap="none">
            <a:spAutoFit/>
          </a:bodyPr>
          <a:lstStyle/>
          <a:p>
            <a:r>
              <a:rPr lang="it-IT" b="1" u="sng" dirty="0">
                <a:latin typeface="Times New Roman" panose="02020603050405020304" pitchFamily="18" charset="0"/>
                <a:ea typeface="Times New Roman" panose="02020603050405020304" pitchFamily="18" charset="0"/>
              </a:rPr>
              <a:t>Il contratto di assicurazione</a:t>
            </a:r>
            <a:endParaRPr lang="it-IT" dirty="0"/>
          </a:p>
        </p:txBody>
      </p:sp>
      <p:sp>
        <p:nvSpPr>
          <p:cNvPr id="4" name="Rettangolo 3">
            <a:extLst>
              <a:ext uri="{FF2B5EF4-FFF2-40B4-BE49-F238E27FC236}">
                <a16:creationId xmlns:a16="http://schemas.microsoft.com/office/drawing/2014/main" id="{0EC09E66-3D59-4D07-9B5C-012EE99D527E}"/>
              </a:ext>
            </a:extLst>
          </p:cNvPr>
          <p:cNvSpPr/>
          <p:nvPr/>
        </p:nvSpPr>
        <p:spPr>
          <a:xfrm>
            <a:off x="755576" y="2576876"/>
            <a:ext cx="7560840" cy="1288751"/>
          </a:xfrm>
          <a:prstGeom prst="rect">
            <a:avLst/>
          </a:prstGeom>
        </p:spPr>
        <p:txBody>
          <a:bodyPr wrap="square">
            <a:spAutoFit/>
          </a:bodyPr>
          <a:lstStyle/>
          <a:p>
            <a:pPr marL="71120" algn="just">
              <a:lnSpc>
                <a:spcPct val="150000"/>
              </a:lnSpc>
              <a:spcAft>
                <a:spcPts val="0"/>
              </a:spcAft>
            </a:pPr>
            <a:r>
              <a:rPr lang="en-US" dirty="0">
                <a:latin typeface="Times New Roman" panose="02020603050405020304" pitchFamily="18" charset="0"/>
                <a:ea typeface="Arial" panose="020B0604020202020204" pitchFamily="34" charset="0"/>
              </a:rPr>
              <a:t>Dalla </a:t>
            </a:r>
            <a:r>
              <a:rPr lang="en-US" dirty="0" err="1">
                <a:latin typeface="Times New Roman" panose="02020603050405020304" pitchFamily="18" charset="0"/>
                <a:ea typeface="Arial" panose="020B0604020202020204" pitchFamily="34" charset="0"/>
              </a:rPr>
              <a:t>definizione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fornita</a:t>
            </a:r>
            <a:r>
              <a:rPr lang="en-US" dirty="0">
                <a:latin typeface="Times New Roman" panose="02020603050405020304" pitchFamily="18" charset="0"/>
                <a:ea typeface="Arial" panose="020B0604020202020204" pitchFamily="34" charset="0"/>
              </a:rPr>
              <a:t> dal </a:t>
            </a:r>
            <a:r>
              <a:rPr lang="en-US" dirty="0" err="1">
                <a:latin typeface="Times New Roman" panose="02020603050405020304" pitchFamily="18" charset="0"/>
                <a:ea typeface="Arial" panose="020B0604020202020204" pitchFamily="34" charset="0"/>
              </a:rPr>
              <a:t>Codice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 emerge una prima </a:t>
            </a:r>
            <a:r>
              <a:rPr lang="en-US" dirty="0" err="1">
                <a:latin typeface="Times New Roman" panose="02020603050405020304" pitchFamily="18" charset="0"/>
                <a:ea typeface="Arial" panose="020B0604020202020204" pitchFamily="34" charset="0"/>
              </a:rPr>
              <a:t>importante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distinzione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tra</a:t>
            </a:r>
            <a:r>
              <a:rPr lang="en-US" dirty="0">
                <a:latin typeface="Times New Roman" panose="02020603050405020304" pitchFamily="18" charset="0"/>
                <a:ea typeface="Arial" panose="020B0604020202020204" pitchFamily="34" charset="0"/>
              </a:rPr>
              <a:t> due le </a:t>
            </a:r>
            <a:r>
              <a:rPr lang="en-US" dirty="0" err="1">
                <a:latin typeface="Times New Roman" panose="02020603050405020304" pitchFamily="18" charset="0"/>
                <a:ea typeface="Arial" panose="020B0604020202020204" pitchFamily="34" charset="0"/>
              </a:rPr>
              <a:t>categorie</a:t>
            </a:r>
            <a:r>
              <a:rPr lang="en-US" dirty="0">
                <a:latin typeface="Times New Roman" panose="02020603050405020304" pitchFamily="18" charset="0"/>
                <a:ea typeface="Arial" panose="020B0604020202020204" pitchFamily="34" charset="0"/>
              </a:rPr>
              <a:t>: le </a:t>
            </a:r>
            <a:r>
              <a:rPr lang="en-US" i="1" dirty="0" err="1">
                <a:latin typeface="Times New Roman" panose="02020603050405020304" pitchFamily="18" charset="0"/>
                <a:ea typeface="Arial" panose="020B0604020202020204" pitchFamily="34" charset="0"/>
              </a:rPr>
              <a:t>assicurazioni</a:t>
            </a:r>
            <a:r>
              <a:rPr lang="en-US" i="1" dirty="0">
                <a:latin typeface="Times New Roman" panose="02020603050405020304" pitchFamily="18" charset="0"/>
                <a:ea typeface="Arial" panose="020B0604020202020204" pitchFamily="34" charset="0"/>
              </a:rPr>
              <a:t> </a:t>
            </a:r>
            <a:r>
              <a:rPr lang="en-US" i="1" dirty="0" err="1">
                <a:latin typeface="Times New Roman" panose="02020603050405020304" pitchFamily="18" charset="0"/>
                <a:ea typeface="Arial" panose="020B0604020202020204" pitchFamily="34" charset="0"/>
              </a:rPr>
              <a:t>contro</a:t>
            </a:r>
            <a:r>
              <a:rPr lang="en-US" i="1" dirty="0">
                <a:latin typeface="Times New Roman" panose="02020603050405020304" pitchFamily="18" charset="0"/>
                <a:ea typeface="Arial" panose="020B0604020202020204" pitchFamily="34" charset="0"/>
              </a:rPr>
              <a:t> </a:t>
            </a:r>
            <a:r>
              <a:rPr lang="en-US" i="1" dirty="0" err="1">
                <a:latin typeface="Times New Roman" panose="02020603050405020304" pitchFamily="18" charset="0"/>
                <a:ea typeface="Arial" panose="020B0604020202020204" pitchFamily="34" charset="0"/>
              </a:rPr>
              <a:t>i</a:t>
            </a:r>
            <a:r>
              <a:rPr lang="en-US" i="1" dirty="0">
                <a:latin typeface="Times New Roman" panose="02020603050405020304" pitchFamily="18" charset="0"/>
                <a:ea typeface="Arial" panose="020B0604020202020204" pitchFamily="34" charset="0"/>
              </a:rPr>
              <a:t> </a:t>
            </a:r>
            <a:r>
              <a:rPr lang="en-US" i="1" dirty="0" err="1">
                <a:latin typeface="Times New Roman" panose="02020603050405020304" pitchFamily="18" charset="0"/>
                <a:ea typeface="Arial" panose="020B0604020202020204" pitchFamily="34" charset="0"/>
              </a:rPr>
              <a:t>danni</a:t>
            </a:r>
            <a:r>
              <a:rPr lang="en-US" i="1"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 le </a:t>
            </a:r>
            <a:r>
              <a:rPr lang="en-US" i="1" dirty="0" err="1">
                <a:latin typeface="Times New Roman" panose="02020603050405020304" pitchFamily="18" charset="0"/>
                <a:ea typeface="Arial" panose="020B0604020202020204" pitchFamily="34" charset="0"/>
              </a:rPr>
              <a:t>assicurazioni</a:t>
            </a:r>
            <a:r>
              <a:rPr lang="en-US" i="1" dirty="0">
                <a:latin typeface="Times New Roman" panose="02020603050405020304" pitchFamily="18" charset="0"/>
                <a:ea typeface="Arial" panose="020B0604020202020204" pitchFamily="34" charset="0"/>
              </a:rPr>
              <a:t> </a:t>
            </a:r>
            <a:r>
              <a:rPr lang="en-US" i="1" dirty="0" err="1">
                <a:latin typeface="Times New Roman" panose="02020603050405020304" pitchFamily="18" charset="0"/>
                <a:ea typeface="Arial" panose="020B0604020202020204" pitchFamily="34" charset="0"/>
              </a:rPr>
              <a:t>sulla</a:t>
            </a:r>
            <a:r>
              <a:rPr lang="en-US" i="1" dirty="0">
                <a:latin typeface="Times New Roman" panose="02020603050405020304" pitchFamily="18" charset="0"/>
                <a:ea typeface="Arial" panose="020B0604020202020204" pitchFamily="34" charset="0"/>
              </a:rPr>
              <a:t> vita</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0010260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40</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D29F9E67-AE62-4A25-BB0E-42989AB44A34}"/>
              </a:ext>
            </a:extLst>
          </p:cNvPr>
          <p:cNvSpPr/>
          <p:nvPr/>
        </p:nvSpPr>
        <p:spPr>
          <a:xfrm>
            <a:off x="0" y="0"/>
            <a:ext cx="8964488" cy="1326197"/>
          </a:xfrm>
          <a:prstGeom prst="rect">
            <a:avLst/>
          </a:prstGeom>
        </p:spPr>
        <p:txBody>
          <a:bodyPr wrap="square">
            <a:spAutoFit/>
          </a:bodyPr>
          <a:lstStyle/>
          <a:p>
            <a:pPr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La sottoassicurazione e la sovrassicurazione (artt. 1907- 1909)</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pic>
        <p:nvPicPr>
          <p:cNvPr id="4" name="Immagine 3">
            <a:extLst>
              <a:ext uri="{FF2B5EF4-FFF2-40B4-BE49-F238E27FC236}">
                <a16:creationId xmlns:a16="http://schemas.microsoft.com/office/drawing/2014/main" id="{75832070-ADB5-4479-845B-2443797312E9}"/>
              </a:ext>
            </a:extLst>
          </p:cNvPr>
          <p:cNvPicPr>
            <a:picLocks noChangeAspect="1"/>
          </p:cNvPicPr>
          <p:nvPr/>
        </p:nvPicPr>
        <p:blipFill>
          <a:blip r:embed="rId3"/>
          <a:stretch>
            <a:fillRect/>
          </a:stretch>
        </p:blipFill>
        <p:spPr>
          <a:xfrm>
            <a:off x="211621" y="1865012"/>
            <a:ext cx="8753475" cy="4114800"/>
          </a:xfrm>
          <a:prstGeom prst="rect">
            <a:avLst/>
          </a:prstGeom>
        </p:spPr>
      </p:pic>
    </p:spTree>
    <p:extLst>
      <p:ext uri="{BB962C8B-B14F-4D97-AF65-F5344CB8AC3E}">
        <p14:creationId xmlns:p14="http://schemas.microsoft.com/office/powerpoint/2010/main" val="41202065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41</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D29F9E67-AE62-4A25-BB0E-42989AB44A34}"/>
              </a:ext>
            </a:extLst>
          </p:cNvPr>
          <p:cNvSpPr/>
          <p:nvPr/>
        </p:nvSpPr>
        <p:spPr>
          <a:xfrm>
            <a:off x="0" y="0"/>
            <a:ext cx="8964488" cy="1326197"/>
          </a:xfrm>
          <a:prstGeom prst="rect">
            <a:avLst/>
          </a:prstGeom>
        </p:spPr>
        <p:txBody>
          <a:bodyPr wrap="square">
            <a:spAutoFit/>
          </a:bodyPr>
          <a:lstStyle/>
          <a:p>
            <a:pPr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La sottoassicurazione e la sovrassicurazione (artt. 1907- 1909)</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pic>
        <p:nvPicPr>
          <p:cNvPr id="6" name="Immagine 5">
            <a:extLst>
              <a:ext uri="{FF2B5EF4-FFF2-40B4-BE49-F238E27FC236}">
                <a16:creationId xmlns:a16="http://schemas.microsoft.com/office/drawing/2014/main" id="{DEEF711B-D7B3-436A-BCB5-594A0ACAC0A6}"/>
              </a:ext>
            </a:extLst>
          </p:cNvPr>
          <p:cNvPicPr>
            <a:picLocks noChangeAspect="1"/>
          </p:cNvPicPr>
          <p:nvPr/>
        </p:nvPicPr>
        <p:blipFill>
          <a:blip r:embed="rId3"/>
          <a:stretch>
            <a:fillRect/>
          </a:stretch>
        </p:blipFill>
        <p:spPr>
          <a:xfrm>
            <a:off x="91219" y="1717506"/>
            <a:ext cx="8782050" cy="4476750"/>
          </a:xfrm>
          <a:prstGeom prst="rect">
            <a:avLst/>
          </a:prstGeom>
        </p:spPr>
      </p:pic>
    </p:spTree>
    <p:extLst>
      <p:ext uri="{BB962C8B-B14F-4D97-AF65-F5344CB8AC3E}">
        <p14:creationId xmlns:p14="http://schemas.microsoft.com/office/powerpoint/2010/main" val="19361790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42</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D29F9E67-AE62-4A25-BB0E-42989AB44A34}"/>
              </a:ext>
            </a:extLst>
          </p:cNvPr>
          <p:cNvSpPr/>
          <p:nvPr/>
        </p:nvSpPr>
        <p:spPr>
          <a:xfrm>
            <a:off x="0" y="0"/>
            <a:ext cx="8964488" cy="1326197"/>
          </a:xfrm>
          <a:prstGeom prst="rect">
            <a:avLst/>
          </a:prstGeom>
        </p:spPr>
        <p:txBody>
          <a:bodyPr wrap="square">
            <a:spAutoFit/>
          </a:bodyPr>
          <a:lstStyle/>
          <a:p>
            <a:pPr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La sottoassicurazione e la sovrassicurazione (artt. 1907- 1909)</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4" name="Rettangolo 3">
            <a:extLst>
              <a:ext uri="{FF2B5EF4-FFF2-40B4-BE49-F238E27FC236}">
                <a16:creationId xmlns:a16="http://schemas.microsoft.com/office/drawing/2014/main" id="{CCE078CF-142A-43B0-9A8A-56A88EFDAB13}"/>
              </a:ext>
            </a:extLst>
          </p:cNvPr>
          <p:cNvSpPr/>
          <p:nvPr/>
        </p:nvSpPr>
        <p:spPr>
          <a:xfrm>
            <a:off x="179512" y="1564180"/>
            <a:ext cx="8856984" cy="5105180"/>
          </a:xfrm>
          <a:prstGeom prst="rect">
            <a:avLst/>
          </a:prstGeom>
        </p:spPr>
        <p:txBody>
          <a:bodyPr wrap="square">
            <a:spAutoFit/>
          </a:bodyPr>
          <a:lstStyle/>
          <a:p>
            <a:pPr marL="71120" algn="just">
              <a:lnSpc>
                <a:spcPct val="150000"/>
              </a:lnSpc>
              <a:spcAft>
                <a:spcPts val="0"/>
              </a:spcAft>
            </a:pPr>
            <a:r>
              <a:rPr lang="it-IT" dirty="0">
                <a:latin typeface="Times New Roman" panose="02020603050405020304" pitchFamily="18" charset="0"/>
                <a:ea typeface="Times New Roman" panose="02020603050405020304" pitchFamily="18" charset="0"/>
              </a:rPr>
              <a:t>Si parla di </a:t>
            </a:r>
            <a:r>
              <a:rPr lang="it-IT" b="1" dirty="0">
                <a:latin typeface="Times New Roman" panose="02020603050405020304" pitchFamily="18" charset="0"/>
                <a:ea typeface="Times New Roman" panose="02020603050405020304" pitchFamily="18" charset="0"/>
              </a:rPr>
              <a:t>sovrassicurazione </a:t>
            </a:r>
            <a:r>
              <a:rPr lang="it-IT" dirty="0">
                <a:latin typeface="Times New Roman" panose="02020603050405020304" pitchFamily="18" charset="0"/>
                <a:ea typeface="Times New Roman" panose="02020603050405020304" pitchFamily="18" charset="0"/>
              </a:rPr>
              <a:t>quando la somma assicurata è superiore al valore del bene</a:t>
            </a:r>
          </a:p>
          <a:p>
            <a:pPr marL="71120" marR="68580" algn="just">
              <a:lnSpc>
                <a:spcPct val="150000"/>
              </a:lnSpc>
              <a:spcBef>
                <a:spcPts val="585"/>
              </a:spcBef>
              <a:spcAft>
                <a:spcPts val="0"/>
              </a:spcAft>
            </a:pPr>
            <a:r>
              <a:rPr lang="en-US" dirty="0">
                <a:latin typeface="Times New Roman" panose="02020603050405020304" pitchFamily="18" charset="0"/>
                <a:ea typeface="Arial" panose="020B0604020202020204" pitchFamily="34" charset="0"/>
              </a:rPr>
              <a:t>Per</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5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principio</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indennitario</a:t>
            </a:r>
            <a:r>
              <a:rPr lang="en-US" dirty="0">
                <a:latin typeface="Times New Roman" panose="02020603050405020304" pitchFamily="18" charset="0"/>
                <a:ea typeface="Arial" panose="020B0604020202020204" pitchFamily="34" charset="0"/>
              </a:rPr>
              <a:t>,</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a:t>
            </a:r>
            <a:r>
              <a:rPr lang="en-US" spc="-7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non</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può</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ricevere</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indennizzi</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siano</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superiori</a:t>
            </a:r>
            <a:r>
              <a:rPr lang="en-US" spc="-7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al</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danno</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realmente</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subito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cosicchè</a:t>
            </a:r>
            <a:r>
              <a:rPr lang="en-US" spc="-5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se</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valore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cosa</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assicurata</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risulta</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superiore</a:t>
            </a:r>
            <a:r>
              <a:rPr lang="en-US" spc="-5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quello</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reale</a:t>
            </a:r>
            <a:r>
              <a:rPr lang="en-US" spc="-50" dirty="0">
                <a:latin typeface="Times New Roman" panose="02020603050405020304" pitchFamily="18" charset="0"/>
                <a:ea typeface="Arial" panose="020B0604020202020204" pitchFamily="34" charset="0"/>
              </a:rPr>
              <a:t> </a:t>
            </a:r>
            <a:r>
              <a:rPr lang="en-US" spc="15" dirty="0">
                <a:latin typeface="Times New Roman" panose="02020603050405020304" pitchFamily="18" charset="0"/>
                <a:ea typeface="Arial" panose="020B0604020202020204" pitchFamily="34" charset="0"/>
              </a:rPr>
              <a:t>al</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momento</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sinistro</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a:t>
            </a:r>
            <a:r>
              <a:rPr lang="en-US" spc="-6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se</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6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ha</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dichiarato</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un</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valore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superiore</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buona</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fede</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(senza</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dolo</a:t>
            </a:r>
            <a:r>
              <a:rPr lang="en-US" dirty="0">
                <a:latin typeface="Times New Roman" panose="02020603050405020304" pitchFamily="18" charset="0"/>
                <a:ea typeface="Arial" panose="020B0604020202020204" pitchFamily="34" charset="0"/>
              </a:rPr>
              <a:t>),</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allora</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l'assicuratore</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provvederà</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ad</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indennizzare</a:t>
            </a:r>
            <a:r>
              <a:rPr lang="en-US" dirty="0">
                <a:latin typeface="Times New Roman" panose="02020603050405020304" pitchFamily="18" charset="0"/>
                <a:ea typeface="Arial" panose="020B0604020202020204" pitchFamily="34" charset="0"/>
              </a:rPr>
              <a:t>,</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ma solo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reale</a:t>
            </a:r>
            <a:r>
              <a:rPr lang="en-US" dirty="0">
                <a:latin typeface="Times New Roman" panose="02020603050405020304" pitchFamily="18" charset="0"/>
                <a:ea typeface="Arial" panose="020B0604020202020204" pitchFamily="34" charset="0"/>
              </a:rPr>
              <a:t>.</a:t>
            </a:r>
            <a:endParaRPr lang="it-IT" sz="1200" dirty="0">
              <a:latin typeface="Arial" panose="020B0604020202020204" pitchFamily="34" charset="0"/>
              <a:ea typeface="Arial" panose="020B0604020202020204" pitchFamily="34" charset="0"/>
            </a:endParaRPr>
          </a:p>
          <a:p>
            <a:pPr marL="71120" marR="74295" algn="just">
              <a:lnSpc>
                <a:spcPct val="150000"/>
              </a:lnSpc>
              <a:spcAft>
                <a:spcPts val="0"/>
              </a:spcAft>
            </a:pPr>
            <a:r>
              <a:rPr lang="en-US" dirty="0" err="1">
                <a:latin typeface="Times New Roman" panose="02020603050405020304" pitchFamily="18" charset="0"/>
                <a:ea typeface="Arial" panose="020B0604020202020204" pitchFamily="34" charset="0"/>
              </a:rPr>
              <a:t>L’assicurato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avrà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però</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diritto</a:t>
            </a:r>
            <a:r>
              <a:rPr lang="en-US" dirty="0">
                <a:latin typeface="Times New Roman" panose="02020603050405020304" pitchFamily="18" charset="0"/>
                <a:ea typeface="Arial" panose="020B0604020202020204" pitchFamily="34" charset="0"/>
              </a:rPr>
              <a:t> per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futuro</a:t>
            </a:r>
            <a:r>
              <a:rPr lang="en-US" dirty="0">
                <a:latin typeface="Times New Roman" panose="02020603050405020304" pitchFamily="18" charset="0"/>
                <a:ea typeface="Arial" panose="020B0604020202020204" pitchFamily="34" charset="0"/>
              </a:rPr>
              <a:t> ad una </a:t>
            </a:r>
            <a:r>
              <a:rPr lang="en-US" dirty="0" err="1">
                <a:latin typeface="Times New Roman" panose="02020603050405020304" pitchFamily="18" charset="0"/>
                <a:ea typeface="Arial" panose="020B0604020202020204" pitchFamily="34" charset="0"/>
              </a:rPr>
              <a:t>riduzione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premio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proporzionata</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effettivo</a:t>
            </a:r>
            <a:r>
              <a:rPr lang="en-US" dirty="0">
                <a:latin typeface="Times New Roman" panose="02020603050405020304" pitchFamily="18" charset="0"/>
                <a:ea typeface="Arial" panose="020B0604020202020204" pitchFamily="34" charset="0"/>
              </a:rPr>
              <a:t> del bene </a:t>
            </a:r>
            <a:r>
              <a:rPr lang="en-US" dirty="0" err="1">
                <a:latin typeface="Times New Roman" panose="02020603050405020304" pitchFamily="18" charset="0"/>
                <a:ea typeface="Arial" panose="020B0604020202020204" pitchFamily="34" charset="0"/>
              </a:rPr>
              <a:t>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mentre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l’eventuale</a:t>
            </a:r>
            <a:r>
              <a:rPr lang="en-US" dirty="0">
                <a:latin typeface="Times New Roman" panose="02020603050405020304" pitchFamily="18" charset="0"/>
                <a:ea typeface="Arial" panose="020B0604020202020204" pitchFamily="34" charset="0"/>
              </a:rPr>
              <a:t> surplus di </a:t>
            </a:r>
            <a:r>
              <a:rPr lang="en-US" dirty="0" err="1">
                <a:latin typeface="Times New Roman" panose="02020603050405020304" pitchFamily="18" charset="0"/>
                <a:ea typeface="Arial" panose="020B0604020202020204" pitchFamily="34" charset="0"/>
              </a:rPr>
              <a:t>premio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incassato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periodo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anteriore</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sinistro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resta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acquisito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dall’assicuratore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Diversamente</a:t>
            </a:r>
            <a:r>
              <a:rPr lang="en-US" dirty="0">
                <a:latin typeface="Times New Roman" panose="02020603050405020304" pitchFamily="18" charset="0"/>
                <a:ea typeface="Arial" panose="020B0604020202020204" pitchFamily="34" charset="0"/>
              </a:rPr>
              <a:t>, se la </a:t>
            </a:r>
            <a:r>
              <a:rPr lang="en-US" dirty="0" err="1">
                <a:latin typeface="Times New Roman" panose="02020603050405020304" pitchFamily="18" charset="0"/>
                <a:ea typeface="Arial" panose="020B0604020202020204" pitchFamily="34" charset="0"/>
              </a:rPr>
              <a:t>dichiarazione</a:t>
            </a:r>
            <a:r>
              <a:rPr lang="en-US" dirty="0">
                <a:latin typeface="Times New Roman" panose="02020603050405020304" pitchFamily="18" charset="0"/>
                <a:ea typeface="Arial" panose="020B0604020202020204" pitchFamily="34" charset="0"/>
              </a:rPr>
              <a:t> di un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superiore</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reale</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stata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rilasciata</a:t>
            </a:r>
            <a:r>
              <a:rPr lang="en-US" dirty="0">
                <a:latin typeface="Times New Roman" panose="02020603050405020304" pitchFamily="18" charset="0"/>
                <a:ea typeface="Arial" panose="020B0604020202020204" pitchFamily="34" charset="0"/>
              </a:rPr>
              <a:t> dal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con </a:t>
            </a:r>
            <a:r>
              <a:rPr lang="en-US" dirty="0" err="1">
                <a:latin typeface="Times New Roman" panose="02020603050405020304" pitchFamily="18" charset="0"/>
                <a:ea typeface="Arial" panose="020B0604020202020204" pitchFamily="34" charset="0"/>
              </a:rPr>
              <a:t>dolo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tentativo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ricevere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indebitamente</a:t>
            </a:r>
            <a:r>
              <a:rPr lang="en-US" dirty="0">
                <a:latin typeface="Times New Roman" panose="02020603050405020304" pitchFamily="18" charset="0"/>
                <a:ea typeface="Arial" panose="020B0604020202020204" pitchFamily="34" charset="0"/>
              </a:rPr>
              <a:t> un </a:t>
            </a:r>
            <a:r>
              <a:rPr lang="en-US" dirty="0" err="1">
                <a:latin typeface="Times New Roman" panose="02020603050405020304" pitchFamily="18" charset="0"/>
                <a:ea typeface="Arial" panose="020B0604020202020204" pitchFamily="34" charset="0"/>
              </a:rPr>
              <a:t>indennizzo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superiore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annullabile</a:t>
            </a:r>
            <a:r>
              <a:rPr lang="en-US" dirty="0">
                <a:latin typeface="Times New Roman" panose="02020603050405020304" pitchFamily="18" charset="0"/>
                <a:ea typeface="Arial" panose="020B0604020202020204" pitchFamily="34" charset="0"/>
              </a:rPr>
              <a:t> e, in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sinistro</a:t>
            </a:r>
            <a:r>
              <a:rPr lang="en-US" dirty="0">
                <a:latin typeface="Times New Roman" panose="02020603050405020304" pitchFamily="18" charset="0"/>
                <a:ea typeface="Arial" panose="020B0604020202020204" pitchFamily="34" charset="0"/>
              </a:rPr>
              <a:t>, non </a:t>
            </a:r>
            <a:r>
              <a:rPr lang="en-US" dirty="0" err="1">
                <a:latin typeface="Times New Roman" panose="02020603050405020304" pitchFamily="18" charset="0"/>
                <a:ea typeface="Arial" panose="020B0604020202020204" pitchFamily="34" charset="0"/>
              </a:rPr>
              <a:t>verrà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corrisposto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alcun</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indennizzo</a:t>
            </a:r>
            <a:r>
              <a:rPr lang="en-US" dirty="0">
                <a:latin typeface="Times New Roman" panose="02020603050405020304" pitchFamily="18" charset="0"/>
                <a:ea typeface="Arial" panose="020B0604020202020204" pitchFamily="34" charset="0"/>
              </a:rPr>
              <a:t>. I </a:t>
            </a:r>
            <a:r>
              <a:rPr lang="en-US" dirty="0" err="1">
                <a:latin typeface="Times New Roman" panose="02020603050405020304" pitchFamily="18" charset="0"/>
                <a:ea typeface="Arial" panose="020B0604020202020204" pitchFamily="34" charset="0"/>
              </a:rPr>
              <a:t>premi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incassati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restano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sempre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all’assicuratore</a:t>
            </a:r>
            <a:r>
              <a:rPr lang="en-US" dirty="0">
                <a:latin typeface="Times New Roman" panose="02020603050405020304" pitchFamily="18" charset="0"/>
                <a:ea typeface="Arial" panose="020B0604020202020204" pitchFamily="34" charset="0"/>
              </a:rPr>
              <a:t>.</a:t>
            </a:r>
            <a:endParaRPr lang="it-IT" sz="1200" dirty="0">
              <a:latin typeface="Arial" panose="020B0604020202020204" pitchFamily="34" charset="0"/>
              <a:ea typeface="Arial" panose="020B0604020202020204" pitchFamily="34" charset="0"/>
            </a:endParaRPr>
          </a:p>
          <a:p>
            <a:pPr marL="71120" algn="just">
              <a:lnSpc>
                <a:spcPct val="150000"/>
              </a:lnSpc>
              <a:spcBef>
                <a:spcPts val="10"/>
              </a:spcBef>
              <a:spcAft>
                <a:spcPts val="0"/>
              </a:spcAft>
            </a:pPr>
            <a:r>
              <a:rPr lang="en-US" dirty="0" err="1">
                <a:latin typeface="Times New Roman" panose="02020603050405020304" pitchFamily="18" charset="0"/>
                <a:ea typeface="Arial" panose="020B0604020202020204" pitchFamily="34" charset="0"/>
              </a:rPr>
              <a:t>L’onere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dimostrare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ha agito con </a:t>
            </a:r>
            <a:r>
              <a:rPr lang="en-US" dirty="0" err="1">
                <a:latin typeface="Times New Roman" panose="02020603050405020304" pitchFamily="18" charset="0"/>
                <a:ea typeface="Arial" panose="020B0604020202020204" pitchFamily="34" charset="0"/>
              </a:rPr>
              <a:t>dolo</a:t>
            </a:r>
            <a:r>
              <a:rPr lang="en-US" dirty="0">
                <a:latin typeface="Times New Roman" panose="02020603050405020304" pitchFamily="18" charset="0"/>
                <a:ea typeface="Arial" panose="020B0604020202020204" pitchFamily="34" charset="0"/>
              </a:rPr>
              <a:t> è a </a:t>
            </a:r>
            <a:r>
              <a:rPr lang="en-US" dirty="0" err="1">
                <a:latin typeface="Times New Roman" panose="02020603050405020304" pitchFamily="18" charset="0"/>
                <a:ea typeface="Arial" panose="020B0604020202020204" pitchFamily="34" charset="0"/>
              </a:rPr>
              <a:t>carico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dell’assicuratore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0221922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43</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D29F9E67-AE62-4A25-BB0E-42989AB44A34}"/>
              </a:ext>
            </a:extLst>
          </p:cNvPr>
          <p:cNvSpPr/>
          <p:nvPr/>
        </p:nvSpPr>
        <p:spPr>
          <a:xfrm>
            <a:off x="0" y="0"/>
            <a:ext cx="8964488" cy="1326197"/>
          </a:xfrm>
          <a:prstGeom prst="rect">
            <a:avLst/>
          </a:prstGeom>
        </p:spPr>
        <p:txBody>
          <a:bodyPr wrap="square">
            <a:spAutoFit/>
          </a:bodyPr>
          <a:lstStyle/>
          <a:p>
            <a:pPr lvl="0" algn="just">
              <a:lnSpc>
                <a:spcPct val="115000"/>
              </a:lnSpc>
              <a:spcBef>
                <a:spcPts val="120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La sottoassicurazione e la sovrassicurazione (artt. 1907- 1909)</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6" name="Rettangolo 5">
            <a:extLst>
              <a:ext uri="{FF2B5EF4-FFF2-40B4-BE49-F238E27FC236}">
                <a16:creationId xmlns:a16="http://schemas.microsoft.com/office/drawing/2014/main" id="{5685A0C4-0B68-4B19-8151-D2523487C7FB}"/>
              </a:ext>
            </a:extLst>
          </p:cNvPr>
          <p:cNvSpPr/>
          <p:nvPr/>
        </p:nvSpPr>
        <p:spPr>
          <a:xfrm>
            <a:off x="611560" y="2161377"/>
            <a:ext cx="7416824" cy="1288751"/>
          </a:xfrm>
          <a:prstGeom prst="rect">
            <a:avLst/>
          </a:prstGeom>
        </p:spPr>
        <p:txBody>
          <a:bodyPr wrap="square">
            <a:spAutoFit/>
          </a:bodyPr>
          <a:lstStyle/>
          <a:p>
            <a:pPr marL="71120" marR="71755" algn="just">
              <a:lnSpc>
                <a:spcPct val="150000"/>
              </a:lnSpc>
              <a:spcBef>
                <a:spcPts val="555"/>
              </a:spcBef>
              <a:spcAft>
                <a:spcPts val="0"/>
              </a:spcAft>
            </a:pPr>
            <a:r>
              <a:rPr lang="en-US" dirty="0" err="1">
                <a:latin typeface="Times New Roman" panose="02020603050405020304" pitchFamily="18" charset="0"/>
                <a:ea typeface="Arial" panose="020B0604020202020204" pitchFamily="34" charset="0"/>
              </a:rPr>
              <a:t>Infine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parliamo</a:t>
            </a:r>
            <a:r>
              <a:rPr lang="en-US" dirty="0">
                <a:latin typeface="Times New Roman" panose="02020603050405020304" pitchFamily="18" charset="0"/>
                <a:ea typeface="Arial" panose="020B0604020202020204" pitchFamily="34" charset="0"/>
              </a:rPr>
              <a:t> di </a:t>
            </a:r>
            <a:r>
              <a:rPr lang="en-US" i="1" dirty="0" err="1">
                <a:latin typeface="Times New Roman" panose="02020603050405020304" pitchFamily="18" charset="0"/>
                <a:ea typeface="Arial" panose="020B0604020202020204" pitchFamily="34" charset="0"/>
              </a:rPr>
              <a:t>assicurazione</a:t>
            </a:r>
            <a:r>
              <a:rPr lang="en-US" i="1" dirty="0">
                <a:latin typeface="Times New Roman" panose="02020603050405020304" pitchFamily="18" charset="0"/>
                <a:ea typeface="Arial" panose="020B0604020202020204" pitchFamily="34" charset="0"/>
              </a:rPr>
              <a:t> </a:t>
            </a:r>
            <a:r>
              <a:rPr lang="en-US" i="1" dirty="0" err="1">
                <a:latin typeface="Times New Roman" panose="02020603050405020304" pitchFamily="18" charset="0"/>
                <a:ea typeface="Arial" panose="020B0604020202020204" pitchFamily="34" charset="0"/>
              </a:rPr>
              <a:t>piena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quando</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somma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assicurata</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cosa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oggetto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coincidono</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non </a:t>
            </a:r>
            <a:r>
              <a:rPr lang="en-US" dirty="0" err="1">
                <a:latin typeface="Times New Roman" panose="02020603050405020304" pitchFamily="18" charset="0"/>
                <a:ea typeface="Arial" panose="020B0604020202020204" pitchFamily="34" charset="0"/>
              </a:rPr>
              <a:t>sussistono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problemi</a:t>
            </a:r>
            <a:r>
              <a:rPr lang="en-US" dirty="0">
                <a:latin typeface="Times New Roman" panose="02020603050405020304" pitchFamily="18" charset="0"/>
                <a:ea typeface="Arial" panose="020B0604020202020204" pitchFamily="34" charset="0"/>
              </a:rPr>
              <a:t> per </a:t>
            </a:r>
            <a:r>
              <a:rPr lang="en-US" dirty="0" err="1">
                <a:latin typeface="Times New Roman" panose="02020603050405020304" pitchFamily="18" charset="0"/>
                <a:ea typeface="Arial" panose="020B0604020202020204" pitchFamily="34" charset="0"/>
              </a:rPr>
              <a:t>quanto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riguarda</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liquidazione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dell’indennizzo</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41939531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44</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A5B33036-1A47-40A8-A9F2-B5E20B07619D}"/>
              </a:ext>
            </a:extLst>
          </p:cNvPr>
          <p:cNvSpPr/>
          <p:nvPr/>
        </p:nvSpPr>
        <p:spPr>
          <a:xfrm>
            <a:off x="107504" y="131657"/>
            <a:ext cx="9036496" cy="1314847"/>
          </a:xfrm>
          <a:prstGeom prst="rect">
            <a:avLst/>
          </a:prstGeom>
        </p:spPr>
        <p:txBody>
          <a:bodyPr wrap="square">
            <a:spAutoFit/>
          </a:bodyPr>
          <a:lstStyle/>
          <a:p>
            <a:pPr marR="68580" lvl="0" algn="just">
              <a:lnSpc>
                <a:spcPct val="115000"/>
              </a:lnSpc>
              <a:spcAft>
                <a:spcPts val="0"/>
              </a:spcAft>
              <a:buSzPts val="1200"/>
              <a:tabLst>
                <a:tab pos="300990" algn="l"/>
              </a:tabLst>
            </a:pPr>
            <a:r>
              <a:rPr lang="en-US" sz="3600" b="1" spc="-15" dirty="0" err="1">
                <a:latin typeface="Times New Roman" panose="02020603050405020304" pitchFamily="18" charset="0"/>
                <a:ea typeface="Arial" panose="020B0604020202020204" pitchFamily="34" charset="0"/>
              </a:rPr>
              <a:t>L’assicurazione</a:t>
            </a:r>
            <a:r>
              <a:rPr lang="en-US" sz="3600" b="1" spc="-15" dirty="0">
                <a:latin typeface="Times New Roman" panose="02020603050405020304" pitchFamily="18" charset="0"/>
                <a:ea typeface="Arial" panose="020B0604020202020204" pitchFamily="34" charset="0"/>
              </a:rPr>
              <a:t> </a:t>
            </a:r>
            <a:r>
              <a:rPr lang="en-US" sz="3600" b="1" spc="-15" dirty="0" err="1">
                <a:latin typeface="Times New Roman" panose="02020603050405020304" pitchFamily="18" charset="0"/>
                <a:ea typeface="Arial" panose="020B0604020202020204" pitchFamily="34" charset="0"/>
              </a:rPr>
              <a:t>presso</a:t>
            </a:r>
            <a:r>
              <a:rPr lang="en-US" sz="3600" b="1" spc="-15" dirty="0">
                <a:latin typeface="Times New Roman" panose="02020603050405020304" pitchFamily="18" charset="0"/>
                <a:ea typeface="Arial" panose="020B0604020202020204" pitchFamily="34" charset="0"/>
              </a:rPr>
              <a:t> </a:t>
            </a:r>
            <a:r>
              <a:rPr lang="en-US" sz="3600" b="1" spc="-15" dirty="0" err="1">
                <a:latin typeface="Times New Roman" panose="02020603050405020304" pitchFamily="18" charset="0"/>
                <a:ea typeface="Arial" panose="020B0604020202020204" pitchFamily="34" charset="0"/>
              </a:rPr>
              <a:t>diversi</a:t>
            </a:r>
            <a:r>
              <a:rPr lang="en-US" sz="3600" b="1" spc="-15" dirty="0">
                <a:latin typeface="Times New Roman" panose="02020603050405020304" pitchFamily="18" charset="0"/>
                <a:ea typeface="Arial" panose="020B0604020202020204" pitchFamily="34" charset="0"/>
              </a:rPr>
              <a:t> </a:t>
            </a:r>
            <a:r>
              <a:rPr lang="en-US" sz="3600" b="1" spc="-15" dirty="0" err="1">
                <a:latin typeface="Times New Roman" panose="02020603050405020304" pitchFamily="18" charset="0"/>
                <a:ea typeface="Arial" panose="020B0604020202020204" pitchFamily="34" charset="0"/>
              </a:rPr>
              <a:t>assicuratori</a:t>
            </a:r>
            <a:r>
              <a:rPr lang="en-US" sz="3600" b="1" spc="-15" dirty="0">
                <a:latin typeface="Times New Roman" panose="02020603050405020304" pitchFamily="18" charset="0"/>
                <a:ea typeface="Arial" panose="020B0604020202020204" pitchFamily="34" charset="0"/>
              </a:rPr>
              <a:t> e la </a:t>
            </a:r>
            <a:r>
              <a:rPr lang="en-US" sz="3600" b="1" spc="-15" dirty="0" err="1">
                <a:latin typeface="Times New Roman" panose="02020603050405020304" pitchFamily="18" charset="0"/>
                <a:ea typeface="Arial" panose="020B0604020202020204" pitchFamily="34" charset="0"/>
              </a:rPr>
              <a:t>coassicurazione</a:t>
            </a:r>
            <a:r>
              <a:rPr lang="en-US" sz="3600" b="1" spc="-15" dirty="0">
                <a:latin typeface="Times New Roman" panose="02020603050405020304" pitchFamily="18" charset="0"/>
                <a:ea typeface="Arial" panose="020B0604020202020204" pitchFamily="34" charset="0"/>
              </a:rPr>
              <a:t> (</a:t>
            </a:r>
            <a:r>
              <a:rPr lang="en-US" sz="3600" b="1" spc="-15" dirty="0" err="1">
                <a:latin typeface="Times New Roman" panose="02020603050405020304" pitchFamily="18" charset="0"/>
                <a:ea typeface="Arial" panose="020B0604020202020204" pitchFamily="34" charset="0"/>
              </a:rPr>
              <a:t>artt</a:t>
            </a:r>
            <a:r>
              <a:rPr lang="en-US" sz="3600" b="1" spc="-15" dirty="0">
                <a:latin typeface="Times New Roman" panose="02020603050405020304" pitchFamily="18" charset="0"/>
                <a:ea typeface="Arial" panose="020B0604020202020204" pitchFamily="34" charset="0"/>
              </a:rPr>
              <a:t>. 1910 – 1911) </a:t>
            </a:r>
            <a:endParaRPr lang="it-IT" sz="3600" spc="-15" dirty="0">
              <a:effectLst/>
              <a:latin typeface="Arial" panose="020B0604020202020204" pitchFamily="34" charset="0"/>
              <a:ea typeface="Arial" panose="020B0604020202020204" pitchFamily="34" charset="0"/>
            </a:endParaRPr>
          </a:p>
        </p:txBody>
      </p:sp>
      <p:sp>
        <p:nvSpPr>
          <p:cNvPr id="7" name="Rettangolo 6">
            <a:extLst>
              <a:ext uri="{FF2B5EF4-FFF2-40B4-BE49-F238E27FC236}">
                <a16:creationId xmlns:a16="http://schemas.microsoft.com/office/drawing/2014/main" id="{0A0DEB6D-62BD-456D-B282-A376F6FD6B9E}"/>
              </a:ext>
            </a:extLst>
          </p:cNvPr>
          <p:cNvSpPr/>
          <p:nvPr/>
        </p:nvSpPr>
        <p:spPr>
          <a:xfrm>
            <a:off x="107504" y="2348880"/>
            <a:ext cx="8784976" cy="2535246"/>
          </a:xfrm>
          <a:prstGeom prst="rect">
            <a:avLst/>
          </a:prstGeom>
        </p:spPr>
        <p:txBody>
          <a:bodyPr wrap="square">
            <a:spAutoFit/>
          </a:bodyPr>
          <a:lstStyle/>
          <a:p>
            <a:pPr marL="71120" marR="68580" indent="-229235" algn="just">
              <a:lnSpc>
                <a:spcPct val="150000"/>
              </a:lnSpc>
              <a:spcAft>
                <a:spcPts val="0"/>
              </a:spcAft>
              <a:tabLst>
                <a:tab pos="300990" algn="l"/>
              </a:tabLst>
            </a:pPr>
            <a:r>
              <a:rPr lang="en-US" dirty="0" err="1">
                <a:latin typeface="Times New Roman" panose="02020603050405020304" pitchFamily="18" charset="0"/>
                <a:ea typeface="Arial" panose="020B0604020202020204" pitchFamily="34" charset="0"/>
              </a:rPr>
              <a:t>Parliamo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presso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diversi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assicuratori</a:t>
            </a:r>
            <a:r>
              <a:rPr lang="en-US" dirty="0">
                <a:latin typeface="Times New Roman" panose="02020603050405020304" pitchFamily="18" charset="0"/>
                <a:ea typeface="Arial" panose="020B0604020202020204" pitchFamily="34" charset="0"/>
              </a:rPr>
              <a:t> o </a:t>
            </a:r>
            <a:r>
              <a:rPr lang="en-US" dirty="0" err="1">
                <a:latin typeface="Times New Roman" panose="02020603050405020304" pitchFamily="18" charset="0"/>
                <a:ea typeface="Arial" panose="020B0604020202020204" pitchFamily="34" charset="0"/>
              </a:rPr>
              <a:t>coassicurazione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indiretta</a:t>
            </a:r>
            <a:r>
              <a:rPr lang="en-US" dirty="0">
                <a:latin typeface="Times New Roman" panose="02020603050405020304" pitchFamily="18" charset="0"/>
                <a:ea typeface="Arial" panose="020B0604020202020204" pitchFamily="34" charset="0"/>
              </a:rPr>
              <a:t> o </a:t>
            </a:r>
            <a:r>
              <a:rPr lang="en-US" b="1" dirty="0" err="1">
                <a:latin typeface="Times New Roman" panose="02020603050405020304" pitchFamily="18" charset="0"/>
                <a:ea typeface="Arial" panose="020B0604020202020204" pitchFamily="34" charset="0"/>
              </a:rPr>
              <a:t>assicurazione</a:t>
            </a:r>
            <a:r>
              <a:rPr lang="en-US" b="1" dirty="0">
                <a:latin typeface="Times New Roman" panose="02020603050405020304" pitchFamily="18" charset="0"/>
                <a:ea typeface="Arial" panose="020B0604020202020204" pitchFamily="34" charset="0"/>
              </a:rPr>
              <a:t> </a:t>
            </a:r>
            <a:r>
              <a:rPr lang="en-US" b="1" dirty="0" err="1">
                <a:latin typeface="Times New Roman" panose="02020603050405020304" pitchFamily="18" charset="0"/>
                <a:ea typeface="Arial" panose="020B0604020202020204" pitchFamily="34" charset="0"/>
              </a:rPr>
              <a:t>plurima</a:t>
            </a:r>
            <a:r>
              <a:rPr lang="en-US" b="1"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se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medesimo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nello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stesso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periodo</a:t>
            </a:r>
            <a:r>
              <a:rPr lang="en-US" dirty="0">
                <a:latin typeface="Times New Roman" panose="02020603050405020304" pitchFamily="18" charset="0"/>
                <a:ea typeface="Arial" panose="020B0604020202020204" pitchFamily="34" charset="0"/>
              </a:rPr>
              <a:t> di tempo, è </a:t>
            </a:r>
            <a:r>
              <a:rPr lang="en-US" dirty="0" err="1">
                <a:latin typeface="Times New Roman" panose="02020603050405020304" pitchFamily="18" charset="0"/>
                <a:ea typeface="Arial" panose="020B0604020202020204" pitchFamily="34" charset="0"/>
              </a:rPr>
              <a:t>assicurato</a:t>
            </a:r>
            <a:r>
              <a:rPr lang="en-US" dirty="0">
                <a:latin typeface="Times New Roman" panose="02020603050405020304" pitchFamily="18" charset="0"/>
                <a:ea typeface="Arial" panose="020B0604020202020204" pitchFamily="34" charset="0"/>
              </a:rPr>
              <a:t> con </a:t>
            </a:r>
            <a:r>
              <a:rPr lang="en-US" dirty="0" err="1">
                <a:latin typeface="Times New Roman" panose="02020603050405020304" pitchFamily="18" charset="0"/>
                <a:ea typeface="Arial" panose="020B0604020202020204" pitchFamily="34" charset="0"/>
              </a:rPr>
              <a:t>più</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assicuratori</a:t>
            </a:r>
            <a:r>
              <a:rPr lang="en-US" dirty="0">
                <a:latin typeface="Times New Roman" panose="02020603050405020304" pitchFamily="18" charset="0"/>
                <a:ea typeface="Arial" panose="020B0604020202020204" pitchFamily="34" charset="0"/>
              </a:rPr>
              <a:t> con </a:t>
            </a:r>
            <a:r>
              <a:rPr lang="en-US" dirty="0" err="1">
                <a:latin typeface="Times New Roman" panose="02020603050405020304" pitchFamily="18" charset="0"/>
                <a:ea typeface="Arial" panose="020B0604020202020204" pitchFamily="34" charset="0"/>
              </a:rPr>
              <a:t>contratti</a:t>
            </a:r>
            <a:r>
              <a:rPr lang="en-US" spc="-9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distinti</a:t>
            </a:r>
            <a:r>
              <a:rPr lang="en-US" dirty="0">
                <a:latin typeface="Times New Roman" panose="02020603050405020304" pitchFamily="18" charset="0"/>
                <a:ea typeface="Arial" panose="020B0604020202020204" pitchFamily="34" charset="0"/>
              </a:rPr>
              <a:t>.</a:t>
            </a:r>
            <a:endParaRPr lang="it-IT" sz="1600" dirty="0">
              <a:latin typeface="Arial" panose="020B0604020202020204" pitchFamily="34" charset="0"/>
              <a:ea typeface="Arial" panose="020B0604020202020204" pitchFamily="34" charset="0"/>
            </a:endParaRPr>
          </a:p>
          <a:p>
            <a:pPr marL="71120" marR="74930" algn="just">
              <a:lnSpc>
                <a:spcPct val="150000"/>
              </a:lnSpc>
              <a:spcBef>
                <a:spcPts val="10"/>
              </a:spcBef>
              <a:spcAft>
                <a:spcPts val="0"/>
              </a:spcAft>
            </a:pPr>
            <a:r>
              <a:rPr lang="en-US" dirty="0" err="1">
                <a:latin typeface="Times New Roman" panose="02020603050405020304" pitchFamily="18" charset="0"/>
                <a:ea typeface="Arial" panose="020B0604020202020204" pitchFamily="34" charset="0"/>
              </a:rPr>
              <a:t>L’art</a:t>
            </a:r>
            <a:r>
              <a:rPr lang="en-US" dirty="0">
                <a:latin typeface="Times New Roman" panose="02020603050405020304" pitchFamily="18" charset="0"/>
                <a:ea typeface="Arial" panose="020B0604020202020204" pitchFamily="34" charset="0"/>
              </a:rPr>
              <a:t>. 1910 del </a:t>
            </a:r>
            <a:r>
              <a:rPr lang="en-US" dirty="0" err="1">
                <a:latin typeface="Times New Roman" panose="02020603050405020304" pitchFamily="18" charset="0"/>
                <a:ea typeface="Arial" panose="020B0604020202020204" pitchFamily="34" charset="0"/>
              </a:rPr>
              <a:t>Codice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disciplina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questa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fattispecie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vuole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evitare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possa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trarre</a:t>
            </a:r>
            <a:r>
              <a:rPr lang="en-US" dirty="0">
                <a:latin typeface="Times New Roman" panose="02020603050405020304" pitchFamily="18" charset="0"/>
                <a:ea typeface="Arial" panose="020B0604020202020204" pitchFamily="34" charset="0"/>
              </a:rPr>
              <a:t> un </a:t>
            </a:r>
            <a:r>
              <a:rPr lang="en-US" dirty="0" err="1">
                <a:latin typeface="Times New Roman" panose="02020603050405020304" pitchFamily="18" charset="0"/>
                <a:ea typeface="Arial" panose="020B0604020202020204" pitchFamily="34" charset="0"/>
              </a:rPr>
              <a:t>lucro</a:t>
            </a:r>
            <a:r>
              <a:rPr lang="en-US" dirty="0">
                <a:latin typeface="Times New Roman" panose="02020603050405020304" pitchFamily="18" charset="0"/>
                <a:ea typeface="Arial" panose="020B0604020202020204" pitchFamily="34" charset="0"/>
              </a:rPr>
              <a:t> da</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una</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simile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situazione</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a:t>
            </a:r>
            <a:r>
              <a:rPr lang="en-US" spc="-2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per</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questo</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impone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l’obbligo</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all’assicurato</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comunicare</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ciascun</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assicuratore</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le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altre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assicurazioni</a:t>
            </a:r>
            <a:r>
              <a:rPr lang="en-US" dirty="0">
                <a:latin typeface="Times New Roman" panose="02020603050405020304" pitchFamily="18" charset="0"/>
                <a:ea typeface="Arial" panose="020B0604020202020204" pitchFamily="34" charset="0"/>
              </a:rPr>
              <a:t> da </a:t>
            </a:r>
            <a:r>
              <a:rPr lang="en-US" dirty="0" err="1">
                <a:latin typeface="Times New Roman" panose="02020603050405020304" pitchFamily="18" charset="0"/>
                <a:ea typeface="Arial" panose="020B0604020202020204" pitchFamily="34" charset="0"/>
              </a:rPr>
              <a:t>lui</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stipulate.</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4969480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45</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A5B33036-1A47-40A8-A9F2-B5E20B07619D}"/>
              </a:ext>
            </a:extLst>
          </p:cNvPr>
          <p:cNvSpPr/>
          <p:nvPr/>
        </p:nvSpPr>
        <p:spPr>
          <a:xfrm>
            <a:off x="17748" y="40175"/>
            <a:ext cx="9036496" cy="1314847"/>
          </a:xfrm>
          <a:prstGeom prst="rect">
            <a:avLst/>
          </a:prstGeom>
        </p:spPr>
        <p:txBody>
          <a:bodyPr wrap="square">
            <a:spAutoFit/>
          </a:bodyPr>
          <a:lstStyle/>
          <a:p>
            <a:pPr marR="68580" lvl="0" algn="just">
              <a:lnSpc>
                <a:spcPct val="115000"/>
              </a:lnSpc>
              <a:spcAft>
                <a:spcPts val="0"/>
              </a:spcAft>
              <a:buSzPts val="1200"/>
              <a:tabLst>
                <a:tab pos="300990" algn="l"/>
              </a:tabLst>
            </a:pPr>
            <a:r>
              <a:rPr lang="en-US" sz="3600" b="1" spc="-15" dirty="0" err="1">
                <a:latin typeface="Times New Roman" panose="02020603050405020304" pitchFamily="18" charset="0"/>
                <a:ea typeface="Arial" panose="020B0604020202020204" pitchFamily="34" charset="0"/>
              </a:rPr>
              <a:t>L’assicurazione</a:t>
            </a:r>
            <a:r>
              <a:rPr lang="en-US" sz="3600" b="1" spc="-15" dirty="0">
                <a:latin typeface="Times New Roman" panose="02020603050405020304" pitchFamily="18" charset="0"/>
                <a:ea typeface="Arial" panose="020B0604020202020204" pitchFamily="34" charset="0"/>
              </a:rPr>
              <a:t> </a:t>
            </a:r>
            <a:r>
              <a:rPr lang="en-US" sz="3600" b="1" spc="-15" dirty="0" err="1">
                <a:latin typeface="Times New Roman" panose="02020603050405020304" pitchFamily="18" charset="0"/>
                <a:ea typeface="Arial" panose="020B0604020202020204" pitchFamily="34" charset="0"/>
              </a:rPr>
              <a:t>presso</a:t>
            </a:r>
            <a:r>
              <a:rPr lang="en-US" sz="3600" b="1" spc="-15" dirty="0">
                <a:latin typeface="Times New Roman" panose="02020603050405020304" pitchFamily="18" charset="0"/>
                <a:ea typeface="Arial" panose="020B0604020202020204" pitchFamily="34" charset="0"/>
              </a:rPr>
              <a:t> </a:t>
            </a:r>
            <a:r>
              <a:rPr lang="en-US" sz="3600" b="1" spc="-15" dirty="0" err="1">
                <a:latin typeface="Times New Roman" panose="02020603050405020304" pitchFamily="18" charset="0"/>
                <a:ea typeface="Arial" panose="020B0604020202020204" pitchFamily="34" charset="0"/>
              </a:rPr>
              <a:t>diversi</a:t>
            </a:r>
            <a:r>
              <a:rPr lang="en-US" sz="3600" b="1" spc="-15" dirty="0">
                <a:latin typeface="Times New Roman" panose="02020603050405020304" pitchFamily="18" charset="0"/>
                <a:ea typeface="Arial" panose="020B0604020202020204" pitchFamily="34" charset="0"/>
              </a:rPr>
              <a:t> </a:t>
            </a:r>
            <a:r>
              <a:rPr lang="en-US" sz="3600" b="1" spc="-15" dirty="0" err="1">
                <a:latin typeface="Times New Roman" panose="02020603050405020304" pitchFamily="18" charset="0"/>
                <a:ea typeface="Arial" panose="020B0604020202020204" pitchFamily="34" charset="0"/>
              </a:rPr>
              <a:t>assicuratori</a:t>
            </a:r>
            <a:r>
              <a:rPr lang="en-US" sz="3600" b="1" spc="-15" dirty="0">
                <a:latin typeface="Times New Roman" panose="02020603050405020304" pitchFamily="18" charset="0"/>
                <a:ea typeface="Arial" panose="020B0604020202020204" pitchFamily="34" charset="0"/>
              </a:rPr>
              <a:t> e la </a:t>
            </a:r>
            <a:r>
              <a:rPr lang="en-US" sz="3600" b="1" spc="-15" dirty="0" err="1">
                <a:latin typeface="Times New Roman" panose="02020603050405020304" pitchFamily="18" charset="0"/>
                <a:ea typeface="Arial" panose="020B0604020202020204" pitchFamily="34" charset="0"/>
              </a:rPr>
              <a:t>coassicurazione</a:t>
            </a:r>
            <a:r>
              <a:rPr lang="en-US" sz="3600" b="1" spc="-15" dirty="0">
                <a:latin typeface="Times New Roman" panose="02020603050405020304" pitchFamily="18" charset="0"/>
                <a:ea typeface="Arial" panose="020B0604020202020204" pitchFamily="34" charset="0"/>
              </a:rPr>
              <a:t> (</a:t>
            </a:r>
            <a:r>
              <a:rPr lang="en-US" sz="3600" b="1" spc="-15" dirty="0" err="1">
                <a:latin typeface="Times New Roman" panose="02020603050405020304" pitchFamily="18" charset="0"/>
                <a:ea typeface="Arial" panose="020B0604020202020204" pitchFamily="34" charset="0"/>
              </a:rPr>
              <a:t>artt</a:t>
            </a:r>
            <a:r>
              <a:rPr lang="en-US" sz="3600" b="1" spc="-15" dirty="0">
                <a:latin typeface="Times New Roman" panose="02020603050405020304" pitchFamily="18" charset="0"/>
                <a:ea typeface="Arial" panose="020B0604020202020204" pitchFamily="34" charset="0"/>
              </a:rPr>
              <a:t>. 1910 – 1911) </a:t>
            </a:r>
            <a:endParaRPr lang="it-IT" sz="3600" spc="-15" dirty="0">
              <a:effectLst/>
              <a:latin typeface="Arial" panose="020B0604020202020204" pitchFamily="34" charset="0"/>
              <a:ea typeface="Arial" panose="020B0604020202020204" pitchFamily="34" charset="0"/>
            </a:endParaRPr>
          </a:p>
        </p:txBody>
      </p:sp>
      <p:sp>
        <p:nvSpPr>
          <p:cNvPr id="2" name="Rettangolo 1">
            <a:extLst>
              <a:ext uri="{FF2B5EF4-FFF2-40B4-BE49-F238E27FC236}">
                <a16:creationId xmlns:a16="http://schemas.microsoft.com/office/drawing/2014/main" id="{689A2B67-B838-4780-BEE1-C49FA8135DF6}"/>
              </a:ext>
            </a:extLst>
          </p:cNvPr>
          <p:cNvSpPr/>
          <p:nvPr/>
        </p:nvSpPr>
        <p:spPr>
          <a:xfrm>
            <a:off x="107504" y="1988840"/>
            <a:ext cx="8856984" cy="2119747"/>
          </a:xfrm>
          <a:prstGeom prst="rect">
            <a:avLst/>
          </a:prstGeom>
        </p:spPr>
        <p:txBody>
          <a:bodyPr wrap="square">
            <a:spAutoFit/>
          </a:bodyPr>
          <a:lstStyle/>
          <a:p>
            <a:pPr marL="71120" marR="73025" algn="just">
              <a:lnSpc>
                <a:spcPct val="150000"/>
              </a:lnSpc>
              <a:spcBef>
                <a:spcPts val="565"/>
              </a:spcBef>
              <a:spcAft>
                <a:spcPts val="0"/>
              </a:spcAft>
            </a:pPr>
            <a:r>
              <a:rPr lang="en-US" dirty="0" err="1">
                <a:latin typeface="Times New Roman" panose="02020603050405020304" pitchFamily="18" charset="0"/>
                <a:ea typeface="Arial" panose="020B0604020202020204" pitchFamily="34" charset="0"/>
              </a:rPr>
              <a:t>Siamo</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fronte</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ad</a:t>
            </a:r>
            <a:r>
              <a:rPr lang="en-US" spc="-2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un</a:t>
            </a:r>
            <a:r>
              <a:rPr lang="en-US" spc="-15" dirty="0">
                <a:latin typeface="Times New Roman" panose="02020603050405020304" pitchFamily="18" charset="0"/>
                <a:ea typeface="Arial" panose="020B0604020202020204" pitchFamily="34" charset="0"/>
              </a:rPr>
              <a:t> </a:t>
            </a:r>
            <a:r>
              <a:rPr lang="en-US" b="1" dirty="0" err="1">
                <a:latin typeface="Times New Roman" panose="02020603050405020304" pitchFamily="18" charset="0"/>
                <a:ea typeface="Arial" panose="020B0604020202020204" pitchFamily="34" charset="0"/>
              </a:rPr>
              <a:t>contratto</a:t>
            </a:r>
            <a:r>
              <a:rPr lang="en-US" b="1" spc="-35" dirty="0">
                <a:latin typeface="Times New Roman" panose="02020603050405020304" pitchFamily="18" charset="0"/>
                <a:ea typeface="Arial" panose="020B0604020202020204" pitchFamily="34" charset="0"/>
              </a:rPr>
              <a:t> </a:t>
            </a:r>
            <a:r>
              <a:rPr lang="en-US" b="1" dirty="0">
                <a:latin typeface="Times New Roman" panose="02020603050405020304" pitchFamily="18" charset="0"/>
                <a:ea typeface="Arial" panose="020B0604020202020204" pitchFamily="34" charset="0"/>
              </a:rPr>
              <a:t>di</a:t>
            </a:r>
            <a:r>
              <a:rPr lang="en-US" b="1" spc="-30" dirty="0">
                <a:latin typeface="Times New Roman" panose="02020603050405020304" pitchFamily="18" charset="0"/>
                <a:ea typeface="Arial" panose="020B0604020202020204" pitchFamily="34" charset="0"/>
              </a:rPr>
              <a:t> </a:t>
            </a:r>
            <a:r>
              <a:rPr lang="en-US" b="1" dirty="0" err="1">
                <a:latin typeface="Times New Roman" panose="02020603050405020304" pitchFamily="18" charset="0"/>
                <a:ea typeface="Arial" panose="020B0604020202020204" pitchFamily="34" charset="0"/>
              </a:rPr>
              <a:t>coassicurazione</a:t>
            </a:r>
            <a:r>
              <a:rPr lang="en-US" b="1" spc="-2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o</a:t>
            </a:r>
            <a:r>
              <a:rPr lang="en-US" spc="-1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coassicurazione</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diretta</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contrapposizione</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disciplina</a:t>
            </a:r>
            <a:r>
              <a:rPr lang="en-US" dirty="0">
                <a:latin typeface="Times New Roman" panose="02020603050405020304" pitchFamily="18" charset="0"/>
                <a:ea typeface="Arial" panose="020B0604020202020204" pitchFamily="34" charset="0"/>
              </a:rPr>
              <a:t> sopra), se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medesimo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assicurato</a:t>
            </a:r>
            <a:r>
              <a:rPr lang="en-US" dirty="0">
                <a:latin typeface="Times New Roman" panose="02020603050405020304" pitchFamily="18" charset="0"/>
                <a:ea typeface="Arial" panose="020B0604020202020204" pitchFamily="34" charset="0"/>
              </a:rPr>
              <a:t> con </a:t>
            </a:r>
            <a:r>
              <a:rPr lang="en-US" dirty="0" err="1">
                <a:latin typeface="Times New Roman" panose="02020603050405020304" pitchFamily="18" charset="0"/>
                <a:ea typeface="Arial" panose="020B0604020202020204" pitchFamily="34" charset="0"/>
              </a:rPr>
              <a:t>più</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assicuratori</a:t>
            </a:r>
            <a:r>
              <a:rPr lang="en-US" dirty="0">
                <a:latin typeface="Times New Roman" panose="02020603050405020304" pitchFamily="18" charset="0"/>
                <a:ea typeface="Arial" panose="020B0604020202020204" pitchFamily="34" charset="0"/>
              </a:rPr>
              <a:t> con un </a:t>
            </a:r>
            <a:r>
              <a:rPr lang="en-US" dirty="0" err="1">
                <a:latin typeface="Times New Roman" panose="02020603050405020304" pitchFamily="18" charset="0"/>
                <a:ea typeface="Arial" panose="020B0604020202020204" pitchFamily="34" charset="0"/>
              </a:rPr>
              <a:t>unico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sarà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ripartita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fra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più</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assicuratori</a:t>
            </a:r>
            <a:r>
              <a:rPr lang="en-US" dirty="0">
                <a:latin typeface="Times New Roman" panose="02020603050405020304" pitchFamily="18" charset="0"/>
                <a:ea typeface="Arial" panose="020B0604020202020204" pitchFamily="34" charset="0"/>
              </a:rPr>
              <a:t> per quote determinate e in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sinistro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ciascuno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paga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l'indennizzo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soltanto</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proporzione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rispettiva</a:t>
            </a:r>
            <a:r>
              <a:rPr lang="en-US" dirty="0">
                <a:latin typeface="Times New Roman" panose="02020603050405020304" pitchFamily="18" charset="0"/>
                <a:ea typeface="Arial" panose="020B0604020202020204" pitchFamily="34" charset="0"/>
              </a:rPr>
              <a:t> quota (</a:t>
            </a:r>
            <a:r>
              <a:rPr lang="en-US" dirty="0" err="1">
                <a:latin typeface="Times New Roman" panose="02020603050405020304" pitchFamily="18" charset="0"/>
                <a:ea typeface="Arial" panose="020B0604020202020204" pitchFamily="34" charset="0"/>
              </a:rPr>
              <a:t>obbligazioni</a:t>
            </a:r>
            <a:r>
              <a:rPr lang="en-US" spc="-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parziali</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
        <p:nvSpPr>
          <p:cNvPr id="6" name="Freccia in giù 5">
            <a:extLst>
              <a:ext uri="{FF2B5EF4-FFF2-40B4-BE49-F238E27FC236}">
                <a16:creationId xmlns:a16="http://schemas.microsoft.com/office/drawing/2014/main" id="{5BEA7CB3-8376-4582-8B92-2B1C5E4D69FF}"/>
              </a:ext>
            </a:extLst>
          </p:cNvPr>
          <p:cNvSpPr/>
          <p:nvPr/>
        </p:nvSpPr>
        <p:spPr>
          <a:xfrm>
            <a:off x="3995936" y="4221088"/>
            <a:ext cx="864096" cy="72008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75665B8D-935A-4BB5-AE23-71F7FF73CA80}"/>
              </a:ext>
            </a:extLst>
          </p:cNvPr>
          <p:cNvSpPr/>
          <p:nvPr/>
        </p:nvSpPr>
        <p:spPr>
          <a:xfrm>
            <a:off x="287016" y="5003591"/>
            <a:ext cx="8856984" cy="873252"/>
          </a:xfrm>
          <a:prstGeom prst="rect">
            <a:avLst/>
          </a:prstGeom>
        </p:spPr>
        <p:txBody>
          <a:bodyPr wrap="square">
            <a:spAutoFit/>
          </a:bodyPr>
          <a:lstStyle/>
          <a:p>
            <a:pPr marL="71120" marR="73025" algn="just">
              <a:lnSpc>
                <a:spcPct val="150000"/>
              </a:lnSpc>
              <a:spcBef>
                <a:spcPts val="565"/>
              </a:spcBef>
              <a:spcAft>
                <a:spcPts val="0"/>
              </a:spcAft>
            </a:pPr>
            <a:r>
              <a:rPr lang="en-US" i="1" u="sng"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Da </a:t>
            </a:r>
            <a:r>
              <a:rPr lang="en-US" i="1" u="sng"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Febbraio</a:t>
            </a:r>
            <a:r>
              <a:rPr lang="en-US" i="1" u="sng"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2018 </a:t>
            </a:r>
            <a:r>
              <a:rPr lang="en-US" i="1" u="sng"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il</a:t>
            </a:r>
            <a:r>
              <a:rPr lang="en-US" i="1" u="sng"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a:t>
            </a:r>
            <a:r>
              <a:rPr lang="en-US" i="1" u="sng"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quadro</a:t>
            </a:r>
            <a:r>
              <a:rPr lang="en-US" i="1" u="sng"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a:t>
            </a:r>
            <a:r>
              <a:rPr lang="en-US" i="1" u="sng"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normativo</a:t>
            </a:r>
            <a:r>
              <a:rPr lang="en-US" i="1" u="sng"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e la </a:t>
            </a:r>
            <a:r>
              <a:rPr lang="en-US" i="1" u="sng"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gestione</a:t>
            </a:r>
            <a:r>
              <a:rPr lang="en-US" i="1" u="sng"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a:t>
            </a:r>
            <a:r>
              <a:rPr lang="en-US" i="1" u="sng"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dell’indennizzo</a:t>
            </a:r>
            <a:r>
              <a:rPr lang="en-US" i="1" u="sng"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in </a:t>
            </a:r>
            <a:r>
              <a:rPr lang="en-US" i="1" u="sng" dirty="0" err="1">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coassicurazione</a:t>
            </a:r>
            <a:r>
              <a:rPr lang="en-US" i="1" u="sng" dirty="0">
                <a:effectLst>
                  <a:outerShdw blurRad="38100" dist="38100" dir="2700000" algn="tl">
                    <a:srgbClr val="000000">
                      <a:alpha val="43137"/>
                    </a:srgbClr>
                  </a:outerShdw>
                </a:effectLst>
                <a:latin typeface="Times New Roman" panose="02020603050405020304" pitchFamily="18" charset="0"/>
                <a:ea typeface="Arial" panose="020B0604020202020204" pitchFamily="34" charset="0"/>
              </a:rPr>
              <a:t>  cambia …</a:t>
            </a:r>
            <a:endParaRPr lang="it-IT" sz="1200" i="1" u="sng" dirty="0">
              <a:effectLst>
                <a:outerShdw blurRad="38100" dist="38100" dir="2700000" algn="tl">
                  <a:srgbClr val="000000">
                    <a:alpha val="43137"/>
                  </a:srgbClr>
                </a:outerShdw>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3106720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46</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A5B33036-1A47-40A8-A9F2-B5E20B07619D}"/>
              </a:ext>
            </a:extLst>
          </p:cNvPr>
          <p:cNvSpPr/>
          <p:nvPr/>
        </p:nvSpPr>
        <p:spPr>
          <a:xfrm>
            <a:off x="107504" y="131657"/>
            <a:ext cx="9036496" cy="1200329"/>
          </a:xfrm>
          <a:prstGeom prst="rect">
            <a:avLst/>
          </a:prstGeom>
        </p:spPr>
        <p:txBody>
          <a:bodyPr wrap="square">
            <a:spAutoFit/>
          </a:bodyPr>
          <a:lstStyle/>
          <a:p>
            <a:pPr lvl="0"/>
            <a:r>
              <a:rPr lang="it-IT" sz="3600" b="1" dirty="0">
                <a:latin typeface="Times New Roman" panose="02020603050405020304" pitchFamily="18" charset="0"/>
                <a:cs typeface="Times New Roman" panose="02020603050405020304" pitchFamily="18" charset="0"/>
              </a:rPr>
              <a:t>L’obbligo di avviso e di salvataggio (artt. 1913 – 1915)</a:t>
            </a:r>
          </a:p>
        </p:txBody>
      </p:sp>
      <p:sp>
        <p:nvSpPr>
          <p:cNvPr id="7" name="Rettangolo 6">
            <a:extLst>
              <a:ext uri="{FF2B5EF4-FFF2-40B4-BE49-F238E27FC236}">
                <a16:creationId xmlns:a16="http://schemas.microsoft.com/office/drawing/2014/main" id="{A9F6AD82-AEAD-49EE-95D5-BC7D40594B34}"/>
              </a:ext>
            </a:extLst>
          </p:cNvPr>
          <p:cNvSpPr/>
          <p:nvPr/>
        </p:nvSpPr>
        <p:spPr>
          <a:xfrm>
            <a:off x="683568" y="1953628"/>
            <a:ext cx="7776864" cy="1704249"/>
          </a:xfrm>
          <a:prstGeom prst="rect">
            <a:avLst/>
          </a:prstGeom>
        </p:spPr>
        <p:txBody>
          <a:bodyPr wrap="square">
            <a:spAutoFit/>
          </a:bodyPr>
          <a:lstStyle/>
          <a:p>
            <a:pPr marL="71120" marR="73025" algn="just">
              <a:lnSpc>
                <a:spcPct val="150000"/>
              </a:lnSpc>
              <a:spcBef>
                <a:spcPts val="705"/>
              </a:spcBef>
              <a:spcAft>
                <a:spcPts val="0"/>
              </a:spcAft>
            </a:pPr>
            <a:r>
              <a:rPr lang="en-US" dirty="0">
                <a:latin typeface="Times New Roman" panose="02020603050405020304" pitchFamily="18" charset="0"/>
                <a:ea typeface="Arial" panose="020B0604020202020204" pitchFamily="34" charset="0"/>
              </a:rPr>
              <a:t>Per</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quanto</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riguarda</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l’obbligo</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avviso</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ovvero</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denuncia</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sinistro</a:t>
            </a:r>
            <a:r>
              <a:rPr lang="en-US" dirty="0">
                <a:latin typeface="Times New Roman" panose="02020603050405020304" pitchFamily="18" charset="0"/>
                <a:ea typeface="Arial" panose="020B0604020202020204" pitchFamily="34" charset="0"/>
              </a:rPr>
              <a:t>,</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l’art</a:t>
            </a:r>
            <a:r>
              <a:rPr lang="en-US" dirty="0">
                <a:latin typeface="Times New Roman" panose="02020603050405020304" pitchFamily="18" charset="0"/>
                <a:ea typeface="Arial" panose="020B0604020202020204" pitchFamily="34" charset="0"/>
              </a:rPr>
              <a:t>.</a:t>
            </a:r>
            <a:r>
              <a:rPr lang="en-US" spc="-2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1913</a:t>
            </a:r>
            <a:r>
              <a:rPr lang="en-US" spc="-2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Codice</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prevede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debba</a:t>
            </a:r>
            <a:r>
              <a:rPr lang="en-US" dirty="0">
                <a:latin typeface="Times New Roman" panose="02020603050405020304" pitchFamily="18" charset="0"/>
                <a:ea typeface="Arial" panose="020B0604020202020204" pitchFamily="34" charset="0"/>
              </a:rPr>
              <a:t> dare </a:t>
            </a:r>
            <a:r>
              <a:rPr lang="en-US" dirty="0" err="1">
                <a:latin typeface="Times New Roman" panose="02020603050405020304" pitchFamily="18" charset="0"/>
                <a:ea typeface="Arial" panose="020B0604020202020204" pitchFamily="34" charset="0"/>
              </a:rPr>
              <a:t>comunicazione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sinistro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all’assicuratore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entro</a:t>
            </a:r>
            <a:r>
              <a:rPr lang="en-US" dirty="0">
                <a:latin typeface="Times New Roman" panose="02020603050405020304" pitchFamily="18" charset="0"/>
                <a:ea typeface="Arial" panose="020B0604020202020204" pitchFamily="34" charset="0"/>
              </a:rPr>
              <a:t> 3 </a:t>
            </a:r>
            <a:r>
              <a:rPr lang="en-US" dirty="0" err="1">
                <a:latin typeface="Times New Roman" panose="02020603050405020304" pitchFamily="18" charset="0"/>
                <a:ea typeface="Arial" panose="020B0604020202020204" pitchFamily="34" charset="0"/>
              </a:rPr>
              <a:t>giorni</a:t>
            </a:r>
            <a:r>
              <a:rPr lang="en-US" dirty="0">
                <a:latin typeface="Times New Roman" panose="02020603050405020304" pitchFamily="18" charset="0"/>
                <a:ea typeface="Arial" panose="020B0604020202020204" pitchFamily="34" charset="0"/>
              </a:rPr>
              <a:t> dal </a:t>
            </a:r>
            <a:r>
              <a:rPr lang="en-US" dirty="0" err="1">
                <a:latin typeface="Times New Roman" panose="02020603050405020304" pitchFamily="18" charset="0"/>
                <a:ea typeface="Arial" panose="020B0604020202020204" pitchFamily="34" charset="0"/>
              </a:rPr>
              <a:t>momento</a:t>
            </a:r>
            <a:r>
              <a:rPr lang="en-US" dirty="0">
                <a:latin typeface="Times New Roman" panose="02020603050405020304" pitchFamily="18" charset="0"/>
                <a:ea typeface="Arial" panose="020B0604020202020204" pitchFamily="34" charset="0"/>
              </a:rPr>
              <a:t> in cui </a:t>
            </a:r>
            <a:r>
              <a:rPr lang="en-US" dirty="0" err="1">
                <a:latin typeface="Times New Roman" panose="02020603050405020304" pitchFamily="18" charset="0"/>
                <a:ea typeface="Arial" panose="020B0604020202020204" pitchFamily="34" charset="0"/>
              </a:rPr>
              <a:t>si</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verificato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l’evento</a:t>
            </a:r>
            <a:r>
              <a:rPr lang="en-US" dirty="0">
                <a:latin typeface="Times New Roman" panose="02020603050405020304" pitchFamily="18" charset="0"/>
                <a:ea typeface="Arial" panose="020B0604020202020204" pitchFamily="34" charset="0"/>
              </a:rPr>
              <a:t> o dal </a:t>
            </a:r>
            <a:r>
              <a:rPr lang="en-US" dirty="0" err="1">
                <a:latin typeface="Times New Roman" panose="02020603050405020304" pitchFamily="18" charset="0"/>
                <a:ea typeface="Arial" panose="020B0604020202020204" pitchFamily="34" charset="0"/>
              </a:rPr>
              <a:t>momento</a:t>
            </a:r>
            <a:r>
              <a:rPr lang="en-US" dirty="0">
                <a:latin typeface="Times New Roman" panose="02020603050405020304" pitchFamily="18" charset="0"/>
                <a:ea typeface="Arial" panose="020B0604020202020204" pitchFamily="34" charset="0"/>
              </a:rPr>
              <a:t> in cui ne è </a:t>
            </a:r>
            <a:r>
              <a:rPr lang="en-US" dirty="0" err="1">
                <a:latin typeface="Times New Roman" panose="02020603050405020304" pitchFamily="18" charset="0"/>
                <a:ea typeface="Arial" panose="020B0604020202020204" pitchFamily="34" charset="0"/>
              </a:rPr>
              <a:t>venuto</a:t>
            </a:r>
            <a:r>
              <a:rPr lang="en-US" dirty="0">
                <a:latin typeface="Times New Roman" panose="02020603050405020304" pitchFamily="18" charset="0"/>
                <a:ea typeface="Arial" panose="020B0604020202020204" pitchFamily="34" charset="0"/>
              </a:rPr>
              <a:t> a</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conoscenza</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6823397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47</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A5B33036-1A47-40A8-A9F2-B5E20B07619D}"/>
              </a:ext>
            </a:extLst>
          </p:cNvPr>
          <p:cNvSpPr/>
          <p:nvPr/>
        </p:nvSpPr>
        <p:spPr>
          <a:xfrm>
            <a:off x="107504" y="131657"/>
            <a:ext cx="9036496" cy="1200329"/>
          </a:xfrm>
          <a:prstGeom prst="rect">
            <a:avLst/>
          </a:prstGeom>
        </p:spPr>
        <p:txBody>
          <a:bodyPr wrap="square">
            <a:spAutoFit/>
          </a:bodyPr>
          <a:lstStyle/>
          <a:p>
            <a:pPr lvl="0"/>
            <a:r>
              <a:rPr lang="it-IT" sz="3600" b="1" dirty="0">
                <a:latin typeface="Times New Roman" panose="02020603050405020304" pitchFamily="18" charset="0"/>
                <a:cs typeface="Times New Roman" panose="02020603050405020304" pitchFamily="18" charset="0"/>
              </a:rPr>
              <a:t>L’obbligo di avviso e di salvataggio (artt. 1913 – 1915)</a:t>
            </a:r>
          </a:p>
        </p:txBody>
      </p:sp>
      <p:sp>
        <p:nvSpPr>
          <p:cNvPr id="2" name="Rettangolo 1">
            <a:extLst>
              <a:ext uri="{FF2B5EF4-FFF2-40B4-BE49-F238E27FC236}">
                <a16:creationId xmlns:a16="http://schemas.microsoft.com/office/drawing/2014/main" id="{3C485B43-7BC6-4BAE-823B-8286A8A57BA5}"/>
              </a:ext>
            </a:extLst>
          </p:cNvPr>
          <p:cNvSpPr/>
          <p:nvPr/>
        </p:nvSpPr>
        <p:spPr>
          <a:xfrm>
            <a:off x="323528" y="1953628"/>
            <a:ext cx="8208912" cy="1704249"/>
          </a:xfrm>
          <a:prstGeom prst="rect">
            <a:avLst/>
          </a:prstGeom>
        </p:spPr>
        <p:txBody>
          <a:bodyPr wrap="square">
            <a:spAutoFit/>
          </a:bodyPr>
          <a:lstStyle/>
          <a:p>
            <a:pPr marL="71120" marR="74930" algn="just">
              <a:lnSpc>
                <a:spcPct val="150000"/>
              </a:lnSpc>
              <a:spcAft>
                <a:spcPts val="0"/>
              </a:spcAft>
            </a:pPr>
            <a:r>
              <a:rPr lang="en-US" dirty="0">
                <a:latin typeface="Times New Roman" panose="02020603050405020304" pitchFamily="18" charset="0"/>
                <a:ea typeface="Arial" panose="020B0604020202020204" pitchFamily="34" charset="0"/>
              </a:rPr>
              <a:t>La</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mancata</a:t>
            </a:r>
            <a:r>
              <a:rPr lang="en-US" spc="-8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o</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tardiva</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denuncia</a:t>
            </a:r>
            <a:r>
              <a:rPr lang="en-US" spc="-7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8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sinistro</a:t>
            </a:r>
            <a:r>
              <a:rPr lang="en-US" dirty="0">
                <a:latin typeface="Times New Roman" panose="02020603050405020304" pitchFamily="18" charset="0"/>
                <a:ea typeface="Arial" panose="020B0604020202020204" pitchFamily="34" charset="0"/>
              </a:rPr>
              <a:t>,</a:t>
            </a:r>
            <a:r>
              <a:rPr lang="en-US" spc="-6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se</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fatta</a:t>
            </a:r>
            <a:r>
              <a:rPr lang="en-US" spc="-7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con</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dolo</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comporta</a:t>
            </a:r>
            <a:r>
              <a:rPr lang="en-US" spc="-8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la</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perdita</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dell’indennizzo</a:t>
            </a:r>
            <a:r>
              <a:rPr lang="en-US" dirty="0">
                <a:latin typeface="Times New Roman" panose="02020603050405020304" pitchFamily="18" charset="0"/>
                <a:ea typeface="Arial" panose="020B0604020202020204" pitchFamily="34" charset="0"/>
              </a:rPr>
              <a:t>,</a:t>
            </a:r>
            <a:r>
              <a:rPr lang="en-US" spc="-7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se</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invece</a:t>
            </a:r>
            <a:r>
              <a:rPr lang="en-US" spc="-6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7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ritardo</a:t>
            </a:r>
            <a:r>
              <a:rPr lang="en-US" dirty="0">
                <a:latin typeface="Times New Roman" panose="02020603050405020304" pitchFamily="18" charset="0"/>
                <a:ea typeface="Arial" panose="020B0604020202020204" pitchFamily="34" charset="0"/>
              </a:rPr>
              <a:t> è</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solo</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colposo</a:t>
            </a:r>
            <a:r>
              <a:rPr lang="en-US" dirty="0">
                <a:latin typeface="Times New Roman" panose="02020603050405020304" pitchFamily="18" charset="0"/>
                <a:ea typeface="Arial" panose="020B0604020202020204" pitchFamily="34" charset="0"/>
              </a:rPr>
              <a:t>,</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l’indennizzo</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è</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ridotto</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modo</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proporzionale</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al</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danno</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subito</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dall’assicuratore</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a:t>
            </a:r>
            <a:r>
              <a:rPr lang="en-US" spc="-5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causa</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5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mancato</a:t>
            </a:r>
            <a:r>
              <a:rPr lang="en-US" dirty="0">
                <a:latin typeface="Times New Roman" panose="02020603050405020304" pitchFamily="18" charset="0"/>
                <a:ea typeface="Arial" panose="020B0604020202020204" pitchFamily="34" charset="0"/>
              </a:rPr>
              <a:t> o </a:t>
            </a:r>
            <a:r>
              <a:rPr lang="en-US" dirty="0" err="1">
                <a:latin typeface="Times New Roman" panose="02020603050405020304" pitchFamily="18" charset="0"/>
                <a:ea typeface="Arial" panose="020B0604020202020204" pitchFamily="34" charset="0"/>
              </a:rPr>
              <a:t>ritardato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avviso</a:t>
            </a:r>
            <a:r>
              <a:rPr lang="en-US" dirty="0">
                <a:latin typeface="Times New Roman" panose="02020603050405020304" pitchFamily="18" charset="0"/>
                <a:ea typeface="Arial" panose="020B0604020202020204" pitchFamily="34" charset="0"/>
              </a:rPr>
              <a:t> (art. 1915 del </a:t>
            </a:r>
            <a:r>
              <a:rPr lang="en-US" dirty="0" err="1">
                <a:latin typeface="Times New Roman" panose="02020603050405020304" pitchFamily="18" charset="0"/>
                <a:ea typeface="Arial" panose="020B0604020202020204" pitchFamily="34" charset="0"/>
              </a:rPr>
              <a:t>Codice</a:t>
            </a:r>
            <a:r>
              <a:rPr lang="en-US" spc="-1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266522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48</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A5B33036-1A47-40A8-A9F2-B5E20B07619D}"/>
              </a:ext>
            </a:extLst>
          </p:cNvPr>
          <p:cNvSpPr/>
          <p:nvPr/>
        </p:nvSpPr>
        <p:spPr>
          <a:xfrm>
            <a:off x="107504" y="131657"/>
            <a:ext cx="9036496" cy="1200329"/>
          </a:xfrm>
          <a:prstGeom prst="rect">
            <a:avLst/>
          </a:prstGeom>
        </p:spPr>
        <p:txBody>
          <a:bodyPr wrap="square">
            <a:spAutoFit/>
          </a:bodyPr>
          <a:lstStyle/>
          <a:p>
            <a:pPr lvl="0"/>
            <a:r>
              <a:rPr lang="it-IT" sz="3600" b="1" dirty="0">
                <a:latin typeface="Times New Roman" panose="02020603050405020304" pitchFamily="18" charset="0"/>
                <a:cs typeface="Times New Roman" panose="02020603050405020304" pitchFamily="18" charset="0"/>
              </a:rPr>
              <a:t>L’obbligo di avviso e di salvataggio (artt. 1913 – 1915)</a:t>
            </a:r>
          </a:p>
        </p:txBody>
      </p:sp>
      <p:sp>
        <p:nvSpPr>
          <p:cNvPr id="6" name="Rettangolo 5">
            <a:extLst>
              <a:ext uri="{FF2B5EF4-FFF2-40B4-BE49-F238E27FC236}">
                <a16:creationId xmlns:a16="http://schemas.microsoft.com/office/drawing/2014/main" id="{00185553-85FA-47AB-9D79-AF9D7322A7F6}"/>
              </a:ext>
            </a:extLst>
          </p:cNvPr>
          <p:cNvSpPr/>
          <p:nvPr/>
        </p:nvSpPr>
        <p:spPr>
          <a:xfrm>
            <a:off x="467544" y="2389373"/>
            <a:ext cx="7992888" cy="2119747"/>
          </a:xfrm>
          <a:prstGeom prst="rect">
            <a:avLst/>
          </a:prstGeom>
        </p:spPr>
        <p:txBody>
          <a:bodyPr wrap="square">
            <a:spAutoFit/>
          </a:bodyPr>
          <a:lstStyle/>
          <a:p>
            <a:pPr marL="71120" marR="71755" algn="just">
              <a:lnSpc>
                <a:spcPct val="150000"/>
              </a:lnSpc>
              <a:spcAft>
                <a:spcPts val="0"/>
              </a:spcAft>
            </a:pPr>
            <a:r>
              <a:rPr lang="en-US" dirty="0" err="1">
                <a:latin typeface="Times New Roman" panose="02020603050405020304" pitchFamily="18" charset="0"/>
                <a:ea typeface="Arial" panose="020B0604020202020204" pitchFamily="34" charset="0"/>
              </a:rPr>
              <a:t>L’onere</a:t>
            </a:r>
            <a:r>
              <a:rPr lang="en-US" spc="-8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9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provare</a:t>
            </a:r>
            <a:r>
              <a:rPr lang="en-US" spc="-8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9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contraente</a:t>
            </a:r>
            <a:r>
              <a:rPr lang="en-US" spc="-7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ha</a:t>
            </a:r>
            <a:r>
              <a:rPr lang="en-US" spc="-8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agito</a:t>
            </a:r>
            <a:r>
              <a:rPr lang="en-US" spc="-8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con</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dolo</a:t>
            </a:r>
            <a:r>
              <a:rPr lang="en-US" spc="-8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quella</a:t>
            </a:r>
            <a:r>
              <a:rPr lang="en-US" spc="-7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pregiudizio</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subito</a:t>
            </a:r>
            <a:r>
              <a:rPr lang="en-US" spc="-7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sono</a:t>
            </a:r>
            <a:r>
              <a:rPr lang="en-US" spc="-8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carico</a:t>
            </a:r>
            <a:r>
              <a:rPr lang="en-US" spc="-8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L’art</a:t>
            </a:r>
            <a:r>
              <a:rPr lang="en-US" dirty="0">
                <a:latin typeface="Times New Roman" panose="02020603050405020304" pitchFamily="18" charset="0"/>
                <a:ea typeface="Arial" panose="020B0604020202020204" pitchFamily="34" charset="0"/>
              </a:rPr>
              <a:t>. 1914 del </a:t>
            </a:r>
            <a:r>
              <a:rPr lang="en-US" dirty="0" err="1">
                <a:latin typeface="Times New Roman" panose="02020603050405020304" pitchFamily="18" charset="0"/>
                <a:ea typeface="Arial" panose="020B0604020202020204" pitchFamily="34" charset="0"/>
              </a:rPr>
              <a:t>Codice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disciplina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invece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l’obbligo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salvataggio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consiste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nell’obbligo</a:t>
            </a:r>
            <a:r>
              <a:rPr lang="en-US" dirty="0">
                <a:latin typeface="Times New Roman" panose="02020603050405020304" pitchFamily="18" charset="0"/>
                <a:ea typeface="Arial" panose="020B0604020202020204" pitchFamily="34" charset="0"/>
              </a:rPr>
              <a:t> in capo </a:t>
            </a:r>
            <a:r>
              <a:rPr lang="en-US" dirty="0" err="1">
                <a:latin typeface="Times New Roman" panose="02020603050405020304" pitchFamily="18" charset="0"/>
                <a:ea typeface="Arial" panose="020B0604020202020204" pitchFamily="34" charset="0"/>
              </a:rPr>
              <a:t>all’assicurato</a:t>
            </a:r>
            <a:r>
              <a:rPr lang="en-US" dirty="0">
                <a:latin typeface="Times New Roman" panose="02020603050405020304" pitchFamily="18" charset="0"/>
                <a:ea typeface="Arial" panose="020B0604020202020204" pitchFamily="34" charset="0"/>
              </a:rPr>
              <a:t> di fare </a:t>
            </a:r>
            <a:r>
              <a:rPr lang="en-US" dirty="0" err="1">
                <a:latin typeface="Times New Roman" panose="02020603050405020304" pitchFamily="18" charset="0"/>
                <a:ea typeface="Arial" panose="020B0604020202020204" pitchFamily="34" charset="0"/>
              </a:rPr>
              <a:t>tutto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quanto</a:t>
            </a:r>
            <a:r>
              <a:rPr lang="en-US" dirty="0">
                <a:latin typeface="Times New Roman" panose="02020603050405020304" pitchFamily="18" charset="0"/>
                <a:ea typeface="Arial" panose="020B0604020202020204" pitchFamily="34" charset="0"/>
              </a:rPr>
              <a:t> è </a:t>
            </a:r>
            <a:r>
              <a:rPr lang="en-US" dirty="0" err="1">
                <a:latin typeface="Times New Roman" panose="02020603050405020304" pitchFamily="18" charset="0"/>
                <a:ea typeface="Arial" panose="020B0604020202020204" pitchFamily="34" charset="0"/>
              </a:rPr>
              <a:t>nelle</a:t>
            </a:r>
            <a:r>
              <a:rPr lang="en-US" dirty="0">
                <a:latin typeface="Times New Roman" panose="02020603050405020304" pitchFamily="18" charset="0"/>
                <a:ea typeface="Arial" panose="020B0604020202020204" pitchFamily="34" charset="0"/>
              </a:rPr>
              <a:t> sue </a:t>
            </a:r>
            <a:r>
              <a:rPr lang="en-US" dirty="0" err="1">
                <a:latin typeface="Times New Roman" panose="02020603050405020304" pitchFamily="18" charset="0"/>
                <a:ea typeface="Arial" panose="020B0604020202020204" pitchFamily="34" charset="0"/>
              </a:rPr>
              <a:t>possibilità</a:t>
            </a:r>
            <a:r>
              <a:rPr lang="en-US" dirty="0">
                <a:latin typeface="Times New Roman" panose="02020603050405020304" pitchFamily="18" charset="0"/>
                <a:ea typeface="Arial" panose="020B0604020202020204" pitchFamily="34" charset="0"/>
              </a:rPr>
              <a:t> per </a:t>
            </a:r>
            <a:r>
              <a:rPr lang="en-US" dirty="0" err="1">
                <a:latin typeface="Times New Roman" panose="02020603050405020304" pitchFamily="18" charset="0"/>
                <a:ea typeface="Arial" panose="020B0604020202020204" pitchFamily="34" charset="0"/>
              </a:rPr>
              <a:t>evitare</a:t>
            </a:r>
            <a:r>
              <a:rPr lang="en-US" dirty="0">
                <a:latin typeface="Times New Roman" panose="02020603050405020304" pitchFamily="18" charset="0"/>
                <a:ea typeface="Arial" panose="020B0604020202020204" pitchFamily="34" charset="0"/>
              </a:rPr>
              <a:t> o </a:t>
            </a:r>
            <a:r>
              <a:rPr lang="en-US" dirty="0" err="1">
                <a:latin typeface="Times New Roman" panose="02020603050405020304" pitchFamily="18" charset="0"/>
                <a:ea typeface="Arial" panose="020B0604020202020204" pitchFamily="34" charset="0"/>
              </a:rPr>
              <a:t>ridurre</a:t>
            </a:r>
            <a:r>
              <a:rPr lang="en-US" dirty="0">
                <a:latin typeface="Times New Roman" panose="02020603050405020304" pitchFamily="18" charset="0"/>
                <a:ea typeface="Arial" panose="020B0604020202020204" pitchFamily="34" charset="0"/>
              </a:rPr>
              <a:t> le </a:t>
            </a:r>
            <a:r>
              <a:rPr lang="en-US" dirty="0" err="1">
                <a:latin typeface="Times New Roman" panose="02020603050405020304" pitchFamily="18" charset="0"/>
                <a:ea typeface="Arial" panose="020B0604020202020204" pitchFamily="34" charset="0"/>
              </a:rPr>
              <a:t>conseguenze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sinistro</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quindi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diminuire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l’ammontare</a:t>
            </a:r>
            <a:r>
              <a:rPr lang="en-US" dirty="0">
                <a:latin typeface="Times New Roman" panose="02020603050405020304" pitchFamily="18" charset="0"/>
                <a:ea typeface="Arial" panose="020B0604020202020204" pitchFamily="34" charset="0"/>
              </a:rPr>
              <a:t> del</a:t>
            </a:r>
            <a:r>
              <a:rPr lang="en-US" spc="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danno</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2369642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49</a:t>
            </a:fld>
            <a:endParaRPr lang="it-IT"/>
          </a:p>
        </p:txBody>
      </p:sp>
      <p:sp>
        <p:nvSpPr>
          <p:cNvPr id="3" name="Segnaposto piè di pagina 3"/>
          <p:cNvSpPr>
            <a:spLocks noGrp="1"/>
          </p:cNvSpPr>
          <p:nvPr>
            <p:ph type="ftr" sz="quarter" idx="11"/>
          </p:nvPr>
        </p:nvSpPr>
        <p:spPr>
          <a:xfrm>
            <a:off x="0" y="6538912"/>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A5B33036-1A47-40A8-A9F2-B5E20B07619D}"/>
              </a:ext>
            </a:extLst>
          </p:cNvPr>
          <p:cNvSpPr/>
          <p:nvPr/>
        </p:nvSpPr>
        <p:spPr>
          <a:xfrm>
            <a:off x="107504" y="131657"/>
            <a:ext cx="9036496" cy="646331"/>
          </a:xfrm>
          <a:prstGeom prst="rect">
            <a:avLst/>
          </a:prstGeom>
        </p:spPr>
        <p:txBody>
          <a:bodyPr wrap="square">
            <a:spAutoFit/>
          </a:bodyPr>
          <a:lstStyle/>
          <a:p>
            <a:pPr lvl="0"/>
            <a:r>
              <a:rPr lang="it-IT" sz="3600" b="1" dirty="0">
                <a:latin typeface="Times New Roman" panose="02020603050405020304" pitchFamily="18" charset="0"/>
                <a:cs typeface="Times New Roman" panose="02020603050405020304" pitchFamily="18" charset="0"/>
              </a:rPr>
              <a:t>L’alienazione delle cose assicurate (art. 1918)</a:t>
            </a:r>
          </a:p>
        </p:txBody>
      </p:sp>
      <p:sp>
        <p:nvSpPr>
          <p:cNvPr id="2" name="Rettangolo 1">
            <a:extLst>
              <a:ext uri="{FF2B5EF4-FFF2-40B4-BE49-F238E27FC236}">
                <a16:creationId xmlns:a16="http://schemas.microsoft.com/office/drawing/2014/main" id="{A7D837DD-1015-4E25-81DA-1C0E4A0988C9}"/>
              </a:ext>
            </a:extLst>
          </p:cNvPr>
          <p:cNvSpPr/>
          <p:nvPr/>
        </p:nvSpPr>
        <p:spPr>
          <a:xfrm>
            <a:off x="0" y="2189898"/>
            <a:ext cx="9036496" cy="2535246"/>
          </a:xfrm>
          <a:prstGeom prst="rect">
            <a:avLst/>
          </a:prstGeom>
        </p:spPr>
        <p:txBody>
          <a:bodyPr wrap="square">
            <a:spAutoFit/>
          </a:bodyPr>
          <a:lstStyle/>
          <a:p>
            <a:pPr marL="71120" marR="77470" algn="just">
              <a:lnSpc>
                <a:spcPct val="150000"/>
              </a:lnSpc>
              <a:spcBef>
                <a:spcPts val="695"/>
              </a:spcBef>
              <a:spcAft>
                <a:spcPts val="0"/>
              </a:spcAft>
            </a:pPr>
            <a:r>
              <a:rPr lang="en-US" dirty="0" err="1">
                <a:latin typeface="Times New Roman" panose="02020603050405020304" pitchFamily="18" charset="0"/>
                <a:ea typeface="Arial" panose="020B0604020202020204" pitchFamily="34" charset="0"/>
              </a:rPr>
              <a:t>L'alienazione</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cose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assicurate</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non</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è</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causa</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scioglimento</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3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L’alienazione</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cose</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assicurate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determina</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trasferimento</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del</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capo</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all’acquirente</a:t>
            </a:r>
            <a:r>
              <a:rPr lang="en-US" dirty="0">
                <a:latin typeface="Times New Roman" panose="02020603050405020304" pitchFamily="18" charset="0"/>
                <a:ea typeface="Arial" panose="020B0604020202020204" pitchFamily="34" charset="0"/>
              </a:rPr>
              <a:t>,</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senza</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occorra</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alcuna</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specifica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manifestazione</a:t>
            </a:r>
            <a:r>
              <a:rPr lang="en-US" dirty="0">
                <a:latin typeface="Times New Roman" panose="02020603050405020304" pitchFamily="18" charset="0"/>
                <a:ea typeface="Arial" panose="020B0604020202020204" pitchFamily="34" charset="0"/>
              </a:rPr>
              <a:t> di</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volontà</a:t>
            </a:r>
            <a:r>
              <a:rPr lang="en-US" dirty="0">
                <a:latin typeface="Times New Roman" panose="02020603050405020304" pitchFamily="18" charset="0"/>
                <a:ea typeface="Arial" panose="020B0604020202020204" pitchFamily="34" charset="0"/>
              </a:rPr>
              <a:t>.</a:t>
            </a:r>
            <a:endParaRPr lang="it-IT" sz="1200" dirty="0">
              <a:latin typeface="Arial" panose="020B0604020202020204" pitchFamily="34" charset="0"/>
              <a:ea typeface="Arial" panose="020B0604020202020204" pitchFamily="34" charset="0"/>
            </a:endParaRPr>
          </a:p>
          <a:p>
            <a:pPr marL="71120" marR="79375" algn="just">
              <a:lnSpc>
                <a:spcPct val="150000"/>
              </a:lnSpc>
              <a:spcAft>
                <a:spcPts val="0"/>
              </a:spcAft>
            </a:pPr>
            <a:r>
              <a:rPr lang="en-US" dirty="0" err="1">
                <a:latin typeface="Times New Roman" panose="02020603050405020304" pitchFamily="18" charset="0"/>
                <a:ea typeface="Arial" panose="020B0604020202020204" pitchFamily="34" charset="0"/>
              </a:rPr>
              <a:t>L'assicurato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non </a:t>
            </a:r>
            <a:r>
              <a:rPr lang="en-US" dirty="0" err="1">
                <a:latin typeface="Times New Roman" panose="02020603050405020304" pitchFamily="18" charset="0"/>
                <a:ea typeface="Arial" panose="020B0604020202020204" pitchFamily="34" charset="0"/>
              </a:rPr>
              <a:t>comunica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all'assicuratore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l'avvenuta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alienazione</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all'acquirente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l'esistenza</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rimane</a:t>
            </a:r>
            <a:r>
              <a:rPr lang="en-US" dirty="0">
                <a:latin typeface="Times New Roman" panose="02020603050405020304" pitchFamily="18" charset="0"/>
                <a:ea typeface="Arial" panose="020B0604020202020204" pitchFamily="34" charset="0"/>
              </a:rPr>
              <a:t> obbligato a </a:t>
            </a:r>
            <a:r>
              <a:rPr lang="en-US" dirty="0" err="1">
                <a:latin typeface="Times New Roman" panose="02020603050405020304" pitchFamily="18" charset="0"/>
                <a:ea typeface="Arial" panose="020B0604020202020204" pitchFamily="34" charset="0"/>
              </a:rPr>
              <a:t>pagare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premi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scadono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posteriormente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dirty="0">
                <a:latin typeface="Times New Roman" panose="02020603050405020304" pitchFamily="18" charset="0"/>
                <a:ea typeface="Arial" panose="020B0604020202020204" pitchFamily="34" charset="0"/>
              </a:rPr>
              <a:t> data </a:t>
            </a:r>
            <a:r>
              <a:rPr lang="en-US" dirty="0" err="1">
                <a:latin typeface="Times New Roman" panose="02020603050405020304" pitchFamily="18" charset="0"/>
                <a:ea typeface="Arial" panose="020B0604020202020204" pitchFamily="34" charset="0"/>
              </a:rPr>
              <a:t>dell'alienazione</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854982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6" name="Rettangolo 5">
            <a:extLst>
              <a:ext uri="{FF2B5EF4-FFF2-40B4-BE49-F238E27FC236}">
                <a16:creationId xmlns:a16="http://schemas.microsoft.com/office/drawing/2014/main" id="{88B20634-1771-46F9-B372-24834AD91F24}"/>
              </a:ext>
            </a:extLst>
          </p:cNvPr>
          <p:cNvSpPr/>
          <p:nvPr/>
        </p:nvSpPr>
        <p:spPr>
          <a:xfrm>
            <a:off x="53752" y="2092066"/>
            <a:ext cx="9036496" cy="3366243"/>
          </a:xfrm>
          <a:prstGeom prst="rect">
            <a:avLst/>
          </a:prstGeom>
        </p:spPr>
        <p:txBody>
          <a:bodyPr wrap="square">
            <a:spAutoFit/>
          </a:bodyPr>
          <a:lstStyle/>
          <a:p>
            <a:pPr marL="71120" marR="71755" algn="just">
              <a:lnSpc>
                <a:spcPct val="150000"/>
              </a:lnSpc>
              <a:spcBef>
                <a:spcPts val="5"/>
              </a:spcBef>
              <a:spcAft>
                <a:spcPts val="0"/>
              </a:spcAft>
            </a:pPr>
            <a:r>
              <a:rPr lang="en-US" b="1" dirty="0" err="1">
                <a:latin typeface="Times New Roman" panose="02020603050405020304" pitchFamily="18" charset="0"/>
                <a:ea typeface="Arial" panose="020B0604020202020204" pitchFamily="34" charset="0"/>
              </a:rPr>
              <a:t>L’assicurazione</a:t>
            </a:r>
            <a:r>
              <a:rPr lang="en-US" b="1" dirty="0">
                <a:latin typeface="Times New Roman" panose="02020603050405020304" pitchFamily="18" charset="0"/>
                <a:ea typeface="Arial" panose="020B0604020202020204" pitchFamily="34" charset="0"/>
              </a:rPr>
              <a:t> </a:t>
            </a:r>
            <a:r>
              <a:rPr lang="en-US" b="1" dirty="0" err="1">
                <a:latin typeface="Times New Roman" panose="02020603050405020304" pitchFamily="18" charset="0"/>
                <a:ea typeface="Arial" panose="020B0604020202020204" pitchFamily="34" charset="0"/>
              </a:rPr>
              <a:t>danni</a:t>
            </a:r>
            <a:r>
              <a:rPr lang="en-US" b="1"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ha una </a:t>
            </a:r>
            <a:r>
              <a:rPr lang="en-US" dirty="0" err="1">
                <a:latin typeface="Times New Roman" panose="02020603050405020304" pitchFamily="18" charset="0"/>
                <a:ea typeface="Arial" panose="020B0604020202020204" pitchFamily="34" charset="0"/>
              </a:rPr>
              <a:t>funzione</a:t>
            </a:r>
            <a:r>
              <a:rPr lang="en-US" dirty="0">
                <a:latin typeface="Times New Roman" panose="02020603050405020304" pitchFamily="18" charset="0"/>
                <a:ea typeface="Arial" panose="020B0604020202020204" pitchFamily="34" charset="0"/>
              </a:rPr>
              <a:t> </a:t>
            </a:r>
            <a:r>
              <a:rPr lang="en-US" b="1" dirty="0" err="1">
                <a:latin typeface="Times New Roman" panose="02020603050405020304" pitchFamily="18" charset="0"/>
                <a:ea typeface="Arial" panose="020B0604020202020204" pitchFamily="34" charset="0"/>
              </a:rPr>
              <a:t>indennitaria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poiché</a:t>
            </a:r>
            <a:r>
              <a:rPr lang="en-US" dirty="0">
                <a:latin typeface="Times New Roman" panose="02020603050405020304" pitchFamily="18" charset="0"/>
                <a:ea typeface="Arial" panose="020B0604020202020204" pitchFamily="34" charset="0"/>
              </a:rPr>
              <a:t> serve a </a:t>
            </a:r>
            <a:r>
              <a:rPr lang="en-US" dirty="0" err="1">
                <a:latin typeface="Times New Roman" panose="02020603050405020304" pitchFamily="18" charset="0"/>
                <a:ea typeface="Arial" panose="020B0604020202020204" pitchFamily="34" charset="0"/>
              </a:rPr>
              <a:t>riparare</a:t>
            </a:r>
            <a:r>
              <a:rPr lang="en-US" dirty="0">
                <a:latin typeface="Times New Roman" panose="02020603050405020304" pitchFamily="18" charset="0"/>
                <a:ea typeface="Arial" panose="020B0604020202020204" pitchFamily="34" charset="0"/>
              </a:rPr>
              <a:t> ad un </a:t>
            </a:r>
            <a:r>
              <a:rPr lang="en-US" dirty="0" err="1">
                <a:latin typeface="Times New Roman" panose="02020603050405020304" pitchFamily="18" charset="0"/>
                <a:ea typeface="Arial" panose="020B0604020202020204" pitchFamily="34" charset="0"/>
              </a:rPr>
              <a:t>danno</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ripristinare</a:t>
            </a:r>
            <a:r>
              <a:rPr lang="en-US" dirty="0">
                <a:latin typeface="Times New Roman" panose="02020603050405020304" pitchFamily="18" charset="0"/>
                <a:ea typeface="Arial" panose="020B0604020202020204" pitchFamily="34" charset="0"/>
              </a:rPr>
              <a:t> la </a:t>
            </a:r>
            <a:r>
              <a:rPr lang="en-US" dirty="0" err="1">
                <a:latin typeface="Times New Roman" panose="02020603050405020304" pitchFamily="18" charset="0"/>
                <a:ea typeface="Arial" panose="020B0604020202020204" pitchFamily="34" charset="0"/>
              </a:rPr>
              <a:t>situazione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aveva</a:t>
            </a:r>
            <a:r>
              <a:rPr lang="en-US" dirty="0">
                <a:latin typeface="Times New Roman" panose="02020603050405020304" pitchFamily="18" charset="0"/>
                <a:ea typeface="Arial" panose="020B0604020202020204" pitchFamily="34" charset="0"/>
              </a:rPr>
              <a:t> prima del </a:t>
            </a:r>
            <a:r>
              <a:rPr lang="en-US" dirty="0" err="1">
                <a:latin typeface="Times New Roman" panose="02020603050405020304" pitchFamily="18" charset="0"/>
                <a:ea typeface="Arial" panose="020B0604020202020204" pitchFamily="34" charset="0"/>
              </a:rPr>
              <a:t>sinistro</a:t>
            </a:r>
            <a:r>
              <a:rPr lang="en-US" dirty="0">
                <a:latin typeface="Times New Roman" panose="02020603050405020304" pitchFamily="18" charset="0"/>
                <a:ea typeface="Arial" panose="020B0604020202020204" pitchFamily="34" charset="0"/>
              </a:rPr>
              <a:t> e senza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ne </a:t>
            </a:r>
            <a:r>
              <a:rPr lang="en-US" dirty="0" err="1">
                <a:latin typeface="Times New Roman" panose="02020603050405020304" pitchFamily="18" charset="0"/>
                <a:ea typeface="Arial" panose="020B0604020202020204" pitchFamily="34" charset="0"/>
              </a:rPr>
              <a:t>derivi</a:t>
            </a:r>
            <a:r>
              <a:rPr lang="en-US" dirty="0">
                <a:latin typeface="Times New Roman" panose="02020603050405020304" pitchFamily="18" charset="0"/>
                <a:ea typeface="Arial" panose="020B0604020202020204" pitchFamily="34" charset="0"/>
              </a:rPr>
              <a:t> un </a:t>
            </a:r>
            <a:r>
              <a:rPr lang="en-US" dirty="0" err="1">
                <a:latin typeface="Times New Roman" panose="02020603050405020304" pitchFamily="18" charset="0"/>
                <a:ea typeface="Arial" panose="020B0604020202020204" pitchFamily="34" charset="0"/>
              </a:rPr>
              <a:t>lucro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danni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può</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essere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tre</a:t>
            </a:r>
            <a:r>
              <a:rPr lang="en-US" dirty="0">
                <a:latin typeface="Times New Roman" panose="02020603050405020304" pitchFamily="18" charset="0"/>
                <a:ea typeface="Arial" panose="020B0604020202020204" pitchFamily="34" charset="0"/>
              </a:rPr>
              <a:t> tipi: </a:t>
            </a:r>
            <a:r>
              <a:rPr lang="en-US" i="1" dirty="0">
                <a:latin typeface="Times New Roman" panose="02020603050405020304" pitchFamily="18" charset="0"/>
                <a:ea typeface="Arial" panose="020B0604020202020204" pitchFamily="34" charset="0"/>
              </a:rPr>
              <a:t>di </a:t>
            </a:r>
            <a:r>
              <a:rPr lang="en-US" i="1" dirty="0" err="1">
                <a:latin typeface="Times New Roman" panose="02020603050405020304" pitchFamily="18" charset="0"/>
                <a:ea typeface="Arial" panose="020B0604020202020204" pitchFamily="34" charset="0"/>
              </a:rPr>
              <a:t>cose</a:t>
            </a:r>
            <a:r>
              <a:rPr lang="en-US" i="1"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(es. </a:t>
            </a:r>
            <a:r>
              <a:rPr lang="en-US" dirty="0" err="1">
                <a:latin typeface="Times New Roman" panose="02020603050405020304" pitchFamily="18" charset="0"/>
                <a:ea typeface="Arial" panose="020B0604020202020204" pitchFamily="34" charset="0"/>
              </a:rPr>
              <a:t>l’assicurazione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incendio</a:t>
            </a:r>
            <a:r>
              <a:rPr lang="en-US" dirty="0">
                <a:latin typeface="Times New Roman" panose="02020603050405020304" pitchFamily="18" charset="0"/>
                <a:ea typeface="Arial" panose="020B0604020202020204" pitchFamily="34" charset="0"/>
              </a:rPr>
              <a:t>, dove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danno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consiste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perdita</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valore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cose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perite</a:t>
            </a:r>
            <a:r>
              <a:rPr lang="en-US" dirty="0">
                <a:latin typeface="Times New Roman" panose="02020603050405020304" pitchFamily="18" charset="0"/>
                <a:ea typeface="Arial" panose="020B0604020202020204" pitchFamily="34" charset="0"/>
              </a:rPr>
              <a:t> o </a:t>
            </a:r>
            <a:r>
              <a:rPr lang="en-US" dirty="0" err="1">
                <a:latin typeface="Times New Roman" panose="02020603050405020304" pitchFamily="18" charset="0"/>
                <a:ea typeface="Arial" panose="020B0604020202020204" pitchFamily="34" charset="0"/>
              </a:rPr>
              <a:t>danneggiate</a:t>
            </a:r>
            <a:r>
              <a:rPr lang="en-US" dirty="0">
                <a:latin typeface="Times New Roman" panose="02020603050405020304" pitchFamily="18" charset="0"/>
                <a:ea typeface="Arial" panose="020B0604020202020204" pitchFamily="34" charset="0"/>
              </a:rPr>
              <a:t>), </a:t>
            </a:r>
            <a:r>
              <a:rPr lang="en-US" i="1" dirty="0">
                <a:latin typeface="Times New Roman" panose="02020603050405020304" pitchFamily="18" charset="0"/>
                <a:ea typeface="Arial" panose="020B0604020202020204" pitchFamily="34" charset="0"/>
              </a:rPr>
              <a:t>di </a:t>
            </a:r>
            <a:r>
              <a:rPr lang="en-US" i="1" dirty="0" err="1">
                <a:latin typeface="Times New Roman" panose="02020603050405020304" pitchFamily="18" charset="0"/>
                <a:ea typeface="Arial" panose="020B0604020202020204" pitchFamily="34" charset="0"/>
              </a:rPr>
              <a:t>persone</a:t>
            </a:r>
            <a:r>
              <a:rPr lang="en-US" i="1"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(es. </a:t>
            </a:r>
            <a:r>
              <a:rPr lang="en-US" dirty="0" err="1">
                <a:latin typeface="Times New Roman" panose="02020603050405020304" pitchFamily="18" charset="0"/>
                <a:ea typeface="Arial" panose="020B0604020202020204" pitchFamily="34" charset="0"/>
              </a:rPr>
              <a:t>l’assicurazione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infortuni</a:t>
            </a:r>
            <a:r>
              <a:rPr lang="en-US" dirty="0">
                <a:latin typeface="Times New Roman" panose="02020603050405020304" pitchFamily="18" charset="0"/>
                <a:ea typeface="Arial" panose="020B0604020202020204" pitchFamily="34" charset="0"/>
              </a:rPr>
              <a:t>, dove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danno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consiste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perdita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capacità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persona</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produrre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reddito</a:t>
            </a:r>
            <a:r>
              <a:rPr lang="en-US" dirty="0">
                <a:latin typeface="Times New Roman" panose="02020603050405020304" pitchFamily="18" charset="0"/>
                <a:ea typeface="Arial" panose="020B0604020202020204" pitchFamily="34" charset="0"/>
              </a:rPr>
              <a:t>)</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a:t>
            </a:r>
            <a:r>
              <a:rPr lang="en-US" spc="-25" dirty="0">
                <a:latin typeface="Times New Roman" panose="02020603050405020304" pitchFamily="18" charset="0"/>
                <a:ea typeface="Arial" panose="020B0604020202020204" pitchFamily="34" charset="0"/>
              </a:rPr>
              <a:t> </a:t>
            </a:r>
            <a:r>
              <a:rPr lang="en-US" i="1" dirty="0">
                <a:latin typeface="Times New Roman" panose="02020603050405020304" pitchFamily="18" charset="0"/>
                <a:ea typeface="Arial" panose="020B0604020202020204" pitchFamily="34" charset="0"/>
              </a:rPr>
              <a:t>di</a:t>
            </a:r>
            <a:r>
              <a:rPr lang="en-US" i="1" spc="-35" dirty="0">
                <a:latin typeface="Times New Roman" panose="02020603050405020304" pitchFamily="18" charset="0"/>
                <a:ea typeface="Arial" panose="020B0604020202020204" pitchFamily="34" charset="0"/>
              </a:rPr>
              <a:t> </a:t>
            </a:r>
            <a:r>
              <a:rPr lang="en-US" i="1" dirty="0" err="1">
                <a:latin typeface="Times New Roman" panose="02020603050405020304" pitchFamily="18" charset="0"/>
                <a:ea typeface="Arial" panose="020B0604020202020204" pitchFamily="34" charset="0"/>
              </a:rPr>
              <a:t>patrimoni</a:t>
            </a:r>
            <a:r>
              <a:rPr lang="en-US" i="1"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(es.</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l’assicurazione</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responsabilità</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civile</a:t>
            </a:r>
            <a:r>
              <a:rPr lang="en-US" dirty="0">
                <a:latin typeface="Times New Roman" panose="02020603050405020304" pitchFamily="18" charset="0"/>
                <a:ea typeface="Arial" panose="020B0604020202020204" pitchFamily="34" charset="0"/>
              </a:rPr>
              <a:t>,</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dove</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danno</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consiste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diminuzione</a:t>
            </a:r>
            <a:r>
              <a:rPr lang="en-US" dirty="0">
                <a:latin typeface="Times New Roman" panose="02020603050405020304" pitchFamily="18" charset="0"/>
                <a:ea typeface="Arial" panose="020B0604020202020204" pitchFamily="34" charset="0"/>
              </a:rPr>
              <a:t> del </a:t>
            </a:r>
            <a:r>
              <a:rPr lang="en-US" dirty="0" err="1">
                <a:latin typeface="Times New Roman" panose="02020603050405020304" pitchFamily="18" charset="0"/>
                <a:ea typeface="Arial" panose="020B0604020202020204" pitchFamily="34" charset="0"/>
              </a:rPr>
              <a:t>patrimonio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a:t>
            </a:r>
            <a:r>
              <a:rPr lang="en-US" dirty="0">
                <a:latin typeface="Times New Roman" panose="02020603050405020304" pitchFamily="18" charset="0"/>
                <a:ea typeface="Arial" panose="020B0604020202020204" pitchFamily="34" charset="0"/>
              </a:rPr>
              <a:t> per </a:t>
            </a:r>
            <a:r>
              <a:rPr lang="en-US" dirty="0" err="1">
                <a:latin typeface="Times New Roman" panose="02020603050405020304" pitchFamily="18" charset="0"/>
                <a:ea typeface="Arial" panose="020B0604020202020204" pitchFamily="34" charset="0"/>
              </a:rPr>
              <a:t>effetto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pretese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risarcitorie</a:t>
            </a:r>
            <a:r>
              <a:rPr lang="en-US" dirty="0">
                <a:latin typeface="Times New Roman" panose="02020603050405020304" pitchFamily="18" charset="0"/>
                <a:ea typeface="Arial" panose="020B0604020202020204" pitchFamily="34" charset="0"/>
              </a:rPr>
              <a:t> di</a:t>
            </a:r>
            <a:r>
              <a:rPr lang="en-US" spc="-10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terzi</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006592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9420EA7A-C280-4B08-BF24-70A6F36B6A5C}"/>
              </a:ext>
            </a:extLst>
          </p:cNvPr>
          <p:cNvSpPr/>
          <p:nvPr/>
        </p:nvSpPr>
        <p:spPr>
          <a:xfrm>
            <a:off x="179512" y="2062432"/>
            <a:ext cx="8784976" cy="2950744"/>
          </a:xfrm>
          <a:prstGeom prst="rect">
            <a:avLst/>
          </a:prstGeom>
        </p:spPr>
        <p:txBody>
          <a:bodyPr wrap="square">
            <a:spAutoFit/>
          </a:bodyPr>
          <a:lstStyle/>
          <a:p>
            <a:pPr marL="71120" marR="71755" algn="just">
              <a:lnSpc>
                <a:spcPct val="150000"/>
              </a:lnSpc>
              <a:spcBef>
                <a:spcPts val="10"/>
              </a:spcBef>
              <a:spcAft>
                <a:spcPts val="0"/>
              </a:spcAft>
            </a:pPr>
            <a:r>
              <a:rPr lang="en-US" b="1" dirty="0" err="1">
                <a:latin typeface="Times New Roman" panose="02020603050405020304" pitchFamily="18" charset="0"/>
                <a:ea typeface="Arial" panose="020B0604020202020204" pitchFamily="34" charset="0"/>
              </a:rPr>
              <a:t>L’assicurazione</a:t>
            </a:r>
            <a:r>
              <a:rPr lang="en-US" b="1" spc="-45" dirty="0">
                <a:latin typeface="Times New Roman" panose="02020603050405020304" pitchFamily="18" charset="0"/>
                <a:ea typeface="Arial" panose="020B0604020202020204" pitchFamily="34" charset="0"/>
              </a:rPr>
              <a:t> </a:t>
            </a:r>
            <a:r>
              <a:rPr lang="en-US" b="1" dirty="0">
                <a:latin typeface="Times New Roman" panose="02020603050405020304" pitchFamily="18" charset="0"/>
                <a:ea typeface="Arial" panose="020B0604020202020204" pitchFamily="34" charset="0"/>
              </a:rPr>
              <a:t>vita</a:t>
            </a:r>
            <a:r>
              <a:rPr lang="en-US" b="1"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ha</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una</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funzione</a:t>
            </a:r>
            <a:r>
              <a:rPr lang="en-US" spc="-35" dirty="0">
                <a:latin typeface="Times New Roman" panose="02020603050405020304" pitchFamily="18" charset="0"/>
                <a:ea typeface="Arial" panose="020B0604020202020204" pitchFamily="34" charset="0"/>
              </a:rPr>
              <a:t> </a:t>
            </a:r>
            <a:r>
              <a:rPr lang="en-US" b="1" dirty="0" err="1">
                <a:latin typeface="Times New Roman" panose="02020603050405020304" pitchFamily="18" charset="0"/>
                <a:ea typeface="Arial" panose="020B0604020202020204" pitchFamily="34" charset="0"/>
              </a:rPr>
              <a:t>previdenziale</a:t>
            </a:r>
            <a:r>
              <a:rPr lang="en-US" dirty="0">
                <a:latin typeface="Times New Roman" panose="02020603050405020304" pitchFamily="18" charset="0"/>
                <a:ea typeface="Arial" panose="020B0604020202020204" pitchFamily="34" charset="0"/>
              </a:rPr>
              <a:t>,</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cioè</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5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creare</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le</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condizioni</a:t>
            </a:r>
            <a:r>
              <a:rPr lang="en-US" spc="-3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per</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l’erogazione</a:t>
            </a:r>
            <a:r>
              <a:rPr lang="en-US" spc="-4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di</a:t>
            </a:r>
            <a:r>
              <a:rPr lang="en-US" spc="-4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un</a:t>
            </a:r>
            <a:r>
              <a:rPr lang="en-US" spc="-4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capitale</a:t>
            </a:r>
            <a:r>
              <a:rPr lang="en-US" dirty="0">
                <a:latin typeface="Times New Roman" panose="02020603050405020304" pitchFamily="18" charset="0"/>
                <a:ea typeface="Arial" panose="020B0604020202020204" pitchFamily="34" charset="0"/>
              </a:rPr>
              <a:t> o di una </a:t>
            </a:r>
            <a:r>
              <a:rPr lang="en-US" dirty="0" err="1">
                <a:latin typeface="Times New Roman" panose="02020603050405020304" pitchFamily="18" charset="0"/>
                <a:ea typeface="Arial" panose="020B0604020202020204" pitchFamily="34" charset="0"/>
              </a:rPr>
              <a:t>rendita</a:t>
            </a:r>
            <a:r>
              <a:rPr lang="en-US" dirty="0">
                <a:latin typeface="Times New Roman" panose="02020603050405020304" pitchFamily="18" charset="0"/>
                <a:ea typeface="Arial" panose="020B0604020202020204" pitchFamily="34" charset="0"/>
              </a:rPr>
              <a:t> al </a:t>
            </a:r>
            <a:r>
              <a:rPr lang="en-US" dirty="0" err="1">
                <a:latin typeface="Times New Roman" panose="02020603050405020304" pitchFamily="18" charset="0"/>
                <a:ea typeface="Arial" panose="020B0604020202020204" pitchFamily="34" charset="0"/>
              </a:rPr>
              <a:t>raggiungimento</a:t>
            </a:r>
            <a:r>
              <a:rPr lang="en-US" dirty="0">
                <a:latin typeface="Times New Roman" panose="02020603050405020304" pitchFamily="18" charset="0"/>
                <a:ea typeface="Arial" panose="020B0604020202020204" pitchFamily="34" charset="0"/>
              </a:rPr>
              <a:t> di una </a:t>
            </a:r>
            <a:r>
              <a:rPr lang="en-US" dirty="0" err="1">
                <a:latin typeface="Times New Roman" panose="02020603050405020304" pitchFamily="18" charset="0"/>
                <a:ea typeface="Arial" panose="020B0604020202020204" pitchFamily="34" charset="0"/>
              </a:rPr>
              <a:t>certa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età</a:t>
            </a:r>
            <a:r>
              <a:rPr lang="en-US" dirty="0">
                <a:latin typeface="Times New Roman" panose="02020603050405020304" pitchFamily="18" charset="0"/>
                <a:ea typeface="Arial" panose="020B0604020202020204" pitchFamily="34" charset="0"/>
              </a:rPr>
              <a:t> o in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premorienza</a:t>
            </a:r>
            <a:r>
              <a:rPr lang="en-US" dirty="0">
                <a:latin typeface="Times New Roman" panose="02020603050405020304" pitchFamily="18" charset="0"/>
                <a:ea typeface="Arial" panose="020B0604020202020204" pitchFamily="34" charset="0"/>
              </a:rPr>
              <a:t>, in modo da </a:t>
            </a:r>
            <a:r>
              <a:rPr lang="en-US" dirty="0" err="1">
                <a:latin typeface="Times New Roman" panose="02020603050405020304" pitchFamily="18" charset="0"/>
                <a:ea typeface="Arial" panose="020B0604020202020204" pitchFamily="34" charset="0"/>
              </a:rPr>
              <a:t>fronteggiare</a:t>
            </a:r>
            <a:r>
              <a:rPr lang="en-US" dirty="0">
                <a:latin typeface="Times New Roman" panose="02020603050405020304" pitchFamily="18" charset="0"/>
                <a:ea typeface="Arial" panose="020B0604020202020204" pitchFamily="34" charset="0"/>
              </a:rPr>
              <a:t> le </a:t>
            </a:r>
            <a:r>
              <a:rPr lang="en-US" dirty="0" err="1">
                <a:latin typeface="Times New Roman" panose="02020603050405020304" pitchFamily="18" charset="0"/>
                <a:ea typeface="Arial" panose="020B0604020202020204" pitchFamily="34" charset="0"/>
              </a:rPr>
              <a:t>conseguenze</a:t>
            </a:r>
            <a:r>
              <a:rPr lang="en-US" dirty="0">
                <a:latin typeface="Times New Roman" panose="02020603050405020304" pitchFamily="18" charset="0"/>
                <a:ea typeface="Arial" panose="020B0604020202020204" pitchFamily="34" charset="0"/>
              </a:rPr>
              <a:t> negative </a:t>
            </a:r>
            <a:r>
              <a:rPr lang="en-US" dirty="0" err="1">
                <a:latin typeface="Times New Roman" panose="02020603050405020304" pitchFamily="18" charset="0"/>
                <a:ea typeface="Arial" panose="020B0604020202020204" pitchFamily="34" charset="0"/>
              </a:rPr>
              <a:t>rispettivamente</a:t>
            </a:r>
            <a:r>
              <a:rPr lang="en-US" dirty="0">
                <a:latin typeface="Times New Roman" panose="02020603050405020304" pitchFamily="18" charset="0"/>
                <a:ea typeface="Arial" panose="020B0604020202020204" pitchFamily="34" charset="0"/>
              </a:rPr>
              <a:t> di una </a:t>
            </a:r>
            <a:r>
              <a:rPr lang="en-US" dirty="0" err="1">
                <a:latin typeface="Times New Roman" panose="02020603050405020304" pitchFamily="18" charset="0"/>
                <a:ea typeface="Arial" panose="020B0604020202020204" pitchFamily="34" charset="0"/>
              </a:rPr>
              <a:t>diminuzione</a:t>
            </a:r>
            <a:r>
              <a:rPr lang="en-US" dirty="0">
                <a:latin typeface="Times New Roman" panose="02020603050405020304" pitchFamily="18" charset="0"/>
                <a:ea typeface="Arial" panose="020B0604020202020204" pitchFamily="34" charset="0"/>
              </a:rPr>
              <a:t> o di una </a:t>
            </a:r>
            <a:r>
              <a:rPr lang="en-US" dirty="0" err="1">
                <a:latin typeface="Times New Roman" panose="02020603050405020304" pitchFamily="18" charset="0"/>
                <a:ea typeface="Arial" panose="020B0604020202020204" pitchFamily="34" charset="0"/>
              </a:rPr>
              <a:t>perdita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capacità</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lavorativa</a:t>
            </a:r>
            <a:r>
              <a:rPr lang="en-US" dirty="0">
                <a:latin typeface="Times New Roman" panose="02020603050405020304" pitchFamily="18" charset="0"/>
                <a:ea typeface="Arial" panose="020B0604020202020204" pitchFamily="34" charset="0"/>
              </a:rPr>
              <a:t> e </a:t>
            </a:r>
            <a:r>
              <a:rPr lang="en-US" dirty="0" err="1">
                <a:latin typeface="Times New Roman" panose="02020603050405020304" pitchFamily="18" charset="0"/>
                <a:ea typeface="Arial" panose="020B0604020202020204" pitchFamily="34" charset="0"/>
              </a:rPr>
              <a:t>quindi</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produzione</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reddito</a:t>
            </a:r>
            <a:r>
              <a:rPr lang="en-US" dirty="0">
                <a:latin typeface="Times New Roman" panose="02020603050405020304" pitchFamily="18" charset="0"/>
                <a:ea typeface="Arial" panose="020B0604020202020204" pitchFamily="34" charset="0"/>
              </a:rPr>
              <a:t> da </a:t>
            </a:r>
            <a:r>
              <a:rPr lang="en-US" dirty="0" err="1">
                <a:latin typeface="Times New Roman" panose="02020603050405020304" pitchFamily="18" charset="0"/>
                <a:ea typeface="Arial" panose="020B0604020202020204" pitchFamily="34" charset="0"/>
              </a:rPr>
              <a:t>parte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dell’assicurato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tipo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assicurazione</a:t>
            </a:r>
            <a:r>
              <a:rPr lang="en-US" dirty="0">
                <a:latin typeface="Times New Roman" panose="02020603050405020304" pitchFamily="18" charset="0"/>
                <a:ea typeface="Arial" panose="020B0604020202020204" pitchFamily="34" charset="0"/>
              </a:rPr>
              <a:t> non </a:t>
            </a:r>
            <a:r>
              <a:rPr lang="en-US" dirty="0" err="1">
                <a:latin typeface="Times New Roman" panose="02020603050405020304" pitchFamily="18" charset="0"/>
                <a:ea typeface="Arial" panose="020B0604020202020204" pitchFamily="34" charset="0"/>
              </a:rPr>
              <a:t>presuppone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necessariamente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verificarsi</a:t>
            </a:r>
            <a:r>
              <a:rPr lang="en-US" dirty="0">
                <a:latin typeface="Times New Roman" panose="02020603050405020304" pitchFamily="18" charset="0"/>
                <a:ea typeface="Arial" panose="020B0604020202020204" pitchFamily="34" charset="0"/>
              </a:rPr>
              <a:t> di un </a:t>
            </a:r>
            <a:r>
              <a:rPr lang="en-US" dirty="0" err="1">
                <a:latin typeface="Times New Roman" panose="02020603050405020304" pitchFamily="18" charset="0"/>
                <a:ea typeface="Arial" panose="020B0604020202020204" pitchFamily="34" charset="0"/>
              </a:rPr>
              <a:t>danno</a:t>
            </a:r>
            <a:r>
              <a:rPr lang="en-US" dirty="0">
                <a:latin typeface="Times New Roman" panose="02020603050405020304" pitchFamily="18" charset="0"/>
                <a:ea typeface="Arial" panose="020B0604020202020204" pitchFamily="34" charset="0"/>
              </a:rPr>
              <a:t> es. la </a:t>
            </a:r>
            <a:r>
              <a:rPr lang="en-US" dirty="0" err="1">
                <a:latin typeface="Times New Roman" panose="02020603050405020304" pitchFamily="18" charset="0"/>
                <a:ea typeface="Arial" panose="020B0604020202020204" pitchFamily="34" charset="0"/>
              </a:rPr>
              <a:t>morte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potendo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assicurare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anche</a:t>
            </a:r>
            <a:r>
              <a:rPr lang="en-US" dirty="0">
                <a:latin typeface="Times New Roman" panose="02020603050405020304" pitchFamily="18" charset="0"/>
                <a:ea typeface="Arial" panose="020B0604020202020204" pitchFamily="34" charset="0"/>
              </a:rPr>
              <a:t> un </a:t>
            </a:r>
            <a:r>
              <a:rPr lang="en-US" dirty="0" err="1">
                <a:latin typeface="Times New Roman" panose="02020603050405020304" pitchFamily="18" charset="0"/>
                <a:ea typeface="Arial" panose="020B0604020202020204" pitchFamily="34" charset="0"/>
              </a:rPr>
              <a:t>evento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attinente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alla</a:t>
            </a:r>
            <a:r>
              <a:rPr lang="en-US" dirty="0">
                <a:latin typeface="Times New Roman" panose="02020603050405020304" pitchFamily="18" charset="0"/>
                <a:ea typeface="Arial" panose="020B0604020202020204" pitchFamily="34" charset="0"/>
              </a:rPr>
              <a:t> vita, es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caso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sopravvivenza</a:t>
            </a:r>
            <a:r>
              <a:rPr lang="en-US" dirty="0">
                <a:latin typeface="Times New Roman" panose="02020603050405020304" pitchFamily="18" charset="0"/>
                <a:ea typeface="Arial" panose="020B0604020202020204" pitchFamily="34" charset="0"/>
              </a:rPr>
              <a:t> ad una </a:t>
            </a:r>
            <a:r>
              <a:rPr lang="en-US" dirty="0" err="1">
                <a:latin typeface="Times New Roman" panose="02020603050405020304" pitchFamily="18" charset="0"/>
                <a:ea typeface="Arial" panose="020B0604020202020204" pitchFamily="34" charset="0"/>
              </a:rPr>
              <a:t>certa</a:t>
            </a:r>
            <a:r>
              <a:rPr lang="en-US" dirty="0">
                <a:latin typeface="Times New Roman" panose="02020603050405020304" pitchFamily="18" charset="0"/>
                <a:ea typeface="Arial" panose="020B0604020202020204" pitchFamily="34" charset="0"/>
              </a:rPr>
              <a:t> data.</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466445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6AF4E124-7078-41A6-B766-048F6CC2E93F}"/>
              </a:ext>
            </a:extLst>
          </p:cNvPr>
          <p:cNvSpPr/>
          <p:nvPr/>
        </p:nvSpPr>
        <p:spPr>
          <a:xfrm>
            <a:off x="3769094" y="260648"/>
            <a:ext cx="4572000" cy="873252"/>
          </a:xfrm>
          <a:prstGeom prst="rect">
            <a:avLst/>
          </a:prstGeom>
        </p:spPr>
        <p:txBody>
          <a:bodyPr>
            <a:spAutoFit/>
          </a:bodyPr>
          <a:lstStyle/>
          <a:p>
            <a:pPr marL="71120" algn="just">
              <a:lnSpc>
                <a:spcPct val="150000"/>
              </a:lnSpc>
              <a:spcAft>
                <a:spcPts val="0"/>
              </a:spcAft>
            </a:pPr>
            <a:r>
              <a:rPr lang="en-US" dirty="0" err="1">
                <a:latin typeface="Times New Roman" panose="02020603050405020304" pitchFamily="18" charset="0"/>
                <a:ea typeface="Arial" panose="020B0604020202020204" pitchFamily="34" charset="0"/>
              </a:rPr>
              <a:t>Oltre</a:t>
            </a:r>
            <a:r>
              <a:rPr lang="en-US" dirty="0">
                <a:latin typeface="Times New Roman" panose="02020603050405020304" pitchFamily="18" charset="0"/>
                <a:ea typeface="Arial" panose="020B0604020202020204" pitchFamily="34" charset="0"/>
              </a:rPr>
              <a:t> la causa </a:t>
            </a:r>
            <a:r>
              <a:rPr lang="en-US" dirty="0" err="1">
                <a:latin typeface="Times New Roman" panose="02020603050405020304" pitchFamily="18" charset="0"/>
                <a:ea typeface="Arial" panose="020B0604020202020204" pitchFamily="34" charset="0"/>
              </a:rPr>
              <a:t>altri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elementi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essenziali</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questo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contratto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sono</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
        <p:nvSpPr>
          <p:cNvPr id="6" name="Freccia in giù 5">
            <a:extLst>
              <a:ext uri="{FF2B5EF4-FFF2-40B4-BE49-F238E27FC236}">
                <a16:creationId xmlns:a16="http://schemas.microsoft.com/office/drawing/2014/main" id="{55A46447-3F6C-4523-89E4-1734BF088C67}"/>
              </a:ext>
            </a:extLst>
          </p:cNvPr>
          <p:cNvSpPr/>
          <p:nvPr/>
        </p:nvSpPr>
        <p:spPr>
          <a:xfrm>
            <a:off x="5652120" y="1340768"/>
            <a:ext cx="1152128" cy="151216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a:extLst>
              <a:ext uri="{FF2B5EF4-FFF2-40B4-BE49-F238E27FC236}">
                <a16:creationId xmlns:a16="http://schemas.microsoft.com/office/drawing/2014/main" id="{94B59357-E534-4182-AA3A-2FC3289DA75E}"/>
              </a:ext>
            </a:extLst>
          </p:cNvPr>
          <p:cNvSpPr/>
          <p:nvPr/>
        </p:nvSpPr>
        <p:spPr>
          <a:xfrm>
            <a:off x="5256208" y="3212976"/>
            <a:ext cx="2417072" cy="369332"/>
          </a:xfrm>
          <a:prstGeom prst="rect">
            <a:avLst/>
          </a:prstGeom>
        </p:spPr>
        <p:txBody>
          <a:bodyPr wrap="none">
            <a:spAutoFit/>
          </a:bodyPr>
          <a:lstStyle/>
          <a:p>
            <a:pPr marL="285750" indent="-285750">
              <a:buFont typeface="Wingdings" panose="05000000000000000000" pitchFamily="2" charset="2"/>
              <a:buChar char="v"/>
            </a:pPr>
            <a:r>
              <a:rPr lang="it-IT" dirty="0">
                <a:latin typeface="Times New Roman" panose="02020603050405020304" pitchFamily="18" charset="0"/>
                <a:ea typeface="Times New Roman" panose="02020603050405020304" pitchFamily="18" charset="0"/>
              </a:rPr>
              <a:t>L'</a:t>
            </a:r>
            <a:r>
              <a:rPr lang="it-IT" i="1" dirty="0">
                <a:latin typeface="Times New Roman" panose="02020603050405020304" pitchFamily="18" charset="0"/>
                <a:ea typeface="Times New Roman" panose="02020603050405020304" pitchFamily="18" charset="0"/>
              </a:rPr>
              <a:t>accordo delle parti</a:t>
            </a:r>
            <a:endParaRPr lang="it-IT" dirty="0"/>
          </a:p>
        </p:txBody>
      </p:sp>
      <p:sp>
        <p:nvSpPr>
          <p:cNvPr id="8" name="Rettangolo 7">
            <a:extLst>
              <a:ext uri="{FF2B5EF4-FFF2-40B4-BE49-F238E27FC236}">
                <a16:creationId xmlns:a16="http://schemas.microsoft.com/office/drawing/2014/main" id="{D26A70F7-4942-439F-B3EA-E59D6FE9FD93}"/>
              </a:ext>
            </a:extLst>
          </p:cNvPr>
          <p:cNvSpPr/>
          <p:nvPr/>
        </p:nvSpPr>
        <p:spPr>
          <a:xfrm>
            <a:off x="5287868" y="3736279"/>
            <a:ext cx="1300356" cy="369332"/>
          </a:xfrm>
          <a:prstGeom prst="rect">
            <a:avLst/>
          </a:prstGeom>
        </p:spPr>
        <p:txBody>
          <a:bodyPr wrap="none">
            <a:spAutoFit/>
          </a:bodyPr>
          <a:lstStyle/>
          <a:p>
            <a:pPr marL="285750" indent="-285750">
              <a:buFont typeface="Wingdings" panose="05000000000000000000" pitchFamily="2" charset="2"/>
              <a:buChar char="v"/>
            </a:pPr>
            <a:r>
              <a:rPr lang="it-IT" dirty="0">
                <a:latin typeface="Times New Roman" panose="02020603050405020304" pitchFamily="18" charset="0"/>
                <a:ea typeface="Times New Roman" panose="02020603050405020304" pitchFamily="18" charset="0"/>
              </a:rPr>
              <a:t>Il rischio</a:t>
            </a:r>
            <a:endParaRPr lang="it-IT" dirty="0"/>
          </a:p>
        </p:txBody>
      </p:sp>
      <p:sp>
        <p:nvSpPr>
          <p:cNvPr id="9" name="Rettangolo 8">
            <a:extLst>
              <a:ext uri="{FF2B5EF4-FFF2-40B4-BE49-F238E27FC236}">
                <a16:creationId xmlns:a16="http://schemas.microsoft.com/office/drawing/2014/main" id="{E027786A-AC37-4B74-8D0F-3371FAFC9DFC}"/>
              </a:ext>
            </a:extLst>
          </p:cNvPr>
          <p:cNvSpPr/>
          <p:nvPr/>
        </p:nvSpPr>
        <p:spPr>
          <a:xfrm>
            <a:off x="5328216" y="4245332"/>
            <a:ext cx="1477969" cy="369332"/>
          </a:xfrm>
          <a:prstGeom prst="rect">
            <a:avLst/>
          </a:prstGeom>
        </p:spPr>
        <p:txBody>
          <a:bodyPr wrap="none">
            <a:spAutoFit/>
          </a:bodyPr>
          <a:lstStyle/>
          <a:p>
            <a:pPr marL="285750" indent="-285750">
              <a:buFont typeface="Wingdings" panose="05000000000000000000" pitchFamily="2" charset="2"/>
              <a:buChar char="v"/>
            </a:pPr>
            <a:r>
              <a:rPr lang="it-IT" dirty="0">
                <a:latin typeface="Times New Roman" panose="02020603050405020304" pitchFamily="18" charset="0"/>
                <a:ea typeface="Times New Roman" panose="02020603050405020304" pitchFamily="18" charset="0"/>
              </a:rPr>
              <a:t>L’interesse</a:t>
            </a:r>
            <a:endParaRPr lang="it-IT" dirty="0"/>
          </a:p>
        </p:txBody>
      </p:sp>
    </p:spTree>
    <p:extLst>
      <p:ext uri="{BB962C8B-B14F-4D97-AF65-F5344CB8AC3E}">
        <p14:creationId xmlns:p14="http://schemas.microsoft.com/office/powerpoint/2010/main" val="3859337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A0651F62-7E7D-4002-9B73-A0885A3C3DE1}"/>
              </a:ext>
            </a:extLst>
          </p:cNvPr>
          <p:cNvSpPr/>
          <p:nvPr/>
        </p:nvSpPr>
        <p:spPr>
          <a:xfrm>
            <a:off x="4673116" y="1124744"/>
            <a:ext cx="2059124" cy="689099"/>
          </a:xfrm>
          <a:prstGeom prst="rect">
            <a:avLst/>
          </a:prstGeom>
        </p:spPr>
        <p:txBody>
          <a:bodyPr wrap="square">
            <a:spAutoFit/>
          </a:bodyPr>
          <a:lstStyle/>
          <a:p>
            <a:pPr lvl="0" algn="just">
              <a:lnSpc>
                <a:spcPct val="115000"/>
              </a:lnSpc>
              <a:spcBef>
                <a:spcPts val="820"/>
              </a:spcBef>
              <a:spcAft>
                <a:spcPts val="0"/>
              </a:spcAft>
              <a:buSzPts val="1200"/>
              <a:tabLst>
                <a:tab pos="300990" algn="l"/>
              </a:tabLst>
            </a:pPr>
            <a:r>
              <a:rPr lang="it-IT" sz="3600" b="1" i="1" spc="-15" dirty="0">
                <a:latin typeface="Times New Roman" panose="02020603050405020304" pitchFamily="18" charset="0"/>
                <a:ea typeface="Arial" panose="020B0604020202020204" pitchFamily="34" charset="0"/>
                <a:cs typeface="Times New Roman" panose="02020603050405020304" pitchFamily="18" charset="0"/>
              </a:rPr>
              <a:t>Il</a:t>
            </a:r>
            <a:r>
              <a:rPr lang="it-IT" sz="3600" b="1" i="1" spc="-10" dirty="0">
                <a:latin typeface="Times New Roman" panose="02020603050405020304" pitchFamily="18" charset="0"/>
                <a:ea typeface="Arial" panose="020B0604020202020204" pitchFamily="34" charset="0"/>
                <a:cs typeface="Times New Roman" panose="02020603050405020304" pitchFamily="18" charset="0"/>
              </a:rPr>
              <a:t> </a:t>
            </a:r>
            <a:r>
              <a:rPr lang="it-IT" sz="3600" b="1" i="1" spc="-15" dirty="0">
                <a:latin typeface="Times New Roman" panose="02020603050405020304" pitchFamily="18" charset="0"/>
                <a:ea typeface="Arial" panose="020B0604020202020204" pitchFamily="34" charset="0"/>
                <a:cs typeface="Times New Roman" panose="02020603050405020304" pitchFamily="18" charset="0"/>
              </a:rPr>
              <a:t>rischio</a:t>
            </a:r>
            <a:endParaRPr lang="it-IT" sz="3600" b="1" i="1" spc="-15" dirty="0">
              <a:latin typeface="Calibri Light" panose="020F0302020204030204" pitchFamily="34" charset="0"/>
              <a:ea typeface="Arial" panose="020B0604020202020204" pitchFamily="34" charset="0"/>
              <a:cs typeface="Times New Roman" panose="02020603050405020304" pitchFamily="18" charset="0"/>
            </a:endParaRPr>
          </a:p>
        </p:txBody>
      </p:sp>
      <p:sp>
        <p:nvSpPr>
          <p:cNvPr id="10" name="Rettangolo 9">
            <a:extLst>
              <a:ext uri="{FF2B5EF4-FFF2-40B4-BE49-F238E27FC236}">
                <a16:creationId xmlns:a16="http://schemas.microsoft.com/office/drawing/2014/main" id="{3D68B978-1CD9-4D96-ACA7-13E1EFB033C7}"/>
              </a:ext>
            </a:extLst>
          </p:cNvPr>
          <p:cNvSpPr/>
          <p:nvPr/>
        </p:nvSpPr>
        <p:spPr>
          <a:xfrm>
            <a:off x="3733800" y="2779221"/>
            <a:ext cx="4572000" cy="646331"/>
          </a:xfrm>
          <a:prstGeom prst="rect">
            <a:avLst/>
          </a:prstGeom>
        </p:spPr>
        <p:txBody>
          <a:bodyPr>
            <a:spAutoFit/>
          </a:bodyPr>
          <a:lstStyle/>
          <a:p>
            <a:r>
              <a:rPr lang="it-IT" i="1" dirty="0">
                <a:latin typeface="Times New Roman" panose="02020603050405020304" pitchFamily="18" charset="0"/>
                <a:ea typeface="Times New Roman" panose="02020603050405020304" pitchFamily="18" charset="0"/>
              </a:rPr>
              <a:t>la probabilità che si verifichi un evento dannoso</a:t>
            </a:r>
            <a:endParaRPr lang="it-IT" dirty="0"/>
          </a:p>
        </p:txBody>
      </p:sp>
      <p:sp>
        <p:nvSpPr>
          <p:cNvPr id="11" name="Freccia in giù 10">
            <a:extLst>
              <a:ext uri="{FF2B5EF4-FFF2-40B4-BE49-F238E27FC236}">
                <a16:creationId xmlns:a16="http://schemas.microsoft.com/office/drawing/2014/main" id="{2D068735-DEF7-4770-A827-40D81D07C6E7}"/>
              </a:ext>
            </a:extLst>
          </p:cNvPr>
          <p:cNvSpPr/>
          <p:nvPr/>
        </p:nvSpPr>
        <p:spPr>
          <a:xfrm>
            <a:off x="5436096" y="1916832"/>
            <a:ext cx="576064" cy="57606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1535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A0BCBBA4-66C9-417C-BF10-1BA3F38C3092}"/>
              </a:ext>
            </a:extLst>
          </p:cNvPr>
          <p:cNvSpPr/>
          <p:nvPr/>
        </p:nvSpPr>
        <p:spPr>
          <a:xfrm>
            <a:off x="3690156" y="764704"/>
            <a:ext cx="1986441" cy="369332"/>
          </a:xfrm>
          <a:prstGeom prst="rect">
            <a:avLst/>
          </a:prstGeom>
        </p:spPr>
        <p:txBody>
          <a:bodyPr wrap="none">
            <a:spAutoFit/>
          </a:bodyPr>
          <a:lstStyle/>
          <a:p>
            <a:r>
              <a:rPr lang="it-IT" b="1" u="sng"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Rischi assicurabili</a:t>
            </a:r>
            <a:endParaRPr lang="it-IT" b="1" u="sng" dirty="0">
              <a:effectLst>
                <a:outerShdw blurRad="38100" dist="38100" dir="2700000" algn="tl">
                  <a:srgbClr val="000000">
                    <a:alpha val="43137"/>
                  </a:srgbClr>
                </a:outerShdw>
              </a:effectLst>
            </a:endParaRPr>
          </a:p>
        </p:txBody>
      </p:sp>
      <p:sp>
        <p:nvSpPr>
          <p:cNvPr id="6" name="Freccia in giù 5">
            <a:extLst>
              <a:ext uri="{FF2B5EF4-FFF2-40B4-BE49-F238E27FC236}">
                <a16:creationId xmlns:a16="http://schemas.microsoft.com/office/drawing/2014/main" id="{A94C5C51-87B2-40A2-BB6B-FFC6510F860F}"/>
              </a:ext>
            </a:extLst>
          </p:cNvPr>
          <p:cNvSpPr/>
          <p:nvPr/>
        </p:nvSpPr>
        <p:spPr>
          <a:xfrm>
            <a:off x="5004048" y="1196752"/>
            <a:ext cx="672549" cy="79208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a:extLst>
              <a:ext uri="{FF2B5EF4-FFF2-40B4-BE49-F238E27FC236}">
                <a16:creationId xmlns:a16="http://schemas.microsoft.com/office/drawing/2014/main" id="{1A876DA0-1E9F-4DD4-BC96-AB8FCE8F7E9F}"/>
              </a:ext>
            </a:extLst>
          </p:cNvPr>
          <p:cNvSpPr/>
          <p:nvPr/>
        </p:nvSpPr>
        <p:spPr>
          <a:xfrm>
            <a:off x="4767409" y="2062589"/>
            <a:ext cx="1171475" cy="369332"/>
          </a:xfrm>
          <a:prstGeom prst="rect">
            <a:avLst/>
          </a:prstGeom>
        </p:spPr>
        <p:txBody>
          <a:bodyPr wrap="none">
            <a:spAutoFit/>
          </a:bodyPr>
          <a:lstStyle/>
          <a:p>
            <a:r>
              <a:rPr lang="it-IT"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rischi</a:t>
            </a:r>
            <a:r>
              <a:rPr lang="it-IT" b="1" i="1" spc="-55"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it-IT" b="1"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puri</a:t>
            </a:r>
            <a:endParaRPr lang="it-IT" b="1" dirty="0">
              <a:effectLst>
                <a:outerShdw blurRad="38100" dist="38100" dir="2700000" algn="tl">
                  <a:srgbClr val="000000">
                    <a:alpha val="43137"/>
                  </a:srgbClr>
                </a:outerShdw>
              </a:effectLst>
            </a:endParaRPr>
          </a:p>
        </p:txBody>
      </p:sp>
      <p:cxnSp>
        <p:nvCxnSpPr>
          <p:cNvPr id="9" name="Connettore 2 8">
            <a:extLst>
              <a:ext uri="{FF2B5EF4-FFF2-40B4-BE49-F238E27FC236}">
                <a16:creationId xmlns:a16="http://schemas.microsoft.com/office/drawing/2014/main" id="{A0E86006-52EA-498E-9A2A-9CB9D34EA05F}"/>
              </a:ext>
            </a:extLst>
          </p:cNvPr>
          <p:cNvCxnSpPr>
            <a:cxnSpLocks/>
            <a:stCxn id="7" idx="3"/>
          </p:cNvCxnSpPr>
          <p:nvPr/>
        </p:nvCxnSpPr>
        <p:spPr>
          <a:xfrm>
            <a:off x="5938884" y="2247255"/>
            <a:ext cx="72134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ttangolo 12">
            <a:extLst>
              <a:ext uri="{FF2B5EF4-FFF2-40B4-BE49-F238E27FC236}">
                <a16:creationId xmlns:a16="http://schemas.microsoft.com/office/drawing/2014/main" id="{EA65D26C-0EB3-4197-BB9F-EFF27C88FDC7}"/>
              </a:ext>
            </a:extLst>
          </p:cNvPr>
          <p:cNvSpPr/>
          <p:nvPr/>
        </p:nvSpPr>
        <p:spPr>
          <a:xfrm>
            <a:off x="6659015" y="2062589"/>
            <a:ext cx="2204450" cy="369332"/>
          </a:xfrm>
          <a:prstGeom prst="rect">
            <a:avLst/>
          </a:prstGeom>
        </p:spPr>
        <p:txBody>
          <a:bodyPr wrap="none">
            <a:spAutoFit/>
          </a:bodyPr>
          <a:lstStyle/>
          <a:p>
            <a:r>
              <a:rPr lang="it-IT" dirty="0">
                <a:latin typeface="Times New Roman" panose="02020603050405020304" pitchFamily="18" charset="0"/>
                <a:ea typeface="Times New Roman" panose="02020603050405020304" pitchFamily="18" charset="0"/>
              </a:rPr>
              <a:t>conseguenze negative</a:t>
            </a:r>
            <a:endParaRPr lang="it-IT" dirty="0"/>
          </a:p>
        </p:txBody>
      </p:sp>
      <p:sp>
        <p:nvSpPr>
          <p:cNvPr id="15" name="Rettangolo 14">
            <a:extLst>
              <a:ext uri="{FF2B5EF4-FFF2-40B4-BE49-F238E27FC236}">
                <a16:creationId xmlns:a16="http://schemas.microsoft.com/office/drawing/2014/main" id="{D93CDE60-22F8-4F42-AAD4-5FDC86762E2C}"/>
              </a:ext>
            </a:extLst>
          </p:cNvPr>
          <p:cNvSpPr/>
          <p:nvPr/>
        </p:nvSpPr>
        <p:spPr>
          <a:xfrm>
            <a:off x="122011" y="3196162"/>
            <a:ext cx="8899977" cy="2535246"/>
          </a:xfrm>
          <a:prstGeom prst="rect">
            <a:avLst/>
          </a:prstGeom>
        </p:spPr>
        <p:txBody>
          <a:bodyPr wrap="square">
            <a:spAutoFit/>
          </a:bodyPr>
          <a:lstStyle/>
          <a:p>
            <a:pPr marL="71120" marR="71755" algn="just">
              <a:lnSpc>
                <a:spcPct val="150000"/>
              </a:lnSpc>
              <a:spcBef>
                <a:spcPts val="555"/>
              </a:spcBef>
              <a:spcAft>
                <a:spcPts val="0"/>
              </a:spcAft>
            </a:pPr>
            <a:r>
              <a:rPr lang="en-US" dirty="0">
                <a:latin typeface="Times New Roman" panose="02020603050405020304" pitchFamily="18" charset="0"/>
                <a:ea typeface="Arial" panose="020B0604020202020204" pitchFamily="34" charset="0"/>
              </a:rPr>
              <a:t>Non </a:t>
            </a:r>
            <a:r>
              <a:rPr lang="en-US" dirty="0" err="1">
                <a:latin typeface="Times New Roman" panose="02020603050405020304" pitchFamily="18" charset="0"/>
                <a:ea typeface="Arial" panose="020B0604020202020204" pitchFamily="34" charset="0"/>
              </a:rPr>
              <a:t>sono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assicurabili</a:t>
            </a:r>
            <a:r>
              <a:rPr lang="en-US" dirty="0">
                <a:latin typeface="Times New Roman" panose="02020603050405020304" pitchFamily="18" charset="0"/>
                <a:ea typeface="Arial" panose="020B0604020202020204" pitchFamily="34" charset="0"/>
              </a:rPr>
              <a:t> né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speculativi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cioè</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quelli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possono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manifestarsi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sia</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senso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positivo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negativo</a:t>
            </a:r>
            <a:r>
              <a:rPr lang="en-US" dirty="0">
                <a:latin typeface="Times New Roman" panose="02020603050405020304" pitchFamily="18" charset="0"/>
                <a:ea typeface="Arial" panose="020B0604020202020204" pitchFamily="34" charset="0"/>
              </a:rPr>
              <a:t> (es.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di </a:t>
            </a:r>
            <a:r>
              <a:rPr lang="en-US" dirty="0" err="1">
                <a:latin typeface="Times New Roman" panose="02020603050405020304" pitchFamily="18" charset="0"/>
                <a:ea typeface="Arial" panose="020B0604020202020204" pitchFamily="34" charset="0"/>
              </a:rPr>
              <a:t>cambio</a:t>
            </a:r>
            <a:r>
              <a:rPr lang="en-US" dirty="0">
                <a:latin typeface="Times New Roman" panose="02020603050405020304" pitchFamily="18" charset="0"/>
                <a:ea typeface="Arial" panose="020B0604020202020204" pitchFamily="34" charset="0"/>
              </a:rPr>
              <a:t>, di interesse o di </a:t>
            </a:r>
            <a:r>
              <a:rPr lang="en-US" dirty="0" err="1">
                <a:latin typeface="Times New Roman" panose="02020603050405020304" pitchFamily="18" charset="0"/>
                <a:ea typeface="Arial" panose="020B0604020202020204" pitchFamily="34" charset="0"/>
              </a:rPr>
              <a:t>mercato</a:t>
            </a:r>
            <a:r>
              <a:rPr lang="en-US" dirty="0">
                <a:latin typeface="Times New Roman" panose="02020603050405020304" pitchFamily="18" charset="0"/>
                <a:ea typeface="Arial" panose="020B0604020202020204" pitchFamily="34" charset="0"/>
              </a:rPr>
              <a:t>), né </a:t>
            </a:r>
            <a:r>
              <a:rPr lang="en-US" dirty="0" err="1">
                <a:latin typeface="Times New Roman" panose="02020603050405020304" pitchFamily="18" charset="0"/>
                <a:ea typeface="Arial" panose="020B0604020202020204" pitchFamily="34" charset="0"/>
              </a:rPr>
              <a:t>il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rischio</a:t>
            </a:r>
            <a:r>
              <a:rPr lang="en-US" dirty="0">
                <a:latin typeface="Times New Roman" panose="02020603050405020304" pitchFamily="18" charset="0"/>
                <a:ea typeface="Arial" panose="020B0604020202020204" pitchFamily="34" charset="0"/>
              </a:rPr>
              <a:t> di impresa, </a:t>
            </a:r>
            <a:r>
              <a:rPr lang="en-US" dirty="0" err="1">
                <a:latin typeface="Times New Roman" panose="02020603050405020304" pitchFamily="18" charset="0"/>
                <a:ea typeface="Arial" panose="020B0604020202020204" pitchFamily="34" charset="0"/>
              </a:rPr>
              <a:t>cioè</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quello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incide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direttamente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sul</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patrimonio</a:t>
            </a:r>
            <a:r>
              <a:rPr lang="en-US" dirty="0">
                <a:latin typeface="Times New Roman" panose="02020603050405020304" pitchFamily="18" charset="0"/>
                <a:ea typeface="Arial" panose="020B0604020202020204" pitchFamily="34" charset="0"/>
              </a:rPr>
              <a:t> o sui </a:t>
            </a:r>
            <a:r>
              <a:rPr lang="en-US" dirty="0" err="1">
                <a:latin typeface="Times New Roman" panose="02020603050405020304" pitchFamily="18" charset="0"/>
                <a:ea typeface="Arial" panose="020B0604020202020204" pitchFamily="34" charset="0"/>
              </a:rPr>
              <a:t>risultati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reddituali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dell’impresa</a:t>
            </a:r>
            <a:r>
              <a:rPr lang="en-US" dirty="0">
                <a:latin typeface="Times New Roman" panose="02020603050405020304" pitchFamily="18" charset="0"/>
                <a:ea typeface="Arial" panose="020B0604020202020204" pitchFamily="34" charset="0"/>
              </a:rPr>
              <a:t>, né </a:t>
            </a:r>
            <a:r>
              <a:rPr lang="en-US" dirty="0" err="1">
                <a:latin typeface="Times New Roman" panose="02020603050405020304" pitchFamily="18" charset="0"/>
                <a:ea typeface="Arial" panose="020B0604020202020204" pitchFamily="34" charset="0"/>
              </a:rPr>
              <a:t>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rischi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esclusivamente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finanziari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cioè</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quelli</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incidono</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sulla</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liquidità</a:t>
            </a:r>
            <a:r>
              <a:rPr lang="en-US" spc="-1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aziendale</a:t>
            </a:r>
            <a:r>
              <a:rPr lang="en-US" spc="-2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che</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sono</a:t>
            </a:r>
            <a:r>
              <a:rPr lang="en-US" spc="-1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legati</a:t>
            </a:r>
            <a:r>
              <a:rPr lang="en-US" spc="-2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all'equilibrio</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tra</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flussi</a:t>
            </a:r>
            <a:r>
              <a:rPr lang="en-US" spc="-4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monetari</a:t>
            </a:r>
            <a:r>
              <a:rPr lang="en-US" spc="-2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3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entrata</a:t>
            </a:r>
            <a:r>
              <a:rPr lang="en-US" spc="-25"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e</a:t>
            </a:r>
            <a:r>
              <a:rPr lang="en-US" spc="-30" dirty="0">
                <a:latin typeface="Times New Roman" panose="02020603050405020304" pitchFamily="18" charset="0"/>
                <a:ea typeface="Arial" panose="020B0604020202020204" pitchFamily="34" charset="0"/>
              </a:rPr>
              <a:t> </a:t>
            </a:r>
            <a:r>
              <a:rPr lang="en-US" dirty="0">
                <a:latin typeface="Times New Roman" panose="02020603050405020304" pitchFamily="18" charset="0"/>
                <a:ea typeface="Arial" panose="020B0604020202020204" pitchFamily="34" charset="0"/>
              </a:rPr>
              <a:t>in</a:t>
            </a:r>
            <a:r>
              <a:rPr lang="en-US" spc="-25"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uscita</a:t>
            </a:r>
            <a:r>
              <a:rPr lang="en-US" spc="10"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ovvero</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esclusivamente</a:t>
            </a:r>
            <a:r>
              <a:rPr lang="en-US" dirty="0">
                <a:latin typeface="Times New Roman" panose="02020603050405020304" pitchFamily="18" charset="0"/>
                <a:ea typeface="Arial" panose="020B0604020202020204" pitchFamily="34" charset="0"/>
              </a:rPr>
              <a:t> </a:t>
            </a:r>
            <a:r>
              <a:rPr lang="en-US" dirty="0" err="1">
                <a:latin typeface="Times New Roman" panose="02020603050405020304" pitchFamily="18" charset="0"/>
                <a:ea typeface="Arial" panose="020B0604020202020204" pitchFamily="34" charset="0"/>
              </a:rPr>
              <a:t>finanziari</a:t>
            </a:r>
            <a:r>
              <a:rPr lang="en-US" dirty="0">
                <a:latin typeface="Times New Roman" panose="02020603050405020304" pitchFamily="18" charset="0"/>
                <a:ea typeface="Arial" panose="020B0604020202020204" pitchFamily="34" charset="0"/>
              </a:rPr>
              <a:t>, ad es. le </a:t>
            </a:r>
            <a:r>
              <a:rPr lang="en-US" dirty="0" err="1">
                <a:latin typeface="Times New Roman" panose="02020603050405020304" pitchFamily="18" charset="0"/>
                <a:ea typeface="Arial" panose="020B0604020202020204" pitchFamily="34" charset="0"/>
              </a:rPr>
              <a:t>variazioni</a:t>
            </a:r>
            <a:r>
              <a:rPr lang="en-US" dirty="0">
                <a:latin typeface="Times New Roman" panose="02020603050405020304" pitchFamily="18" charset="0"/>
                <a:ea typeface="Arial" panose="020B0604020202020204" pitchFamily="34" charset="0"/>
              </a:rPr>
              <a:t> in </a:t>
            </a:r>
            <a:r>
              <a:rPr lang="en-US" dirty="0" err="1">
                <a:latin typeface="Times New Roman" panose="02020603050405020304" pitchFamily="18" charset="0"/>
                <a:ea typeface="Arial" panose="020B0604020202020204" pitchFamily="34" charset="0"/>
              </a:rPr>
              <a:t>Borsa</a:t>
            </a:r>
            <a:r>
              <a:rPr lang="en-US" dirty="0">
                <a:latin typeface="Times New Roman" panose="02020603050405020304" pitchFamily="18" charset="0"/>
                <a:ea typeface="Arial" panose="020B0604020202020204" pitchFamily="34" charset="0"/>
              </a:rPr>
              <a:t>.</a:t>
            </a:r>
            <a:endParaRPr lang="it-IT" sz="12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4622754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600</TotalTime>
  <Words>4344</Words>
  <Application>Microsoft Office PowerPoint</Application>
  <PresentationFormat>Presentazione su schermo (4:3)</PresentationFormat>
  <Paragraphs>209</Paragraphs>
  <Slides>49</Slides>
  <Notes>0</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49</vt:i4>
      </vt:variant>
    </vt:vector>
  </HeadingPairs>
  <TitlesOfParts>
    <vt:vector size="58" baseType="lpstr">
      <vt:lpstr>Arial</vt:lpstr>
      <vt:lpstr>Calibri</vt:lpstr>
      <vt:lpstr>Calibri Light</vt:lpstr>
      <vt:lpstr>Constantia</vt:lpstr>
      <vt:lpstr>Symbol</vt:lpstr>
      <vt:lpstr>Times New Roman</vt:lpstr>
      <vt:lpstr>Wingdings</vt:lpstr>
      <vt:lpstr>Wingdings 2</vt:lpstr>
      <vt:lpstr>Equinozio</vt:lpstr>
      <vt:lpstr>Corso di Formazione IL PERITO ASSICURATIVO – RAMI ELEMENTARI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Utente</cp:lastModifiedBy>
  <cp:revision>104</cp:revision>
  <dcterms:created xsi:type="dcterms:W3CDTF">2012-02-03T12:18:10Z</dcterms:created>
  <dcterms:modified xsi:type="dcterms:W3CDTF">2019-09-23T11:54:32Z</dcterms:modified>
</cp:coreProperties>
</file>