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7"/>
  </p:notes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4" r:id="rId13"/>
    <p:sldId id="293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5591" autoAdjust="0"/>
  </p:normalViewPr>
  <p:slideViewPr>
    <p:cSldViewPr>
      <p:cViewPr varScale="1">
        <p:scale>
          <a:sx n="82" d="100"/>
          <a:sy n="82" d="100"/>
        </p:scale>
        <p:origin x="1430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EA5A9-5CFE-4D1A-AC72-1259C2144F43}" type="datetimeFigureOut">
              <a:rPr lang="it-IT" smtClean="0"/>
              <a:pPr/>
              <a:t>29/10/2019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4EC0C-C51C-4A7A-806B-0C28A6511C1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42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51C0-711A-470F-A835-BF2F9CBE51F7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DAE3-465A-47AE-9A8B-11BDD7FC347A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74FD-3F94-491A-9096-6CB921D5CAB1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1BC8-7526-44F0-8FB4-07A4ABFCE891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0B4-C9DF-4271-8516-2EF8802E4FF4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A5A0-AE1A-4685-93B0-9AD0E91F578D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FCFF-E4A3-4C0D-A724-F537D352D111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0ECCD-3B8F-4CA5-AC07-C304E254DD57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741-D74F-4D40-B7D8-69900932A550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6DF-192B-438F-9B93-4B3AA832A9AD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CFD9-DFE4-4769-84CF-93A602E4A276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970AA-99D6-4A36-B55D-5E69EEA21C79}" type="datetime1">
              <a:rPr lang="it-IT" smtClean="0"/>
              <a:pPr/>
              <a:t>29/10/2019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851648" cy="1828800"/>
          </a:xfrm>
          <a:solidFill>
            <a:srgbClr val="00B050"/>
          </a:solidFill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>IL PERITO ASSICURATIVO – RAMI ELEMENTARI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801" y="260648"/>
            <a:ext cx="1732971" cy="164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8F2F0FA-B6CD-42FB-BB52-70393541D825}"/>
              </a:ext>
            </a:extLst>
          </p:cNvPr>
          <p:cNvSpPr/>
          <p:nvPr/>
        </p:nvSpPr>
        <p:spPr>
          <a:xfrm>
            <a:off x="251520" y="1720840"/>
            <a:ext cx="8568952" cy="2540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 valore di ricostruzione individuato (VRN), andrà posto a raffronto con la somma assicurata (SA), per verificare se esista o meno la "copertura assicurativa" appropriata (*), ovvero se: VRN è inferiore, uguale o maggiore a SA. VRN &lt; = &gt; SA Vengono di seguito riportati alcuni esempi. a) VRN = Valore di ricostruzione a nuovo €. 1.500.000 SA = Somma assicurata €. 1.250.000 la copertura è insufficiente, ovvero esiste scopertura b) VRN = €. 1.500.000 SA = €. 1.550.000 la copertura è sufficiente.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8600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EADD3D8-6B4F-4B65-9207-C8F6C5EAB4CD}"/>
              </a:ext>
            </a:extLst>
          </p:cNvPr>
          <p:cNvSpPr/>
          <p:nvPr/>
        </p:nvSpPr>
        <p:spPr>
          <a:xfrm>
            <a:off x="539552" y="1008402"/>
            <a:ext cx="7632848" cy="401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dati di calcolo da ricercare, per la determinazione del VRN, sono individuati nel: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volume teorico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nelle caratteristiche tipologico–costruttive del fabbricato al quale si fa riferimento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nel prezzo o costo, riferito a prezzi unitari noti del mercato edilizio della zona, espresso solitamente per unità di misura a "metro cubo" vuoto per pieno e/o a "metro quadrato" di superficie coperta lorda.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11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 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017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2F2FED2-607A-4675-9F38-8FF572D08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96815"/>
            <a:ext cx="8686800" cy="534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03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9ACD5EB-A2B7-4E52-A4FE-F602CD081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2" y="1952625"/>
            <a:ext cx="7572375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46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ADD0F8E-6EF1-40EB-B7AA-4602983F8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0" y="1287911"/>
            <a:ext cx="8316416" cy="47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62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35B551B-FC90-4944-8663-4FB70F800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775979"/>
            <a:ext cx="8748464" cy="555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3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C04BCE9-97A3-44E9-9E72-D879DD987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67" y="1268760"/>
            <a:ext cx="8264997" cy="483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60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34DEAA3-CD14-4362-89DC-64A9C8687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653746"/>
            <a:ext cx="8964488" cy="566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7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7FBEA6A-9012-4355-A2BF-39F0000AD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389984"/>
            <a:ext cx="8892480" cy="625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97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A9DEBAD-49D2-49BE-B908-40BC0F458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51" y="188640"/>
            <a:ext cx="8803637" cy="629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C31528C-1606-4E91-8F9E-287D0A7657A2}"/>
              </a:ext>
            </a:extLst>
          </p:cNvPr>
          <p:cNvSpPr/>
          <p:nvPr/>
        </p:nvSpPr>
        <p:spPr>
          <a:xfrm>
            <a:off x="2672441" y="3244334"/>
            <a:ext cx="3799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Calcolo del valore della preesistenza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7753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54A6AF2-E933-453A-87A9-CC4049A31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403152"/>
            <a:ext cx="8964488" cy="61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06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1BA9155-48B0-4C5D-AFCE-8C71AF0C0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80" y="116632"/>
            <a:ext cx="8686800" cy="641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37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321823D-1D70-4C62-BA8E-1001888F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88" y="321137"/>
            <a:ext cx="8686800" cy="606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88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89127A7-86EF-4E91-8551-9DF82350C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32" y="918369"/>
            <a:ext cx="8604448" cy="535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94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3E8BE8C-F756-4519-8E9E-C02998357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1002098"/>
            <a:ext cx="8604448" cy="517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72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937BBA3-96F6-401C-81D4-75343AF73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763131"/>
            <a:ext cx="8964488" cy="544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972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30CFC48-D75F-4F27-A4C6-E771902B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88" y="1029964"/>
            <a:ext cx="8686800" cy="50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68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CC06894-BDA2-4B8E-8BE2-89EDE9D5D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31" y="908720"/>
            <a:ext cx="8688457" cy="531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52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960C741-08DD-4D11-9B12-216CC6381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0" y="908720"/>
            <a:ext cx="821487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58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CD23F9F-BD5D-4609-8019-0214D52F0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716868"/>
            <a:ext cx="8964488" cy="531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76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1876345-081B-4F42-93B8-90A758BA6A0F}"/>
              </a:ext>
            </a:extLst>
          </p:cNvPr>
          <p:cNvSpPr/>
          <p:nvPr/>
        </p:nvSpPr>
        <p:spPr>
          <a:xfrm>
            <a:off x="827584" y="2690336"/>
            <a:ext cx="7704856" cy="12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 il termine "preesistenza" si intende prendere in considerazione tutti gli aspetti e le condizioni dello stato di fatto e d’uso delle cose assicurate riferite al loro valore e/o costo, stimate al momento del sinistro.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9145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FC047BE-45E0-4FF8-A18B-BFD0A416A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807935"/>
            <a:ext cx="8820472" cy="544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58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C107598-B66B-41A0-9242-A05EC8590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67" y="620688"/>
            <a:ext cx="8688813" cy="585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847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44E1B27-D005-4692-99E0-B2DD0BE18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503398"/>
            <a:ext cx="8964488" cy="597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979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FD07350-262F-4B03-AA5C-5FB64486B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65" y="2132856"/>
            <a:ext cx="8905731" cy="26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418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B639F48-632A-44EE-8C7D-DAFDD8E42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80" y="1196221"/>
            <a:ext cx="8686800" cy="471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83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6B6A394-F395-4242-9326-F91B5DC05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0" y="476672"/>
            <a:ext cx="8532440" cy="577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495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713083B-7C0E-4B86-8C70-69391BF2F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48" y="554153"/>
            <a:ext cx="8726040" cy="589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283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337C775-4E00-4F15-BC8D-2ED1A0B82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475826"/>
            <a:ext cx="8820472" cy="597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176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E94CE8F-C250-48D4-A3B1-CE4ED456C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8640"/>
            <a:ext cx="8964488" cy="625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653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AB6D318-3168-432B-AF8E-0AA160596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439836"/>
            <a:ext cx="8964488" cy="610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24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6D3A0BC-C633-4B2C-9D20-B1B36CCECFDF}"/>
              </a:ext>
            </a:extLst>
          </p:cNvPr>
          <p:cNvSpPr/>
          <p:nvPr/>
        </p:nvSpPr>
        <p:spPr>
          <a:xfrm>
            <a:off x="107504" y="887625"/>
            <a:ext cx="8784976" cy="419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Per quanto si riferisce agli immobili, nella loro generalità, le verifiche relative alla preesistenza possono essere così individuate:</a:t>
            </a:r>
            <a:endParaRPr lang="it-IT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determinazione, a mezzo della stima teorica, del più probabile valore di ricostruzione a nuovo del fabbricato riferito al momento del sinistro.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Quindi la determinazione del più probabile costo di costruzione del fabbricato come se lo stesso fosse da costruire ex novo al momento del sinistro come di seguito dettagliatamente specificato.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Analoga stima deve essere effettuata per le cose mobili, per le merci, o per le attività commerciali e patrimoniali compromesse dal sinistro.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42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52FEC70-7F8D-420B-9F13-18BAA4E67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45" y="476672"/>
            <a:ext cx="8827643" cy="597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8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D7BB22B-8777-4944-A94D-EB27706ED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61" y="188640"/>
            <a:ext cx="8651519" cy="610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072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1DE01DA-4A76-4C34-979B-1D733C1B8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32" y="404664"/>
            <a:ext cx="8748464" cy="604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0619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6399342-9E34-4F95-B96D-74F6475E9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45" y="764704"/>
            <a:ext cx="8762635" cy="557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20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08338AE-9F13-43ED-8038-BB1EF0BAE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48" y="620688"/>
            <a:ext cx="8460432" cy="581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007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EEC2642-0E77-4240-8D93-4DB758738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1386957"/>
            <a:ext cx="8820472" cy="423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7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5F8236B-4AE1-4748-BC7D-CAC705006C96}"/>
              </a:ext>
            </a:extLst>
          </p:cNvPr>
          <p:cNvSpPr/>
          <p:nvPr/>
        </p:nvSpPr>
        <p:spPr>
          <a:xfrm>
            <a:off x="539552" y="2161217"/>
            <a:ext cx="7704856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Nota: La conoscenza di questi valori consentirà un confronto con la somma assicurata (indicata in polizza) e di stabilire se esiste o meno "copertura assicurativa", verificando quindi se la somma assicurata è sufficiente o insufficiente.</a:t>
            </a:r>
            <a:endParaRPr lang="it-IT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3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8B05488-FD7E-4D33-8B90-A4E2DCE11871}"/>
              </a:ext>
            </a:extLst>
          </p:cNvPr>
          <p:cNvSpPr/>
          <p:nvPr/>
        </p:nvSpPr>
        <p:spPr>
          <a:xfrm>
            <a:off x="107504" y="1286573"/>
            <a:ext cx="8579296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Tutti i dati accertati relativi allo stato di manutenzione per i fabbricati o di stato d’uso per le "cose ", devono essere riferiti sempre al momento del sinistro relativamente a tutte le cose o beni che costituiscono oggetto della copertura assicurative e la loro destinazione d’uso, consentiranno di verificare la conformità con le "dichiarazioni" rese in polizza dall’assicurato ai sensi dell’art. del C. C.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verifica delle norme contrattuali, esposte in polizza, consente di individuare gli scoperti, le franchigie ed i massimali da applicare in sede di computo e valutazione degli indennizzi a risarcimento dei danni.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0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A336CC7-1583-4754-8482-69512AB75C84}"/>
              </a:ext>
            </a:extLst>
          </p:cNvPr>
          <p:cNvSpPr/>
          <p:nvPr/>
        </p:nvSpPr>
        <p:spPr>
          <a:xfrm>
            <a:off x="2286000" y="2492896"/>
            <a:ext cx="5526360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stima del più probabile valore di ricostruzione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75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A9D6FF4-345F-408C-BC22-A6FE216ACBC9}"/>
              </a:ext>
            </a:extLst>
          </p:cNvPr>
          <p:cNvSpPr/>
          <p:nvPr/>
        </p:nvSpPr>
        <p:spPr>
          <a:xfrm>
            <a:off x="467544" y="1997839"/>
            <a:ext cx="7848872" cy="2540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 contratto assicurativo, per la determinazione dei danni risarcibili, richiede la stima della spesa necessaria per l’integrale ricostruzione a nuovo del fabbricato, oggetto della garanzia, riferita al momento del sinistro (e non alla data della stipula del contratto assicurativo). Pertanto la ricerca del </a:t>
            </a:r>
            <a:r>
              <a:rPr lang="it-IT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piú</a:t>
            </a:r>
            <a:r>
              <a:rPr lang="it-IT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probabile valore o costo per l’integrale ricostruzione a nuovo del fabbricato (VRN), può essere considerata lo scopo della stima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3259070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8F0BFAF-F8BE-4AF0-BDFC-1FDFD410CDD2}"/>
              </a:ext>
            </a:extLst>
          </p:cNvPr>
          <p:cNvSpPr/>
          <p:nvPr/>
        </p:nvSpPr>
        <p:spPr>
          <a:xfrm>
            <a:off x="539552" y="1745719"/>
            <a:ext cx="7560840" cy="212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ricostruzione – teorica – del fabbricato deve essere riferita alla sua volumetria totale emergente e soprastante le sue fondazioni, nonché a tutte le opere murarie alla stessa attinenti e contigue, come i muri e sistemazioni dei distacchi e, almeno per una porzione, le fondazioni ed i sottofondi di appoggio, escluso il valore dell’area.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767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879</TotalTime>
  <Words>1375</Words>
  <Application>Microsoft Office PowerPoint</Application>
  <PresentationFormat>Presentazione su schermo (4:3)</PresentationFormat>
  <Paragraphs>111</Paragraphs>
  <Slides>45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52" baseType="lpstr">
      <vt:lpstr>Calibri</vt:lpstr>
      <vt:lpstr>Constantia</vt:lpstr>
      <vt:lpstr>Times New Roman</vt:lpstr>
      <vt:lpstr>Verdana</vt:lpstr>
      <vt:lpstr>Wingdings</vt:lpstr>
      <vt:lpstr>Wingdings 2</vt:lpstr>
      <vt:lpstr>Equinozio</vt:lpstr>
      <vt:lpstr>Corso di Formazione IL PERITO ASSICURATIVO – RAMI ELEMENTARI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Alta Formazione</dc:title>
  <dc:creator>micro</dc:creator>
  <cp:lastModifiedBy>Utente</cp:lastModifiedBy>
  <cp:revision>153</cp:revision>
  <dcterms:created xsi:type="dcterms:W3CDTF">2012-02-03T12:18:10Z</dcterms:created>
  <dcterms:modified xsi:type="dcterms:W3CDTF">2019-10-29T09:41:30Z</dcterms:modified>
</cp:coreProperties>
</file>