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3"/>
  </p:notesMasterIdLst>
  <p:sldIdLst>
    <p:sldId id="256"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5591" autoAdjust="0"/>
  </p:normalViewPr>
  <p:slideViewPr>
    <p:cSldViewPr>
      <p:cViewPr varScale="1">
        <p:scale>
          <a:sx n="82" d="100"/>
          <a:sy n="82" d="100"/>
        </p:scale>
        <p:origin x="1430"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26/10/2019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26/10/2019</a:t>
            </a:fld>
            <a:endParaRPr lang="it-IT"/>
          </a:p>
        </p:txBody>
      </p:sp>
      <p:sp>
        <p:nvSpPr>
          <p:cNvPr id="19" name="Segnaposto piè di pagina 18"/>
          <p:cNvSpPr>
            <a:spLocks noGrp="1"/>
          </p:cNvSpPr>
          <p:nvPr>
            <p:ph type="ftr" sz="quarter" idx="11"/>
          </p:nvPr>
        </p:nvSpPr>
        <p:spPr/>
        <p:txBody>
          <a:bodyPr/>
          <a:lstStyle/>
          <a:p>
            <a:r>
              <a:rPr lang="it-IT" dirty="0"/>
              <a:t>Modulo 4 - Tecnologie Impiantistiche - Relatore Ing. Amedeo Ammaturo</a:t>
            </a:r>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26/10/2019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26/10/2019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26/10/2019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26/10/2019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26/10/2019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26/10/2019</a:t>
            </a:fld>
            <a:endParaRPr lang="it-IT"/>
          </a:p>
        </p:txBody>
      </p:sp>
      <p:sp>
        <p:nvSpPr>
          <p:cNvPr id="8" name="Segnaposto piè di pagina 7"/>
          <p:cNvSpPr>
            <a:spLocks noGrp="1"/>
          </p:cNvSpPr>
          <p:nvPr>
            <p:ph type="ftr" sz="quarter" idx="11"/>
          </p:nvPr>
        </p:nvSpPr>
        <p:spPr/>
        <p:txBody>
          <a:bodyPr/>
          <a:lstStyle/>
          <a:p>
            <a:r>
              <a:rPr lang="it-IT" dirty="0"/>
              <a:t>Modulo 4 - Tecnologie Impiantistiche - Relatore Ing. Amedeo Ammaturo</a:t>
            </a:r>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26/10/2019</a:t>
            </a:fld>
            <a:endParaRPr lang="it-IT"/>
          </a:p>
        </p:txBody>
      </p:sp>
      <p:sp>
        <p:nvSpPr>
          <p:cNvPr id="4" name="Segnaposto piè di pagina 3"/>
          <p:cNvSpPr>
            <a:spLocks noGrp="1"/>
          </p:cNvSpPr>
          <p:nvPr>
            <p:ph type="ftr" sz="quarter" idx="11"/>
          </p:nvPr>
        </p:nvSpPr>
        <p:spPr/>
        <p:txBody>
          <a:bodyPr/>
          <a:lstStyle/>
          <a:p>
            <a:r>
              <a:rPr lang="it-IT" dirty="0"/>
              <a:t>Modulo 4 - Tecnologie Impiantistiche - Relatore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26/10/2019</a:t>
            </a:fld>
            <a:endParaRPr lang="it-IT"/>
          </a:p>
        </p:txBody>
      </p:sp>
      <p:sp>
        <p:nvSpPr>
          <p:cNvPr id="3" name="Segnaposto piè di pagina 2"/>
          <p:cNvSpPr>
            <a:spLocks noGrp="1"/>
          </p:cNvSpPr>
          <p:nvPr>
            <p:ph type="ftr" sz="quarter" idx="11"/>
          </p:nvPr>
        </p:nvSpPr>
        <p:spPr/>
        <p:txBody>
          <a:bodyPr/>
          <a:lstStyle/>
          <a:p>
            <a:r>
              <a:rPr lang="it-IT" dirty="0"/>
              <a:t>Modulo 4 - Tecnologie Impiantistiche - Relatore Ing. Amedeo Ammaturo</a:t>
            </a:r>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26/10/2019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26/10/2019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26/10/2019</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a:t>Modulo 4 - Tecnologie Impiantistiche - Relatore Ing. Amedeo Ammaturo</a:t>
            </a:r>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t.agenziaentrate.gov.it/servizi/Consultazione/ricerca.htm" TargetMode="Externa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hyperlink" Target="http://www.borsinoimmobiliare.it/"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solidFill>
            <a:srgbClr val="00B050"/>
          </a:soli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a:solidFill>
                  <a:schemeClr val="tx1"/>
                </a:solidFill>
              </a:rPr>
              <a:t>Corso di Formazione</a:t>
            </a:r>
            <a:br>
              <a:rPr lang="it-IT" dirty="0">
                <a:solidFill>
                  <a:schemeClr val="tx1"/>
                </a:solidFill>
              </a:rPr>
            </a:br>
            <a:r>
              <a:rPr lang="it-IT" sz="2800" dirty="0">
                <a:solidFill>
                  <a:schemeClr val="tx1"/>
                </a:solidFill>
              </a:rPr>
              <a:t>IL PERITO ASSICURATIVO – RAMI ELEMENTARI</a:t>
            </a:r>
            <a:endParaRPr lang="it-IT" dirty="0">
              <a:solidFill>
                <a:schemeClr val="tx1"/>
              </a:solidFill>
            </a:endParaRPr>
          </a:p>
        </p:txBody>
      </p:sp>
      <p:sp>
        <p:nvSpPr>
          <p:cNvPr id="4" name="Segnaposto piè di pagina 3"/>
          <p:cNvSpPr>
            <a:spLocks noGrp="1"/>
          </p:cNvSpPr>
          <p:nvPr>
            <p:ph type="ftr" sz="quarter" idx="11"/>
          </p:nvPr>
        </p:nvSpPr>
        <p:spPr>
          <a:xfrm>
            <a:off x="0" y="6488348"/>
            <a:ext cx="7380312" cy="365125"/>
          </a:xfrm>
        </p:spPr>
        <p:txBody>
          <a:bodyPr/>
          <a:lstStyle/>
          <a:p>
            <a:pPr algn="ctr"/>
            <a:r>
              <a:rPr lang="it-IT" dirty="0">
                <a:solidFill>
                  <a:schemeClr val="bg1"/>
                </a:solidFill>
              </a:rPr>
              <a:t>Corso di Formazione Il Perito Assicurativo – Rami Elementari - Relatore P.A.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3">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C72AE128-B41B-4197-B050-4EFCD2EA3418}"/>
              </a:ext>
            </a:extLst>
          </p:cNvPr>
          <p:cNvSpPr/>
          <p:nvPr/>
        </p:nvSpPr>
        <p:spPr>
          <a:xfrm>
            <a:off x="1115616" y="2572868"/>
            <a:ext cx="7056784" cy="1712264"/>
          </a:xfrm>
          <a:prstGeom prst="rect">
            <a:avLst/>
          </a:prstGeom>
        </p:spPr>
        <p:txBody>
          <a:bodyPr wrap="square">
            <a:spAutoFit/>
          </a:bodyPr>
          <a:lstStyle/>
          <a:p>
            <a:pPr algn="just">
              <a:lnSpc>
                <a:spcPct val="150000"/>
              </a:lnSpc>
              <a:spcAft>
                <a:spcPts val="3310"/>
              </a:spcAft>
            </a:pPr>
            <a:r>
              <a:rPr lang="it-IT" dirty="0">
                <a:latin typeface="Times New Roman" panose="02020603050405020304" pitchFamily="18" charset="0"/>
                <a:ea typeface="Times New Roman" panose="02020603050405020304" pitchFamily="18" charset="0"/>
              </a:rPr>
              <a:t>-Sistemazione degli spazi esterni, compresa la viabilità interna dell’area, parcheggi, ecc.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-Oneri fiscali, amministrativi, finanziari; </a:t>
            </a:r>
          </a:p>
        </p:txBody>
      </p:sp>
    </p:spTree>
    <p:extLst>
      <p:ext uri="{BB962C8B-B14F-4D97-AF65-F5344CB8AC3E}">
        <p14:creationId xmlns:p14="http://schemas.microsoft.com/office/powerpoint/2010/main" val="3476251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B3FA38D-18C2-459E-9E67-4489A87E37F1}"/>
              </a:ext>
            </a:extLst>
          </p:cNvPr>
          <p:cNvSpPr/>
          <p:nvPr/>
        </p:nvSpPr>
        <p:spPr>
          <a:xfrm>
            <a:off x="0" y="1415201"/>
            <a:ext cx="8964488" cy="4212948"/>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Se a quanto ottenuto si sommano le spese necessarie per portare il fabbricato in condizioni di vendibilità, si può arrivare ad un probabile valore di mercato. </a:t>
            </a:r>
          </a:p>
          <a:p>
            <a:pPr algn="just">
              <a:lnSpc>
                <a:spcPct val="150000"/>
              </a:lnSpc>
              <a:spcAft>
                <a:spcPts val="0"/>
              </a:spcAft>
            </a:pP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Tali spese sono quindi: </a:t>
            </a:r>
          </a:p>
          <a:p>
            <a:pPr algn="just">
              <a:lnSpc>
                <a:spcPct val="150000"/>
              </a:lnSpc>
              <a:spcAft>
                <a:spcPts val="0"/>
              </a:spcAft>
            </a:pPr>
            <a:endParaRPr lang="it-IT" dirty="0">
              <a:latin typeface="Times New Roman" panose="02020603050405020304" pitchFamily="18" charset="0"/>
              <a:ea typeface="Times New Roman" panose="02020603050405020304" pitchFamily="18" charset="0"/>
            </a:endParaRPr>
          </a:p>
          <a:p>
            <a:pPr algn="just">
              <a:lnSpc>
                <a:spcPct val="150000"/>
              </a:lnSpc>
              <a:spcAft>
                <a:spcPts val="3305"/>
              </a:spcAft>
            </a:pPr>
            <a:r>
              <a:rPr lang="it-IT" dirty="0">
                <a:latin typeface="Times New Roman" panose="02020603050405020304" pitchFamily="18" charset="0"/>
                <a:ea typeface="Times New Roman" panose="02020603050405020304" pitchFamily="18" charset="0"/>
              </a:rPr>
              <a:t>-L’utile netto dell’impresa; </a:t>
            </a:r>
          </a:p>
          <a:p>
            <a:pPr algn="just">
              <a:lnSpc>
                <a:spcPct val="150000"/>
              </a:lnSpc>
              <a:spcAft>
                <a:spcPts val="3305"/>
              </a:spcAft>
            </a:pPr>
            <a:r>
              <a:rPr lang="it-IT" dirty="0">
                <a:latin typeface="Times New Roman" panose="02020603050405020304" pitchFamily="18" charset="0"/>
                <a:ea typeface="Times New Roman" panose="02020603050405020304" pitchFamily="18" charset="0"/>
              </a:rPr>
              <a:t>-Le spese notarili e di allacciamento ai servizi di rete;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-Eventuale rivalutazione monetaria. </a:t>
            </a:r>
          </a:p>
        </p:txBody>
      </p:sp>
    </p:spTree>
    <p:extLst>
      <p:ext uri="{BB962C8B-B14F-4D97-AF65-F5344CB8AC3E}">
        <p14:creationId xmlns:p14="http://schemas.microsoft.com/office/powerpoint/2010/main" val="3050282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0342F6C4-5DC8-4138-899C-F6266632C764}"/>
              </a:ext>
            </a:extLst>
          </p:cNvPr>
          <p:cNvSpPr/>
          <p:nvPr/>
        </p:nvSpPr>
        <p:spPr>
          <a:xfrm>
            <a:off x="107504" y="197508"/>
            <a:ext cx="8928992" cy="5391732"/>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Il criterio del più probabile valore di capitalizzazione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 calcolare il valore di capitalizzazione si tiene conto di accumulare tutti i possibili redditi futuri del bene, calcolati allo stato attuale.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 fare ciò il bene deve essere durevole e produrre in maniera costante nel tempo un reddito che possa essere rappresentato in termini di saggio di rendimento.</a:t>
            </a: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Pertanto si calcolerà con la formula: </a:t>
            </a:r>
          </a:p>
          <a:p>
            <a:pPr algn="ctr">
              <a:lnSpc>
                <a:spcPct val="115000"/>
              </a:lnSpc>
              <a:spcAft>
                <a:spcPts val="0"/>
              </a:spcAft>
            </a:pPr>
            <a:r>
              <a:rPr lang="it-IT" sz="2400" dirty="0" err="1">
                <a:latin typeface="Times New Roman" panose="02020603050405020304" pitchFamily="18" charset="0"/>
                <a:ea typeface="Times New Roman" panose="02020603050405020304" pitchFamily="18" charset="0"/>
              </a:rPr>
              <a:t>Vc</a:t>
            </a:r>
            <a:r>
              <a:rPr lang="it-IT" sz="2400" dirty="0">
                <a:latin typeface="Times New Roman" panose="02020603050405020304" pitchFamily="18" charset="0"/>
                <a:ea typeface="Times New Roman" panose="02020603050405020304" pitchFamily="18" charset="0"/>
              </a:rPr>
              <a:t>=</a:t>
            </a:r>
            <a:r>
              <a:rPr lang="it-IT" sz="2400" dirty="0" err="1">
                <a:latin typeface="Times New Roman" panose="02020603050405020304" pitchFamily="18" charset="0"/>
                <a:ea typeface="Times New Roman" panose="02020603050405020304" pitchFamily="18" charset="0"/>
              </a:rPr>
              <a:t>Rn</a:t>
            </a:r>
            <a:r>
              <a:rPr lang="it-IT" sz="2400" dirty="0">
                <a:latin typeface="Times New Roman" panose="02020603050405020304" pitchFamily="18" charset="0"/>
                <a:ea typeface="Times New Roman" panose="02020603050405020304" pitchFamily="18" charset="0"/>
              </a:rPr>
              <a:t>/r</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dove: </a:t>
            </a:r>
          </a:p>
          <a:p>
            <a:pPr algn="just">
              <a:lnSpc>
                <a:spcPct val="150000"/>
              </a:lnSpc>
              <a:spcAft>
                <a:spcPts val="0"/>
              </a:spcAft>
            </a:pPr>
            <a:r>
              <a:rPr lang="it-IT" dirty="0" err="1">
                <a:latin typeface="Times New Roman" panose="02020603050405020304" pitchFamily="18" charset="0"/>
                <a:ea typeface="Times New Roman" panose="02020603050405020304" pitchFamily="18" charset="0"/>
              </a:rPr>
              <a:t>Vc</a:t>
            </a:r>
            <a:r>
              <a:rPr lang="it-IT" dirty="0">
                <a:latin typeface="Times New Roman" panose="02020603050405020304" pitchFamily="18" charset="0"/>
                <a:ea typeface="Times New Roman" panose="02020603050405020304" pitchFamily="18" charset="0"/>
              </a:rPr>
              <a:t> = valore di capitalizzazione (pari al valore di mercato o venale del bene) </a:t>
            </a:r>
          </a:p>
          <a:p>
            <a:pPr algn="just">
              <a:lnSpc>
                <a:spcPct val="150000"/>
              </a:lnSpc>
              <a:spcAft>
                <a:spcPts val="0"/>
              </a:spcAft>
            </a:pPr>
            <a:r>
              <a:rPr lang="it-IT" dirty="0" err="1">
                <a:latin typeface="Times New Roman" panose="02020603050405020304" pitchFamily="18" charset="0"/>
                <a:ea typeface="Times New Roman" panose="02020603050405020304" pitchFamily="18" charset="0"/>
              </a:rPr>
              <a:t>Rn</a:t>
            </a:r>
            <a:r>
              <a:rPr lang="it-IT" dirty="0">
                <a:latin typeface="Times New Roman" panose="02020603050405020304" pitchFamily="18" charset="0"/>
                <a:ea typeface="Times New Roman" panose="02020603050405020304" pitchFamily="18" charset="0"/>
              </a:rPr>
              <a:t>= annualità o reddito netto dato dalla differenza tra Ricavi e Spese (R-S)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r = tasso di capitalizzazione (r medio = r1+r2+r3+r4+…+</a:t>
            </a:r>
            <a:r>
              <a:rPr lang="it-IT" dirty="0" err="1">
                <a:latin typeface="Times New Roman" panose="02020603050405020304" pitchFamily="18" charset="0"/>
                <a:ea typeface="Times New Roman" panose="02020603050405020304" pitchFamily="18" charset="0"/>
              </a:rPr>
              <a:t>rn</a:t>
            </a:r>
            <a:r>
              <a:rPr lang="it-IT" dirty="0">
                <a:latin typeface="Times New Roman" panose="02020603050405020304" pitchFamily="18" charset="0"/>
                <a:ea typeface="Times New Roman" panose="02020603050405020304" pitchFamily="18" charset="0"/>
              </a:rPr>
              <a:t>)/n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n= numero di annualità (paragonabile alla vita teorica dell’immobile)</a:t>
            </a:r>
          </a:p>
        </p:txBody>
      </p:sp>
    </p:spTree>
    <p:extLst>
      <p:ext uri="{BB962C8B-B14F-4D97-AF65-F5344CB8AC3E}">
        <p14:creationId xmlns:p14="http://schemas.microsoft.com/office/powerpoint/2010/main" val="3238036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DFF29CB-0381-4181-BBAB-EED29A3EE84A}"/>
              </a:ext>
            </a:extLst>
          </p:cNvPr>
          <p:cNvSpPr/>
          <p:nvPr/>
        </p:nvSpPr>
        <p:spPr>
          <a:xfrm>
            <a:off x="251520" y="1459045"/>
            <a:ext cx="8640960" cy="2474011"/>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Il criterio del più probabile valore di trasformazione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Si utilizza il criterio del valore di trasformazione in presenza di immobili che hanno grandi potenzialità se trasformati in qualcosa che il mercato richiede, come terreni edificabili, aree o rustici dismessi ma riqualificabili in zone particolarmente panoramiche o turistiche.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Pertanto si calcolerà la differenza tra il valore del bene dopo la trasformazione ed il costo richiesto per eseguire le opere.</a:t>
            </a:r>
          </a:p>
        </p:txBody>
      </p:sp>
    </p:spTree>
    <p:extLst>
      <p:ext uri="{BB962C8B-B14F-4D97-AF65-F5344CB8AC3E}">
        <p14:creationId xmlns:p14="http://schemas.microsoft.com/office/powerpoint/2010/main" val="107655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8C1BF71F-F7D0-4A2E-9EA0-976E3B79D472}"/>
              </a:ext>
            </a:extLst>
          </p:cNvPr>
          <p:cNvSpPr/>
          <p:nvPr/>
        </p:nvSpPr>
        <p:spPr>
          <a:xfrm>
            <a:off x="72008" y="1475595"/>
            <a:ext cx="8892480" cy="2889509"/>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Il criterio del più probabile valore complementare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Il calcolo del valore complementare si utilizza quando si deve stimare un immobile che possa considerarsi complementare ad un altro principale, in senso materiale o funzionale.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È il caso di una pertinenza di un immobile principale, che perderebbe significato senza quest’ultimo oppure nel caso di un usufrutto nei confronti della nuda proprietà. In questi casi si calcola il valore del complesso totale e poi si sottrae la stima dell’immobile principale, calcolando il tutto sempre con metodo sintetico oppure analitico.</a:t>
            </a:r>
          </a:p>
        </p:txBody>
      </p:sp>
    </p:spTree>
    <p:extLst>
      <p:ext uri="{BB962C8B-B14F-4D97-AF65-F5344CB8AC3E}">
        <p14:creationId xmlns:p14="http://schemas.microsoft.com/office/powerpoint/2010/main" val="228756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CA9752C6-7EBD-40ED-8A4A-7D8459F67A8F}"/>
              </a:ext>
            </a:extLst>
          </p:cNvPr>
          <p:cNvSpPr/>
          <p:nvPr/>
        </p:nvSpPr>
        <p:spPr>
          <a:xfrm>
            <a:off x="107504" y="1652710"/>
            <a:ext cx="9001000" cy="3720506"/>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Il criterio del più probabile valore di sostituzione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 calcolare il valore di sostituzione si prende in considerazione un altro bene che ha la stessa funzione di quello da stimare, ma che per le sue particolari caratteristiche non ha un mercato specifico.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È il caso ad esempio di una chiesa, un palazzetto dello sport, un ospedale, ecc. In tal caso di perviene alla stima dell’altro bene tramite un metodo sintetico oppure analitico e poi si corregge il valore tramite coefficienti correttivi che tengono conto di caratteristiche specifiche che aumentano o diminuiscono il valore (maggiore o minore usura, materiali o finiture di pregio, </a:t>
            </a:r>
            <a:r>
              <a:rPr lang="it-IT" dirty="0" err="1">
                <a:latin typeface="Times New Roman" panose="02020603050405020304" pitchFamily="18" charset="0"/>
                <a:ea typeface="Times New Roman" panose="02020603050405020304" pitchFamily="18" charset="0"/>
              </a:rPr>
              <a:t>ecc</a:t>
            </a:r>
            <a:r>
              <a:rPr lang="it-IT" dirty="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3781161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6BD2666D-EFFD-4017-B24A-E02B364F5C4D}"/>
              </a:ext>
            </a:extLst>
          </p:cNvPr>
          <p:cNvSpPr/>
          <p:nvPr/>
        </p:nvSpPr>
        <p:spPr>
          <a:xfrm>
            <a:off x="395536" y="1776497"/>
            <a:ext cx="8291264" cy="2058512"/>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I metodi di stima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Per calcolare il valore di un immobile è necessario tenere in considerazione vari fattori.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Innanzi tutto è necessario definire se il valore da calcolare è quello ad oggi o ad una data passata: entrambe le richieste possono essere oggetto di quesito, a seconda della funzione con cui la stima deve essere utilizzata.</a:t>
            </a:r>
          </a:p>
        </p:txBody>
      </p:sp>
    </p:spTree>
    <p:extLst>
      <p:ext uri="{BB962C8B-B14F-4D97-AF65-F5344CB8AC3E}">
        <p14:creationId xmlns:p14="http://schemas.microsoft.com/office/powerpoint/2010/main" val="7650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E7574959-7C07-40F5-97D9-041D5BCE484E}"/>
              </a:ext>
            </a:extLst>
          </p:cNvPr>
          <p:cNvSpPr/>
          <p:nvPr/>
        </p:nvSpPr>
        <p:spPr>
          <a:xfrm>
            <a:off x="539552" y="2368966"/>
            <a:ext cx="7776864" cy="1289071"/>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Per le stime ad oggi si utilizza quasi sempre un criterio di stima di tipo analogico – comparativo, basato sulla ricerca di valori di mercato noti per immobili analoghi in termini di caratteristiche e posizione. </a:t>
            </a:r>
          </a:p>
        </p:txBody>
      </p:sp>
    </p:spTree>
    <p:extLst>
      <p:ext uri="{BB962C8B-B14F-4D97-AF65-F5344CB8AC3E}">
        <p14:creationId xmlns:p14="http://schemas.microsoft.com/office/powerpoint/2010/main" val="2125662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1E42DC4F-99C9-4908-88D4-5CDDB13A7F0C}"/>
              </a:ext>
            </a:extLst>
          </p:cNvPr>
          <p:cNvSpPr/>
          <p:nvPr/>
        </p:nvSpPr>
        <p:spPr>
          <a:xfrm>
            <a:off x="323528" y="1330221"/>
            <a:ext cx="8568952" cy="2535566"/>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I valori di mercato possono essere reperiti direttamente tramite agenzie immobiliari o notai della zona, oppure consultando i valori medi di mercato riportati nell’Osservatorio dei Valori Immobiliari (Ministero delle Finanze) o il borsino Immobiliare.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 </a:t>
            </a:r>
          </a:p>
          <a:p>
            <a:pPr>
              <a:lnSpc>
                <a:spcPct val="150000"/>
              </a:lnSpc>
              <a:spcAft>
                <a:spcPts val="0"/>
              </a:spcAft>
            </a:pPr>
            <a:r>
              <a:rPr lang="it-IT" b="1" dirty="0">
                <a:solidFill>
                  <a:srgbClr val="0070C0"/>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http://wwwt.agenziaentrate.gov.it/servizi/Consultazione/ricerca.htm</a:t>
            </a:r>
            <a:r>
              <a:rPr lang="it-IT" b="1" dirty="0">
                <a:solidFill>
                  <a:srgbClr val="0070C0"/>
                </a:solidFill>
                <a:latin typeface="Times New Roman" panose="02020603050405020304" pitchFamily="18" charset="0"/>
                <a:ea typeface="Times New Roman" panose="02020603050405020304" pitchFamily="18" charset="0"/>
              </a:rPr>
              <a:t> </a:t>
            </a:r>
            <a:endParaRPr lang="it-IT" dirty="0">
              <a:solidFill>
                <a:srgbClr val="0070C0"/>
              </a:solidFill>
              <a:latin typeface="Times New Roman" panose="02020603050405020304" pitchFamily="18" charset="0"/>
              <a:ea typeface="Times New Roman" panose="02020603050405020304" pitchFamily="18" charset="0"/>
            </a:endParaRPr>
          </a:p>
          <a:p>
            <a:pPr algn="just">
              <a:lnSpc>
                <a:spcPct val="150000"/>
              </a:lnSpc>
              <a:spcAft>
                <a:spcPts val="0"/>
              </a:spcAft>
            </a:pPr>
            <a:r>
              <a:rPr lang="it-IT" b="1" dirty="0">
                <a:solidFill>
                  <a:srgbClr val="0070C0"/>
                </a:solidFill>
                <a:latin typeface="Times New Roman" panose="02020603050405020304" pitchFamily="18" charset="0"/>
                <a:ea typeface="Times New Roman" panose="02020603050405020304" pitchFamily="18" charset="0"/>
                <a:hlinkClick r:id="rId4">
                  <a:extLst>
                    <a:ext uri="{A12FA001-AC4F-418D-AE19-62706E023703}">
                      <ahyp:hlinkClr xmlns:ahyp="http://schemas.microsoft.com/office/drawing/2018/hyperlinkcolor" val="tx"/>
                    </a:ext>
                  </a:extLst>
                </a:hlinkClick>
              </a:rPr>
              <a:t>http://www.borsinoimmobiliare.it/</a:t>
            </a:r>
            <a:endParaRPr lang="it-IT" dirty="0">
              <a:solidFill>
                <a:srgbClr val="0070C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7083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027" name="Picture 3">
            <a:extLst>
              <a:ext uri="{FF2B5EF4-FFF2-40B4-BE49-F238E27FC236}">
                <a16:creationId xmlns:a16="http://schemas.microsoft.com/office/drawing/2014/main" id="{0F85B507-2AF5-4E6C-9682-890D9538EC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06" y="652835"/>
            <a:ext cx="9097498" cy="5080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0925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F7FB887-342D-465A-A058-90D43D1BC1CB}"/>
              </a:ext>
            </a:extLst>
          </p:cNvPr>
          <p:cNvSpPr/>
          <p:nvPr/>
        </p:nvSpPr>
        <p:spPr>
          <a:xfrm>
            <a:off x="3460157" y="3236319"/>
            <a:ext cx="2223686" cy="385362"/>
          </a:xfrm>
          <a:prstGeom prst="rect">
            <a:avLst/>
          </a:prstGeom>
        </p:spPr>
        <p:txBody>
          <a:bodyPr wrap="none">
            <a:spAutoFit/>
          </a:bodyPr>
          <a:lstStyle/>
          <a:p>
            <a:pPr algn="just">
              <a:lnSpc>
                <a:spcPct val="115000"/>
              </a:lnSpc>
              <a:spcAft>
                <a:spcPts val="0"/>
              </a:spcAft>
            </a:pPr>
            <a:r>
              <a:rPr lang="it-IT" b="1" u="sng" dirty="0">
                <a:latin typeface="Times New Roman" panose="02020603050405020304" pitchFamily="18" charset="0"/>
                <a:ea typeface="Times New Roman" panose="02020603050405020304" pitchFamily="18" charset="0"/>
              </a:rPr>
              <a:t>CENNI DI ESTIMO</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7753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026" name="Picture 2">
            <a:extLst>
              <a:ext uri="{FF2B5EF4-FFF2-40B4-BE49-F238E27FC236}">
                <a16:creationId xmlns:a16="http://schemas.microsoft.com/office/drawing/2014/main" id="{B53EF6C1-08A8-4C44-97AE-CD83D99123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580827"/>
            <a:ext cx="8923174" cy="536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4103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050" name="Picture 2">
            <a:extLst>
              <a:ext uri="{FF2B5EF4-FFF2-40B4-BE49-F238E27FC236}">
                <a16:creationId xmlns:a16="http://schemas.microsoft.com/office/drawing/2014/main" id="{61F1ABE8-DEC7-41F2-95A3-C6FD300B5D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98" y="652835"/>
            <a:ext cx="9062806" cy="529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9064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3074" name="Picture 2">
            <a:extLst>
              <a:ext uri="{FF2B5EF4-FFF2-40B4-BE49-F238E27FC236}">
                <a16:creationId xmlns:a16="http://schemas.microsoft.com/office/drawing/2014/main" id="{5697475C-8855-4E71-9A84-8C54C974E6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5" y="724843"/>
            <a:ext cx="9016751" cy="51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856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098" name="Picture 2">
            <a:extLst>
              <a:ext uri="{FF2B5EF4-FFF2-40B4-BE49-F238E27FC236}">
                <a16:creationId xmlns:a16="http://schemas.microsoft.com/office/drawing/2014/main" id="{7D56BBFA-FAF8-4425-8805-297E80C085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 y="652835"/>
            <a:ext cx="9149037" cy="558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4542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5122" name="Picture 2">
            <a:extLst>
              <a:ext uri="{FF2B5EF4-FFF2-40B4-BE49-F238E27FC236}">
                <a16:creationId xmlns:a16="http://schemas.microsoft.com/office/drawing/2014/main" id="{9A6E8F7E-D04C-489A-81F6-82E6285297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98" y="796851"/>
            <a:ext cx="9062806" cy="529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3238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6146" name="Picture 2">
            <a:extLst>
              <a:ext uri="{FF2B5EF4-FFF2-40B4-BE49-F238E27FC236}">
                <a16:creationId xmlns:a16="http://schemas.microsoft.com/office/drawing/2014/main" id="{3D48D3EA-A01F-4E37-93C1-D5E427D565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59" y="580827"/>
            <a:ext cx="9073945" cy="565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9269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7170" name="Picture 2">
            <a:extLst>
              <a:ext uri="{FF2B5EF4-FFF2-40B4-BE49-F238E27FC236}">
                <a16:creationId xmlns:a16="http://schemas.microsoft.com/office/drawing/2014/main" id="{20A90732-22FE-4984-8E45-079CEBEE59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3" y="4762"/>
            <a:ext cx="9122340" cy="616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0495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CBCC641-E20D-49D0-9D0F-95C16E05BC19}"/>
              </a:ext>
            </a:extLst>
          </p:cNvPr>
          <p:cNvSpPr/>
          <p:nvPr/>
        </p:nvSpPr>
        <p:spPr>
          <a:xfrm>
            <a:off x="72008" y="1149815"/>
            <a:ext cx="8964488" cy="4151393"/>
          </a:xfrm>
          <a:prstGeom prst="rect">
            <a:avLst/>
          </a:prstGeom>
        </p:spPr>
        <p:txBody>
          <a:bodyPr wrap="square">
            <a:spAutoFit/>
          </a:bodyPr>
          <a:lstStyle/>
          <a:p>
            <a:pPr algn="just">
              <a:lnSpc>
                <a:spcPct val="115000"/>
              </a:lnSpc>
              <a:spcAft>
                <a:spcPts val="0"/>
              </a:spcAft>
            </a:pPr>
            <a:r>
              <a:rPr lang="it-IT" sz="2000" b="1" u="sng" dirty="0">
                <a:latin typeface="Times New Roman" panose="02020603050405020304" pitchFamily="18" charset="0"/>
                <a:ea typeface="Times New Roman" panose="02020603050405020304" pitchFamily="18" charset="0"/>
              </a:rPr>
              <a:t>Stima diretta o sintetica</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Il metodo della stima diretta o sintetica si basa sui criteri che eseguono comparazione diretta di valori di beni con caratteristiche analoghe a quello in oggetto, compravenduti sulla stessa piazza.</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Alcuni esempi sono: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-Stima a vista o impressione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-Stima storica (su andamento delle compravendite del bene stesso negli anni)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 Stima per valore unitario (mediando i valori di beni simili a mq) </a:t>
            </a:r>
          </a:p>
        </p:txBody>
      </p:sp>
    </p:spTree>
    <p:extLst>
      <p:ext uri="{BB962C8B-B14F-4D97-AF65-F5344CB8AC3E}">
        <p14:creationId xmlns:p14="http://schemas.microsoft.com/office/powerpoint/2010/main" val="421636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0242" name="Immagine 7">
            <a:extLst>
              <a:ext uri="{FF2B5EF4-FFF2-40B4-BE49-F238E27FC236}">
                <a16:creationId xmlns:a16="http://schemas.microsoft.com/office/drawing/2014/main" id="{1DE0AB9F-AF61-446D-BBC4-733222249E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630" y="4762"/>
            <a:ext cx="7936802" cy="648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9188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1266" name="Immagine 8">
            <a:extLst>
              <a:ext uri="{FF2B5EF4-FFF2-40B4-BE49-F238E27FC236}">
                <a16:creationId xmlns:a16="http://schemas.microsoft.com/office/drawing/2014/main" id="{A60B03D3-6502-4196-B98F-87A71C2CAA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865" y="4762"/>
            <a:ext cx="7951567" cy="648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425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203D3F4C-5A78-45B6-B44C-3BCFDADE9223}"/>
              </a:ext>
            </a:extLst>
          </p:cNvPr>
          <p:cNvSpPr/>
          <p:nvPr/>
        </p:nvSpPr>
        <p:spPr>
          <a:xfrm>
            <a:off x="899592" y="2368966"/>
            <a:ext cx="7128792" cy="1289071"/>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L’oggetto dell’estimo è la stima di un bene economico, espresso nel corrispettivo monetario e di solito nel caso del CTU si tratta di un bene immobile, ossia un terreno o un fabbricato. </a:t>
            </a:r>
          </a:p>
        </p:txBody>
      </p:sp>
    </p:spTree>
    <p:extLst>
      <p:ext uri="{BB962C8B-B14F-4D97-AF65-F5344CB8AC3E}">
        <p14:creationId xmlns:p14="http://schemas.microsoft.com/office/powerpoint/2010/main" val="23660454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2290" name="Immagine 9">
            <a:extLst>
              <a:ext uri="{FF2B5EF4-FFF2-40B4-BE49-F238E27FC236}">
                <a16:creationId xmlns:a16="http://schemas.microsoft.com/office/drawing/2014/main" id="{8F0E4DC7-6F8A-45E8-B0EF-0E075B2F1B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3" y="868859"/>
            <a:ext cx="9073612" cy="385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5041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13314" name="Immagine 10">
            <a:extLst>
              <a:ext uri="{FF2B5EF4-FFF2-40B4-BE49-F238E27FC236}">
                <a16:creationId xmlns:a16="http://schemas.microsoft.com/office/drawing/2014/main" id="{D558E13E-D8B6-4F97-90F1-7557F13B56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92" y="1660947"/>
            <a:ext cx="9073612" cy="385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858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9DA831C1-D380-479A-B93A-607571705363}"/>
              </a:ext>
            </a:extLst>
          </p:cNvPr>
          <p:cNvSpPr/>
          <p:nvPr/>
        </p:nvSpPr>
        <p:spPr>
          <a:xfrm>
            <a:off x="683568" y="1953468"/>
            <a:ext cx="7488832" cy="2120068"/>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Può trattarsi quindi di estimo rurale, agrario o forestale, oppure di estimo civile, cioè relativo a costruzioni edili o industriali.</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In base alla finalità della stima sarà necessario individuare il criterio più consono da adottare nella valutazione. </a:t>
            </a:r>
          </a:p>
        </p:txBody>
      </p:sp>
    </p:spTree>
    <p:extLst>
      <p:ext uri="{BB962C8B-B14F-4D97-AF65-F5344CB8AC3E}">
        <p14:creationId xmlns:p14="http://schemas.microsoft.com/office/powerpoint/2010/main" val="2433659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FA6EA21D-41D2-4A91-8E30-C34B71320924}"/>
              </a:ext>
            </a:extLst>
          </p:cNvPr>
          <p:cNvSpPr/>
          <p:nvPr/>
        </p:nvSpPr>
        <p:spPr>
          <a:xfrm>
            <a:off x="467544" y="1745719"/>
            <a:ext cx="7560840" cy="2120068"/>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Si dovrà pervenire al risultato più oggettivo possibile per rispondere al quesito richiesto, quindi le variazioni non dovranno in alcun modo essere influenzate da considerazioni di tipo soggettivo. Tuttavia, con riferimento allo stesso edificio, si potrà verificare il caso in cui sia richiesto di quantificarne il costo di costruzione, piuttosto che il valore di mercato. </a:t>
            </a:r>
          </a:p>
        </p:txBody>
      </p:sp>
    </p:spTree>
    <p:extLst>
      <p:ext uri="{BB962C8B-B14F-4D97-AF65-F5344CB8AC3E}">
        <p14:creationId xmlns:p14="http://schemas.microsoft.com/office/powerpoint/2010/main" val="589386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631F3D08-FB1F-4F0C-81D8-EFB0517BA8A1}"/>
              </a:ext>
            </a:extLst>
          </p:cNvPr>
          <p:cNvSpPr/>
          <p:nvPr/>
        </p:nvSpPr>
        <p:spPr>
          <a:xfrm>
            <a:off x="3203848" y="692696"/>
            <a:ext cx="4551567" cy="385362"/>
          </a:xfrm>
          <a:prstGeom prst="rect">
            <a:avLst/>
          </a:prstGeom>
        </p:spPr>
        <p:txBody>
          <a:bodyPr wrap="none">
            <a:spAutoFit/>
          </a:bodyPr>
          <a:lstStyle/>
          <a:p>
            <a:pPr algn="just">
              <a:lnSpc>
                <a:spcPct val="115000"/>
              </a:lnSpc>
              <a:spcAft>
                <a:spcPts val="0"/>
              </a:spcAft>
            </a:pPr>
            <a:r>
              <a:rPr lang="it-IT" b="1" u="sng" dirty="0">
                <a:latin typeface="Times New Roman" panose="02020603050405020304" pitchFamily="18" charset="0"/>
                <a:ea typeface="Times New Roman" panose="02020603050405020304" pitchFamily="18" charset="0"/>
              </a:rPr>
              <a:t>Criterio del più probabile valore di mercato </a:t>
            </a:r>
            <a:endParaRPr lang="it-IT" sz="1600" dirty="0">
              <a:effectLst/>
              <a:latin typeface="Times New Roman" panose="02020603050405020304" pitchFamily="18" charset="0"/>
              <a:ea typeface="Times New Roman" panose="02020603050405020304" pitchFamily="18" charset="0"/>
            </a:endParaRPr>
          </a:p>
        </p:txBody>
      </p:sp>
      <p:sp>
        <p:nvSpPr>
          <p:cNvPr id="6" name="Rettangolo 5">
            <a:extLst>
              <a:ext uri="{FF2B5EF4-FFF2-40B4-BE49-F238E27FC236}">
                <a16:creationId xmlns:a16="http://schemas.microsoft.com/office/drawing/2014/main" id="{61B38E31-3825-49F2-82F8-471BAD9D1B2F}"/>
              </a:ext>
            </a:extLst>
          </p:cNvPr>
          <p:cNvSpPr/>
          <p:nvPr/>
        </p:nvSpPr>
        <p:spPr>
          <a:xfrm>
            <a:off x="251520" y="1745719"/>
            <a:ext cx="7992888" cy="2120068"/>
          </a:xfrm>
          <a:prstGeom prst="rect">
            <a:avLst/>
          </a:prstGeom>
        </p:spPr>
        <p:txBody>
          <a:bodyPr wrap="square">
            <a:spAutoFit/>
          </a:bodyPr>
          <a:lstStyle/>
          <a:p>
            <a:pPr algn="just">
              <a:lnSpc>
                <a:spcPct val="150000"/>
              </a:lnSpc>
              <a:spcAft>
                <a:spcPts val="0"/>
              </a:spcAft>
            </a:pPr>
            <a:r>
              <a:rPr lang="it-IT" dirty="0">
                <a:latin typeface="Times New Roman" panose="02020603050405020304" pitchFamily="18" charset="0"/>
                <a:ea typeface="Times New Roman" panose="02020603050405020304" pitchFamily="18" charset="0"/>
              </a:rPr>
              <a:t>Il criterio del più probabile valore di mercato di un bene è riferito all’attualità e consiste nella determinazione del valore venale più probabile che è possibile ricavare dalla compravendita in regime di libero mercato tra due parti consapevoli, diligenti e libere da ogni eventuale influenza esterna. Quindi è funzionale alla domanda e offerta del mercato locale.</a:t>
            </a:r>
          </a:p>
        </p:txBody>
      </p:sp>
    </p:spTree>
    <p:extLst>
      <p:ext uri="{BB962C8B-B14F-4D97-AF65-F5344CB8AC3E}">
        <p14:creationId xmlns:p14="http://schemas.microsoft.com/office/powerpoint/2010/main" val="3291811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2F199608-4F2F-416D-9A80-29B51DC88FBE}"/>
              </a:ext>
            </a:extLst>
          </p:cNvPr>
          <p:cNvSpPr/>
          <p:nvPr/>
        </p:nvSpPr>
        <p:spPr>
          <a:xfrm>
            <a:off x="611560" y="2191995"/>
            <a:ext cx="7704856" cy="1643014"/>
          </a:xfrm>
          <a:prstGeom prst="rect">
            <a:avLst/>
          </a:prstGeom>
        </p:spPr>
        <p:txBody>
          <a:bodyPr wrap="square">
            <a:spAutoFit/>
          </a:bodyPr>
          <a:lstStyle/>
          <a:p>
            <a:pPr algn="just">
              <a:lnSpc>
                <a:spcPct val="115000"/>
              </a:lnSpc>
              <a:spcAft>
                <a:spcPts val="0"/>
              </a:spcAft>
            </a:pPr>
            <a:r>
              <a:rPr lang="it-IT" b="1" u="sng" dirty="0">
                <a:latin typeface="Times New Roman" panose="02020603050405020304" pitchFamily="18" charset="0"/>
                <a:ea typeface="Times New Roman" panose="02020603050405020304" pitchFamily="18" charset="0"/>
              </a:rPr>
              <a:t>Criterio del più probabile valore di </a:t>
            </a:r>
            <a:r>
              <a:rPr lang="it-IT" sz="2000" b="1" u="sng" dirty="0">
                <a:latin typeface="Times New Roman" panose="02020603050405020304" pitchFamily="18" charset="0"/>
                <a:ea typeface="Times New Roman" panose="02020603050405020304" pitchFamily="18" charset="0"/>
              </a:rPr>
              <a:t>costo</a:t>
            </a:r>
            <a:r>
              <a:rPr lang="it-IT" b="1" u="sng"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Il criterio del più probabile valore di costo è dato dalla somma di tutte le spese necessarie per costruire il bene.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Sarà quindi necessario disporre di misure corrette e di prezzi unitari verificabili. </a:t>
            </a:r>
          </a:p>
        </p:txBody>
      </p:sp>
    </p:spTree>
    <p:extLst>
      <p:ext uri="{BB962C8B-B14F-4D97-AF65-F5344CB8AC3E}">
        <p14:creationId xmlns:p14="http://schemas.microsoft.com/office/powerpoint/2010/main" val="3219694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24390B28-5B2E-419B-93EB-E68869175CF1}"/>
              </a:ext>
            </a:extLst>
          </p:cNvPr>
          <p:cNvSpPr/>
          <p:nvPr/>
        </p:nvSpPr>
        <p:spPr>
          <a:xfrm>
            <a:off x="107504" y="492199"/>
            <a:ext cx="9036496" cy="4809009"/>
          </a:xfrm>
          <a:prstGeom prst="rect">
            <a:avLst/>
          </a:prstGeom>
        </p:spPr>
        <p:txBody>
          <a:bodyPr wrap="square">
            <a:spAutoFit/>
          </a:bodyPr>
          <a:lstStyle/>
          <a:p>
            <a:pPr algn="just">
              <a:lnSpc>
                <a:spcPct val="150000"/>
              </a:lnSpc>
              <a:spcAft>
                <a:spcPts val="0"/>
              </a:spcAft>
            </a:pPr>
            <a:r>
              <a:rPr lang="it-IT" b="1" i="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Nel caso della realizzazione di un fabbricato a carico di un’impresa si tratterà quindi di:</a:t>
            </a: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-Costo del terreno edificabile ed eventuale pulizia/sgombero/disboscamento dello stesso, compreso il trasporto e gli oneri per lo smaltimento;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-Spese per i servizi tecnici (indagini geologiche, progettazione, presentazione pratiche edilizie, direzione lavori, coordinamento sicurezza, collaudo, accatastamento, ecc.); </a:t>
            </a: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 </a:t>
            </a:r>
          </a:p>
          <a:p>
            <a:r>
              <a:rPr lang="it-IT" dirty="0">
                <a:latin typeface="Times New Roman" panose="02020603050405020304" pitchFamily="18" charset="0"/>
                <a:ea typeface="Times New Roman" panose="02020603050405020304" pitchFamily="18" charset="0"/>
              </a:rPr>
              <a:t>-Diritti di segreteria, oneri di costruzione e urbanizzazione, bolli vari per l’ottenimento del titolo abilitativo e successivamente per l’agibilità; </a:t>
            </a:r>
            <a:endParaRPr lang="it-IT" dirty="0"/>
          </a:p>
        </p:txBody>
      </p:sp>
    </p:spTree>
    <p:extLst>
      <p:ext uri="{BB962C8B-B14F-4D97-AF65-F5344CB8AC3E}">
        <p14:creationId xmlns:p14="http://schemas.microsoft.com/office/powerpoint/2010/main" val="1468977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0D36029B-83E7-4EF5-9EE8-0B41203BFB04}"/>
              </a:ext>
            </a:extLst>
          </p:cNvPr>
          <p:cNvSpPr/>
          <p:nvPr/>
        </p:nvSpPr>
        <p:spPr>
          <a:xfrm>
            <a:off x="179512" y="691584"/>
            <a:ext cx="8424936" cy="5059334"/>
          </a:xfrm>
          <a:prstGeom prst="rect">
            <a:avLst/>
          </a:prstGeom>
        </p:spPr>
        <p:txBody>
          <a:bodyPr wrap="square">
            <a:spAutoFit/>
          </a:bodyPr>
          <a:lstStyle/>
          <a:p>
            <a:pPr algn="just">
              <a:lnSpc>
                <a:spcPct val="150000"/>
              </a:lnSpc>
              <a:spcAft>
                <a:spcPts val="3310"/>
              </a:spcAft>
            </a:pPr>
            <a:r>
              <a:rPr lang="it-IT" dirty="0">
                <a:latin typeface="Times New Roman" panose="02020603050405020304" pitchFamily="18" charset="0"/>
                <a:ea typeface="Times New Roman" panose="02020603050405020304" pitchFamily="18" charset="0"/>
              </a:rPr>
              <a:t>-Cantierizzazione;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-Eventuali demolizioni;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-Scavi, rinterri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-Strutture (fondazioni, elevazione, copertura) </a:t>
            </a:r>
          </a:p>
          <a:p>
            <a:pPr algn="just">
              <a:lnSpc>
                <a:spcPct val="150000"/>
              </a:lnSpc>
              <a:spcAft>
                <a:spcPts val="0"/>
              </a:spcAft>
            </a:pPr>
            <a:r>
              <a:rPr lang="it-IT" dirty="0">
                <a:latin typeface="Times New Roman" panose="02020603050405020304" pitchFamily="18" charset="0"/>
                <a:ea typeface="Times New Roman" panose="02020603050405020304" pitchFamily="18" charset="0"/>
              </a:rPr>
              <a:t>-Tamponamenti, opere accessorie e finiture di ogni genere; </a:t>
            </a: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latin typeface="Times New Roman" panose="02020603050405020304" pitchFamily="18" charset="0"/>
                <a:ea typeface="Times New Roman" panose="02020603050405020304" pitchFamily="18" charset="0"/>
              </a:rPr>
              <a:t> </a:t>
            </a:r>
          </a:p>
          <a:p>
            <a:pPr algn="just">
              <a:lnSpc>
                <a:spcPct val="150000"/>
              </a:lnSpc>
              <a:spcAft>
                <a:spcPts val="3310"/>
              </a:spcAft>
            </a:pPr>
            <a:r>
              <a:rPr lang="it-IT" dirty="0">
                <a:latin typeface="Times New Roman" panose="02020603050405020304" pitchFamily="18" charset="0"/>
                <a:ea typeface="Times New Roman" panose="02020603050405020304" pitchFamily="18" charset="0"/>
              </a:rPr>
              <a:t>-Impianti tecnologici; </a:t>
            </a:r>
          </a:p>
        </p:txBody>
      </p:sp>
    </p:spTree>
    <p:extLst>
      <p:ext uri="{BB962C8B-B14F-4D97-AF65-F5344CB8AC3E}">
        <p14:creationId xmlns:p14="http://schemas.microsoft.com/office/powerpoint/2010/main" val="22580382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888</TotalTime>
  <Words>1527</Words>
  <Application>Microsoft Office PowerPoint</Application>
  <PresentationFormat>Presentazione su schermo (4:3)</PresentationFormat>
  <Paragraphs>133</Paragraphs>
  <Slides>31</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31</vt:i4>
      </vt:variant>
    </vt:vector>
  </HeadingPairs>
  <TitlesOfParts>
    <vt:vector size="37" baseType="lpstr">
      <vt:lpstr>Arial</vt:lpstr>
      <vt:lpstr>Calibri</vt:lpstr>
      <vt:lpstr>Constantia</vt:lpstr>
      <vt:lpstr>Times New Roman</vt:lpstr>
      <vt:lpstr>Wingdings 2</vt:lpstr>
      <vt:lpstr>Equinozio</vt:lpstr>
      <vt:lpstr>Corso di Formazione IL PERITO ASSICURATIVO – RAMI ELEMENTARI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155</cp:revision>
  <dcterms:created xsi:type="dcterms:W3CDTF">2012-02-03T12:18:10Z</dcterms:created>
  <dcterms:modified xsi:type="dcterms:W3CDTF">2019-10-26T09:46:55Z</dcterms:modified>
</cp:coreProperties>
</file>