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8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5591" autoAdjust="0"/>
  </p:normalViewPr>
  <p:slideViewPr>
    <p:cSldViewPr>
      <p:cViewPr varScale="1">
        <p:scale>
          <a:sx n="82" d="100"/>
          <a:sy n="82" d="100"/>
        </p:scale>
        <p:origin x="143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EA5A9-5CFE-4D1A-AC72-1259C2144F43}" type="datetimeFigureOut">
              <a:rPr lang="it-IT" smtClean="0"/>
              <a:pPr/>
              <a:t>17/10/2019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4EC0C-C51C-4A7A-806B-0C28A6511C1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42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51C0-711A-470F-A835-BF2F9CBE51F7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DAE3-465A-47AE-9A8B-11BDD7FC347A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74FD-3F94-491A-9096-6CB921D5CAB1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1BC8-7526-44F0-8FB4-07A4ABFCE891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0B4-C9DF-4271-8516-2EF8802E4FF4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A5A0-AE1A-4685-93B0-9AD0E91F578D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FCFF-E4A3-4C0D-A724-F537D352D111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0ECCD-3B8F-4CA5-AC07-C304E254DD57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741-D74F-4D40-B7D8-69900932A550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6DF-192B-438F-9B93-4B3AA832A9AD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CFD9-DFE4-4769-84CF-93A602E4A276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970AA-99D6-4A36-B55D-5E69EEA21C79}" type="datetime1">
              <a:rPr lang="it-IT" smtClean="0"/>
              <a:pPr/>
              <a:t>17/10/2019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851648" cy="1828800"/>
          </a:xfrm>
          <a:solidFill>
            <a:srgbClr val="00B050"/>
          </a:solidFill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>IL PERITO ASSICURATIVO – RAMI ELEMENTARI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801" y="260648"/>
            <a:ext cx="1732971" cy="164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2105395-4891-4E1F-A353-27B9346E064D}"/>
              </a:ext>
            </a:extLst>
          </p:cNvPr>
          <p:cNvSpPr/>
          <p:nvPr/>
        </p:nvSpPr>
        <p:spPr>
          <a:xfrm>
            <a:off x="251520" y="620688"/>
            <a:ext cx="1544012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Dati catastali 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9822D3BF-5B5F-4D06-8D39-5EC0732FC0EB}"/>
              </a:ext>
            </a:extLst>
          </p:cNvPr>
          <p:cNvSpPr/>
          <p:nvPr/>
        </p:nvSpPr>
        <p:spPr>
          <a:xfrm rot="3171833">
            <a:off x="1471497" y="1164497"/>
            <a:ext cx="648072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7EDE4F7-9435-4C50-AC0A-64950183CC63}"/>
              </a:ext>
            </a:extLst>
          </p:cNvPr>
          <p:cNvSpPr/>
          <p:nvPr/>
        </p:nvSpPr>
        <p:spPr>
          <a:xfrm>
            <a:off x="1749536" y="1804079"/>
            <a:ext cx="842923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Visura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0FD3FA95-6D70-4DFB-ABA2-7DC63E445E54}"/>
              </a:ext>
            </a:extLst>
          </p:cNvPr>
          <p:cNvSpPr/>
          <p:nvPr/>
        </p:nvSpPr>
        <p:spPr>
          <a:xfrm>
            <a:off x="2843808" y="1744732"/>
            <a:ext cx="648072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F116469-4DD1-439C-A459-74D99ABB9E93}"/>
              </a:ext>
            </a:extLst>
          </p:cNvPr>
          <p:cNvSpPr/>
          <p:nvPr/>
        </p:nvSpPr>
        <p:spPr>
          <a:xfrm>
            <a:off x="3743229" y="1772816"/>
            <a:ext cx="3061019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 soggetto o per immobile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9F23AD58-EF8A-4AFB-993A-A40612A2F696}"/>
              </a:ext>
            </a:extLst>
          </p:cNvPr>
          <p:cNvSpPr/>
          <p:nvPr/>
        </p:nvSpPr>
        <p:spPr>
          <a:xfrm>
            <a:off x="3347864" y="2924944"/>
            <a:ext cx="2952328" cy="22322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057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078A32B-F75B-4221-81B8-4002D3E19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332656"/>
            <a:ext cx="8892480" cy="61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52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FC71A85-1793-4072-BE4F-F6D694409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4297"/>
            <a:ext cx="8892480" cy="476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82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704C15B-78E6-4E0D-BFC5-D0CC4AE74753}"/>
              </a:ext>
            </a:extLst>
          </p:cNvPr>
          <p:cNvSpPr/>
          <p:nvPr/>
        </p:nvSpPr>
        <p:spPr>
          <a:xfrm>
            <a:off x="251520" y="882694"/>
            <a:ext cx="6462464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Nella consultazione del catasto fabbricati compaiono: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F1CB48B-079F-42F0-9E96-4EBD93D7D3AB}"/>
              </a:ext>
            </a:extLst>
          </p:cNvPr>
          <p:cNvSpPr/>
          <p:nvPr/>
        </p:nvSpPr>
        <p:spPr>
          <a:xfrm>
            <a:off x="1008112" y="2143412"/>
            <a:ext cx="4572000" cy="25817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-Intestazione della ditta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-Numero di partita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-Zona censuaria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-Foglio di mappa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-Categoria catastale </a:t>
            </a:r>
          </a:p>
        </p:txBody>
      </p:sp>
    </p:spTree>
    <p:extLst>
      <p:ext uri="{BB962C8B-B14F-4D97-AF65-F5344CB8AC3E}">
        <p14:creationId xmlns:p14="http://schemas.microsoft.com/office/powerpoint/2010/main" val="3124445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704C15B-78E6-4E0D-BFC5-D0CC4AE74753}"/>
              </a:ext>
            </a:extLst>
          </p:cNvPr>
          <p:cNvSpPr/>
          <p:nvPr/>
        </p:nvSpPr>
        <p:spPr>
          <a:xfrm>
            <a:off x="251520" y="882694"/>
            <a:ext cx="6462464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Nella consultazione del catasto fabbricati compaiono: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DC3E5F1-06C4-4C7C-8CB2-84177240D056}"/>
              </a:ext>
            </a:extLst>
          </p:cNvPr>
          <p:cNvSpPr/>
          <p:nvPr/>
        </p:nvSpPr>
        <p:spPr>
          <a:xfrm>
            <a:off x="1547664" y="2150485"/>
            <a:ext cx="4572000" cy="35281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-Particella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-Subalterni (se presenti)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-Consistenza (cioè misura declinata in vani catastali);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-Classe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-Reddito catastale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-Data dell’ultima variazione </a:t>
            </a:r>
          </a:p>
        </p:txBody>
      </p:sp>
    </p:spTree>
    <p:extLst>
      <p:ext uri="{BB962C8B-B14F-4D97-AF65-F5344CB8AC3E}">
        <p14:creationId xmlns:p14="http://schemas.microsoft.com/office/powerpoint/2010/main" val="3593629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BDF8C66-3E87-43BC-8B74-DA4338570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70" y="940867"/>
            <a:ext cx="8737118" cy="385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989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F98B5A6-0979-4A90-B436-EC48CF0E1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11" y="796851"/>
            <a:ext cx="8134653" cy="46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034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54A2AEE-C789-4C6F-91B1-5F2C3317B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4" y="1516931"/>
            <a:ext cx="8943992" cy="313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784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FBC1508-F89A-4760-9244-8D28A96FD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9" y="1660947"/>
            <a:ext cx="8994157" cy="292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323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1CBB87C-E73B-46BC-8DA9-34895280B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3" y="868859"/>
            <a:ext cx="8828085" cy="479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70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797C7A3-BEB4-4C37-BDBB-710B21EDC861}"/>
              </a:ext>
            </a:extLst>
          </p:cNvPr>
          <p:cNvSpPr/>
          <p:nvPr/>
        </p:nvSpPr>
        <p:spPr>
          <a:xfrm>
            <a:off x="2062342" y="1412776"/>
            <a:ext cx="5019323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CLAUSOLE SPECIALI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6F63AF07-2B80-459F-87BF-CBF333A637C3}"/>
              </a:ext>
            </a:extLst>
          </p:cNvPr>
          <p:cNvSpPr/>
          <p:nvPr/>
        </p:nvSpPr>
        <p:spPr>
          <a:xfrm rot="2020707">
            <a:off x="1136834" y="2534106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648875F6-6E8D-482A-86FB-2C1881B59A0C}"/>
              </a:ext>
            </a:extLst>
          </p:cNvPr>
          <p:cNvSpPr/>
          <p:nvPr/>
        </p:nvSpPr>
        <p:spPr>
          <a:xfrm>
            <a:off x="3203848" y="2636912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9FEC4F91-C929-4623-AB7E-BA76AF8DC726}"/>
              </a:ext>
            </a:extLst>
          </p:cNvPr>
          <p:cNvSpPr/>
          <p:nvPr/>
        </p:nvSpPr>
        <p:spPr>
          <a:xfrm rot="19172722">
            <a:off x="7272819" y="2536452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E89E176-B21F-42C3-ABEC-8C2C4F525914}"/>
              </a:ext>
            </a:extLst>
          </p:cNvPr>
          <p:cNvSpPr/>
          <p:nvPr/>
        </p:nvSpPr>
        <p:spPr>
          <a:xfrm>
            <a:off x="35496" y="3611398"/>
            <a:ext cx="2584362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Globale Fabbricati</a:t>
            </a:r>
            <a:endParaRPr lang="it-IT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A745140-DE5C-46FA-ADD8-331BA3781453}"/>
              </a:ext>
            </a:extLst>
          </p:cNvPr>
          <p:cNvSpPr/>
          <p:nvPr/>
        </p:nvSpPr>
        <p:spPr>
          <a:xfrm>
            <a:off x="2627784" y="3611397"/>
            <a:ext cx="2294218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Commercio Plus</a:t>
            </a:r>
            <a:endParaRPr lang="it-IT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4AE5416-6F98-4090-AA15-C97E0A281893}"/>
              </a:ext>
            </a:extLst>
          </p:cNvPr>
          <p:cNvSpPr/>
          <p:nvPr/>
        </p:nvSpPr>
        <p:spPr>
          <a:xfrm>
            <a:off x="7123920" y="3633449"/>
            <a:ext cx="1840568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Generattività</a:t>
            </a:r>
            <a:endParaRPr lang="it-IT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FB2131EF-C767-49D5-84AB-A9BA62BE8711}"/>
              </a:ext>
            </a:extLst>
          </p:cNvPr>
          <p:cNvSpPr/>
          <p:nvPr/>
        </p:nvSpPr>
        <p:spPr>
          <a:xfrm>
            <a:off x="5508104" y="2657162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C25C233C-B759-4A97-A216-30204D2AE2C6}"/>
              </a:ext>
            </a:extLst>
          </p:cNvPr>
          <p:cNvSpPr/>
          <p:nvPr/>
        </p:nvSpPr>
        <p:spPr>
          <a:xfrm>
            <a:off x="5416822" y="3594055"/>
            <a:ext cx="1056700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Omnia</a:t>
            </a:r>
            <a:endParaRPr lang="it-IT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556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E5C35E86-1822-4EF2-AF7F-6162E0179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5" y="1372915"/>
            <a:ext cx="9037889" cy="364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492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06F08BC0-AAAF-46BC-A404-371E98580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084883"/>
            <a:ext cx="9091940" cy="342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615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D094A35-4ED6-4582-B171-60B0A886CE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532440" cy="639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01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E44F226-E413-45B9-925A-CE362D5D5860}"/>
              </a:ext>
            </a:extLst>
          </p:cNvPr>
          <p:cNvSpPr/>
          <p:nvPr/>
        </p:nvSpPr>
        <p:spPr>
          <a:xfrm>
            <a:off x="323528" y="332656"/>
            <a:ext cx="617443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Nella consultazione del catasto terreni compaiono: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5F17BE4-3529-4835-8F92-A700EF58DD7C}"/>
              </a:ext>
            </a:extLst>
          </p:cNvPr>
          <p:cNvSpPr/>
          <p:nvPr/>
        </p:nvSpPr>
        <p:spPr>
          <a:xfrm>
            <a:off x="395536" y="758124"/>
            <a:ext cx="7848872" cy="576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-Intestazione della ditta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-Numero di partita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-Foglio di mappa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-Particella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-Subalterni (se presenti)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-Consistenza (cioè misura declinata in Ha (ettari), </a:t>
            </a:r>
            <a:r>
              <a:rPr lang="it-IT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(centiare), a (are));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-Qualità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-Classe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-Reddito agrario </a:t>
            </a:r>
          </a:p>
          <a:p>
            <a:pPr algn="just">
              <a:lnSpc>
                <a:spcPct val="150000"/>
              </a:lnSpc>
              <a:spcAft>
                <a:spcPts val="905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-Reddito dominicale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-Data dell’ultima variazione </a:t>
            </a:r>
          </a:p>
        </p:txBody>
      </p:sp>
    </p:spTree>
    <p:extLst>
      <p:ext uri="{BB962C8B-B14F-4D97-AF65-F5344CB8AC3E}">
        <p14:creationId xmlns:p14="http://schemas.microsoft.com/office/powerpoint/2010/main" val="3959669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8614FF5C-1C04-4D67-9D3E-4C3A6228D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5" y="561305"/>
            <a:ext cx="7375549" cy="589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392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35EEE0BE-D3DF-4F72-A83F-779809ABD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830" y="868859"/>
            <a:ext cx="7304586" cy="46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0433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9044CCF8-84FA-4108-9B38-04F05865A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1" y="940867"/>
            <a:ext cx="8452775" cy="472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954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E88CE1BD-59BD-4653-A0A4-52C2ED560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80" y="724843"/>
            <a:ext cx="8324168" cy="443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73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C897B0F-CFB0-402D-96DB-C22AC6D72878}"/>
              </a:ext>
            </a:extLst>
          </p:cNvPr>
          <p:cNvSpPr/>
          <p:nvPr/>
        </p:nvSpPr>
        <p:spPr>
          <a:xfrm>
            <a:off x="251520" y="1087099"/>
            <a:ext cx="8435280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E’ molto importante sottolineare che quanto riportato sui documenti catastali NON costituisce titolo di proprietà.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Può anzi succedere che, durante una ricerca, vengano riscontrati errori di trascrizione: uno dei più frequenti è il codice fiscale errato di un proprietario, generato a causa della presenza del secondo nome.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Tali errori dovranno essere segnalati in relazione e, nel corso della procedura, sarà opportuno correggerli facendo riferimento agli atti ufficiali.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Sulla visura è tuttavia presente il riferimento agli atti che hanno determinato l’ultima (o le precedenti) variazioni.</a:t>
            </a:r>
          </a:p>
        </p:txBody>
      </p:sp>
    </p:spTree>
    <p:extLst>
      <p:ext uri="{BB962C8B-B14F-4D97-AF65-F5344CB8AC3E}">
        <p14:creationId xmlns:p14="http://schemas.microsoft.com/office/powerpoint/2010/main" val="709059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4DAFDB2-8E28-44DF-BA15-DB0369D60D7A}"/>
              </a:ext>
            </a:extLst>
          </p:cNvPr>
          <p:cNvSpPr/>
          <p:nvPr/>
        </p:nvSpPr>
        <p:spPr>
          <a:xfrm>
            <a:off x="2051720" y="2420888"/>
            <a:ext cx="4767331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 titolo di provenienza </a:t>
            </a:r>
            <a:endParaRPr lang="it-IT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672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642C234-D723-470D-B608-99355327C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08920"/>
            <a:ext cx="7924800" cy="9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93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4E7E4CF-EDF8-4EB8-8018-D3656CDDBDC0}"/>
              </a:ext>
            </a:extLst>
          </p:cNvPr>
          <p:cNvSpPr/>
          <p:nvPr/>
        </p:nvSpPr>
        <p:spPr>
          <a:xfrm>
            <a:off x="683568" y="2576716"/>
            <a:ext cx="7488832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Il titolo di provenienza è l’atto pubblico attraverso il quale la proprietà di un immobile è stata trasferita dal precedente proprietario o dante causa al nuovo proprietario.</a:t>
            </a:r>
          </a:p>
        </p:txBody>
      </p:sp>
    </p:spTree>
    <p:extLst>
      <p:ext uri="{BB962C8B-B14F-4D97-AF65-F5344CB8AC3E}">
        <p14:creationId xmlns:p14="http://schemas.microsoft.com/office/powerpoint/2010/main" val="238070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9CB9068-2A08-415A-8CED-A3FC520DDE77}"/>
              </a:ext>
            </a:extLst>
          </p:cNvPr>
          <p:cNvSpPr/>
          <p:nvPr/>
        </p:nvSpPr>
        <p:spPr>
          <a:xfrm>
            <a:off x="494928" y="1772816"/>
            <a:ext cx="6390456" cy="295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Generalità del dante causa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Natura dell’atto (compravendita o rogito, denuncia di      successione, sentenza)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Ufficio o ufficiale rogante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Data dell’atto e numero del repertorio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Luogo data e numero della registrazione fiscale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Data e numero della trascrizione</a:t>
            </a:r>
          </a:p>
        </p:txBody>
      </p:sp>
    </p:spTree>
    <p:extLst>
      <p:ext uri="{BB962C8B-B14F-4D97-AF65-F5344CB8AC3E}">
        <p14:creationId xmlns:p14="http://schemas.microsoft.com/office/powerpoint/2010/main" val="39956152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481BC54-9D29-40C5-8589-E7174CADDA62}"/>
              </a:ext>
            </a:extLst>
          </p:cNvPr>
          <p:cNvSpPr/>
          <p:nvPr/>
        </p:nvSpPr>
        <p:spPr>
          <a:xfrm>
            <a:off x="425032" y="2636912"/>
            <a:ext cx="8293937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consultazione informatica dei registri </a:t>
            </a:r>
            <a:endParaRPr lang="it-IT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6383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4D00382-F178-454A-BACE-C32730C17EFE}"/>
              </a:ext>
            </a:extLst>
          </p:cNvPr>
          <p:cNvSpPr/>
          <p:nvPr/>
        </p:nvSpPr>
        <p:spPr>
          <a:xfrm>
            <a:off x="107504" y="903181"/>
            <a:ext cx="8352928" cy="422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Per reperire il titolo di provenienza dell’immobile ed eventuali vincoli gravanti su di essi, si possono consultare per via informatica: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331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-il registro generale </a:t>
            </a:r>
          </a:p>
          <a:p>
            <a:pPr algn="just">
              <a:lnSpc>
                <a:spcPct val="150000"/>
              </a:lnSpc>
              <a:spcAft>
                <a:spcPts val="331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-il registro delle trascrizioni, </a:t>
            </a:r>
          </a:p>
          <a:p>
            <a:pPr algn="just">
              <a:lnSpc>
                <a:spcPct val="150000"/>
              </a:lnSpc>
              <a:spcAft>
                <a:spcPts val="331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-il registro delle iscrizioni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-il registro delle annotazioni. </a:t>
            </a:r>
          </a:p>
        </p:txBody>
      </p:sp>
    </p:spTree>
    <p:extLst>
      <p:ext uri="{BB962C8B-B14F-4D97-AF65-F5344CB8AC3E}">
        <p14:creationId xmlns:p14="http://schemas.microsoft.com/office/powerpoint/2010/main" val="40584287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BC6B365-7BE2-4BA3-8E96-1F67C7F3BD70}"/>
              </a:ext>
            </a:extLst>
          </p:cNvPr>
          <p:cNvSpPr/>
          <p:nvPr/>
        </p:nvSpPr>
        <p:spPr>
          <a:xfrm>
            <a:off x="1835652" y="764704"/>
            <a:ext cx="5472652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pubblicità immobiliare </a:t>
            </a:r>
            <a:endParaRPr lang="it-IT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DF889B1A-E473-43B2-B933-76E7E57F7239}"/>
              </a:ext>
            </a:extLst>
          </p:cNvPr>
          <p:cNvSpPr/>
          <p:nvPr/>
        </p:nvSpPr>
        <p:spPr>
          <a:xfrm rot="7377865">
            <a:off x="1867700" y="1910340"/>
            <a:ext cx="792088" cy="6783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C263EB71-2E9E-4AA6-B6F7-052E8A9BDC57}"/>
              </a:ext>
            </a:extLst>
          </p:cNvPr>
          <p:cNvSpPr/>
          <p:nvPr/>
        </p:nvSpPr>
        <p:spPr>
          <a:xfrm rot="3004368">
            <a:off x="6412204" y="1950482"/>
            <a:ext cx="792088" cy="6783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48DC7D5-06E1-4B46-9029-0C26E0E6A89F}"/>
              </a:ext>
            </a:extLst>
          </p:cNvPr>
          <p:cNvSpPr/>
          <p:nvPr/>
        </p:nvSpPr>
        <p:spPr>
          <a:xfrm>
            <a:off x="1001377" y="2766333"/>
            <a:ext cx="1905073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Trascrizione</a:t>
            </a:r>
            <a:endParaRPr lang="it-I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BBE4F57-72EC-4827-8825-940B88438A04}"/>
              </a:ext>
            </a:extLst>
          </p:cNvPr>
          <p:cNvSpPr/>
          <p:nvPr/>
        </p:nvSpPr>
        <p:spPr>
          <a:xfrm>
            <a:off x="6065418" y="2725691"/>
            <a:ext cx="1961306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L’Intavolazione</a:t>
            </a:r>
            <a:endParaRPr lang="it-I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61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643E26E6-0C9E-4E68-8220-511FFCF21617}"/>
              </a:ext>
            </a:extLst>
          </p:cNvPr>
          <p:cNvSpPr/>
          <p:nvPr/>
        </p:nvSpPr>
        <p:spPr>
          <a:xfrm>
            <a:off x="251520" y="2348880"/>
            <a:ext cx="8712968" cy="1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regolarità amministrativa in ambito edilizio </a:t>
            </a:r>
            <a:endParaRPr lang="it-IT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05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3C46225-F51A-48F7-8188-3B4A99328EB7}"/>
              </a:ext>
            </a:extLst>
          </p:cNvPr>
          <p:cNvSpPr/>
          <p:nvPr/>
        </p:nvSpPr>
        <p:spPr>
          <a:xfrm>
            <a:off x="189856" y="260648"/>
            <a:ext cx="8496944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regolarità amministrativa in campo edilizio è data dalla conformità dell’immobile rispetto ai titoli abilitativi rilasciati dalla pubblica amministrazione nel corso della vita del fabbricato.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756E9B2-A1F1-411F-9477-058FD0208C54}"/>
              </a:ext>
            </a:extLst>
          </p:cNvPr>
          <p:cNvSpPr/>
          <p:nvPr/>
        </p:nvSpPr>
        <p:spPr>
          <a:xfrm>
            <a:off x="189856" y="3422306"/>
            <a:ext cx="8774632" cy="212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 definire le caratteristiche intrinseche del fabbricato è necessario verificare quindi la regolarità amministrativa.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tal senso bisognerà tenere conto dei vari cambiamenti che ha subito la norma nel corso degli anni e quindi degli strumenti amministrativi che erano previsti nel periodo in cui sono stati rilasciati i titoli stessi. 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08BEC292-221B-485F-A94F-196ED14989FF}"/>
              </a:ext>
            </a:extLst>
          </p:cNvPr>
          <p:cNvSpPr/>
          <p:nvPr/>
        </p:nvSpPr>
        <p:spPr>
          <a:xfrm rot="2769523">
            <a:off x="2974544" y="2179804"/>
            <a:ext cx="1008112" cy="7920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99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0199BA-3536-4361-B649-CA47ECA45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73424"/>
            <a:ext cx="8263560" cy="257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72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44198B-C86F-4B02-BAA4-587C0A004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21" y="724843"/>
            <a:ext cx="8569951" cy="500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025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5D21502-69F3-4540-965A-F59EBCB3C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561662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FEEB548C-4A34-4BF9-B62E-10C1D684E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256" y="522446"/>
            <a:ext cx="54864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4EB2434-B8F4-45E8-B677-FDADB5602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3" y="404664"/>
            <a:ext cx="7231533" cy="5394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29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5D3F8A9-A949-4DC9-9796-D539E23ED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124744"/>
            <a:ext cx="6287507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8F86E292-4308-4C9F-97EA-A9BD22A28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864" y="1556792"/>
            <a:ext cx="6114418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730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30515CE-7E4D-426A-A8E8-4B3DFA03CD75}"/>
              </a:ext>
            </a:extLst>
          </p:cNvPr>
          <p:cNvSpPr/>
          <p:nvPr/>
        </p:nvSpPr>
        <p:spPr>
          <a:xfrm>
            <a:off x="177429" y="2708920"/>
            <a:ext cx="8545929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IDENTIFICAZIONE DEGLI IMMOBILI</a:t>
            </a:r>
            <a:endParaRPr lang="it-IT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745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802</TotalTime>
  <Words>1152</Words>
  <Application>Microsoft Office PowerPoint</Application>
  <PresentationFormat>Presentazione su schermo (4:3)</PresentationFormat>
  <Paragraphs>133</Paragraphs>
  <Slides>36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1" baseType="lpstr">
      <vt:lpstr>Calibri</vt:lpstr>
      <vt:lpstr>Constantia</vt:lpstr>
      <vt:lpstr>Times New Roman</vt:lpstr>
      <vt:lpstr>Wingdings 2</vt:lpstr>
      <vt:lpstr>Equinozio</vt:lpstr>
      <vt:lpstr>Corso di Formazione IL PERITO ASSICURATIVO – RAMI ELEMENTARI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Alta Formazione</dc:title>
  <dc:creator>micro</dc:creator>
  <cp:lastModifiedBy>Utente</cp:lastModifiedBy>
  <cp:revision>139</cp:revision>
  <dcterms:created xsi:type="dcterms:W3CDTF">2012-02-03T12:18:10Z</dcterms:created>
  <dcterms:modified xsi:type="dcterms:W3CDTF">2019-10-17T20:19:44Z</dcterms:modified>
</cp:coreProperties>
</file>