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73" r:id="rId15"/>
    <p:sldId id="272" r:id="rId16"/>
    <p:sldId id="267" r:id="rId17"/>
    <p:sldId id="268" r:id="rId18"/>
    <p:sldId id="269"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591" autoAdjust="0"/>
  </p:normalViewPr>
  <p:slideViewPr>
    <p:cSldViewPr>
      <p:cViewPr>
        <p:scale>
          <a:sx n="75" d="100"/>
          <a:sy n="75" d="100"/>
        </p:scale>
        <p:origin x="-123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03/04/2017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03/04/2017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03/04/2017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03/04/2017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03/04/2017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03/04/2017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03/04/2017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03/04/2017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03/04/2017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03/04/2017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03/04/2017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03/04/2017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03/04/2017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Rectangle 4"/>
          <p:cNvSpPr>
            <a:spLocks noChangeArrowheads="1"/>
          </p:cNvSpPr>
          <p:nvPr/>
        </p:nvSpPr>
        <p:spPr bwMode="auto">
          <a:xfrm>
            <a:off x="107504" y="1430482"/>
            <a:ext cx="8424936"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più semplicemente;</a:t>
            </a: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mentre la velocità V</a:t>
            </a:r>
            <a:r>
              <a:rPr kumimoji="0" lang="it-IT" b="0" i="0" u="none" strike="noStrike" cap="none" normalizeH="0" baseline="-30000" dirty="0" smtClean="0">
                <a:ln>
                  <a:noFill/>
                </a:ln>
                <a:solidFill>
                  <a:srgbClr val="000000"/>
                </a:solidFill>
                <a:effectLst/>
                <a:ea typeface="Times New Roman" pitchFamily="18" charset="0"/>
                <a:cs typeface="Arial" pitchFamily="34" charset="0"/>
              </a:rPr>
              <a:t>i</a:t>
            </a:r>
            <a:r>
              <a:rPr kumimoji="0" lang="it-IT" b="0" i="0" u="none" strike="noStrike" cap="none" normalizeH="0" baseline="0" dirty="0" smtClean="0">
                <a:ln>
                  <a:noFill/>
                </a:ln>
                <a:solidFill>
                  <a:srgbClr val="000000"/>
                </a:solidFill>
                <a:effectLst/>
                <a:ea typeface="Times New Roman" pitchFamily="18" charset="0"/>
                <a:cs typeface="Arial" pitchFamily="34" charset="0"/>
              </a:rPr>
              <a:t> può essere quantificata, più speditamente, così come segue: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smtClean="0">
                <a:ln>
                  <a:noFill/>
                </a:ln>
                <a:solidFill>
                  <a:srgbClr val="000000"/>
                </a:solidFill>
                <a:effectLst/>
                <a:ea typeface="Times New Roman" pitchFamily="18" charset="0"/>
                <a:cs typeface="Arial" pitchFamily="34" charset="0"/>
              </a:rPr>
              <a:t>i</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 + d</a:t>
            </a:r>
            <a:r>
              <a:rPr kumimoji="0" lang="it-IT" b="0" i="0" u="none" strike="noStrike" cap="none" normalizeH="0" baseline="-30000" dirty="0" smtClean="0">
                <a:ln>
                  <a:noFill/>
                </a:ln>
                <a:solidFill>
                  <a:srgbClr val="000000"/>
                </a:solidFill>
                <a:effectLst/>
                <a:ea typeface="Times New Roman" pitchFamily="18" charset="0"/>
                <a:cs typeface="Arial" pitchFamily="34" charset="0"/>
              </a:rPr>
              <a:t>m</a:t>
            </a:r>
            <a:r>
              <a:rPr kumimoji="0" lang="it-IT" b="0" i="0" u="none" strike="noStrike" cap="none" normalizeH="0" baseline="0" dirty="0" smtClean="0">
                <a:ln>
                  <a:noFill/>
                </a:ln>
                <a:solidFill>
                  <a:srgbClr val="000000"/>
                </a:solidFill>
                <a:effectLst/>
                <a:ea typeface="Times New Roman" pitchFamily="18" charset="0"/>
                <a:cs typeface="Arial" pitchFamily="34" charset="0"/>
              </a:rPr>
              <a:t> * i) m/s                            ove: i = 1 secondo, per cui:</a:t>
            </a: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smtClean="0">
                <a:ln>
                  <a:noFill/>
                </a:ln>
                <a:solidFill>
                  <a:srgbClr val="000000"/>
                </a:solidFill>
                <a:effectLst/>
                <a:ea typeface="Times New Roman" pitchFamily="18" charset="0"/>
                <a:cs typeface="Arial" pitchFamily="34" charset="0"/>
              </a:rPr>
              <a:t>i</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 + d</a:t>
            </a:r>
            <a:r>
              <a:rPr kumimoji="0" lang="it-IT" b="0" i="0" u="none" strike="noStrike" cap="none" normalizeH="0" baseline="-30000" dirty="0" smtClean="0">
                <a:ln>
                  <a:noFill/>
                </a:ln>
                <a:solidFill>
                  <a:srgbClr val="000000"/>
                </a:solidFill>
                <a:effectLst/>
                <a:ea typeface="Times New Roman" pitchFamily="18" charset="0"/>
                <a:cs typeface="Arial" pitchFamily="34" charset="0"/>
              </a:rPr>
              <a:t>m</a:t>
            </a:r>
            <a:r>
              <a:rPr kumimoji="0" lang="it-IT" b="0" i="0" u="none" strike="noStrike" cap="none" normalizeH="0" baseline="0" dirty="0" smtClean="0">
                <a:ln>
                  <a:noFill/>
                </a:ln>
                <a:solidFill>
                  <a:srgbClr val="000000"/>
                </a:solidFill>
                <a:effectLst/>
                <a:ea typeface="Times New Roman" pitchFamily="18" charset="0"/>
                <a:cs typeface="Arial" pitchFamily="34" charset="0"/>
              </a:rPr>
              <a:t>) m/s                                 più semplicemente.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Lo spazio di totale arresto S</a:t>
            </a:r>
            <a:r>
              <a:rPr kumimoji="0" lang="it-IT" b="0" i="0" u="none" strike="noStrike" cap="none" normalizeH="0" baseline="-30000" dirty="0" smtClean="0">
                <a:ln>
                  <a:noFill/>
                </a:ln>
                <a:solidFill>
                  <a:srgbClr val="000000"/>
                </a:solidFill>
                <a:effectLst/>
                <a:ea typeface="Times New Roman" pitchFamily="18" charset="0"/>
                <a:cs typeface="Arial" pitchFamily="34" charset="0"/>
              </a:rPr>
              <a:t>a</a:t>
            </a:r>
            <a:r>
              <a:rPr kumimoji="0" lang="it-IT" b="0" i="0" u="none" strike="noStrike" cap="none" normalizeH="0" baseline="0" dirty="0" smtClean="0">
                <a:ln>
                  <a:noFill/>
                </a:ln>
                <a:solidFill>
                  <a:srgbClr val="000000"/>
                </a:solidFill>
                <a:effectLst/>
                <a:ea typeface="Times New Roman" pitchFamily="18" charset="0"/>
                <a:cs typeface="Arial" pitchFamily="34" charset="0"/>
              </a:rPr>
              <a:t>, relativo alle tre suddette fasi è dato da: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S</a:t>
            </a:r>
            <a:r>
              <a:rPr kumimoji="0" lang="it-IT" b="0" i="0" u="none" strike="noStrike" cap="none" normalizeH="0" baseline="-30000" dirty="0" smtClean="0">
                <a:ln>
                  <a:noFill/>
                </a:ln>
                <a:solidFill>
                  <a:srgbClr val="000000"/>
                </a:solidFill>
                <a:effectLst/>
                <a:ea typeface="Times New Roman" pitchFamily="18" charset="0"/>
                <a:cs typeface="Arial" pitchFamily="34" charset="0"/>
              </a:rPr>
              <a:t>a</a:t>
            </a:r>
            <a:r>
              <a:rPr kumimoji="0" lang="it-IT" b="0" i="0" u="none" strike="noStrike" cap="none" normalizeH="0" baseline="0" dirty="0" smtClean="0">
                <a:ln>
                  <a:noFill/>
                </a:ln>
                <a:solidFill>
                  <a:srgbClr val="000000"/>
                </a:solidFill>
                <a:effectLst/>
                <a:ea typeface="Times New Roman" pitchFamily="18" charset="0"/>
                <a:cs typeface="Arial" pitchFamily="34" charset="0"/>
              </a:rPr>
              <a:t> = S</a:t>
            </a:r>
            <a:r>
              <a:rPr kumimoji="0" lang="it-IT" b="0" i="0" u="none" strike="noStrike" cap="none" normalizeH="0" baseline="-30000" dirty="0" smtClean="0">
                <a:ln>
                  <a:noFill/>
                </a:ln>
                <a:solidFill>
                  <a:srgbClr val="000000"/>
                </a:solidFill>
                <a:effectLst/>
                <a:ea typeface="Times New Roman" pitchFamily="18" charset="0"/>
                <a:cs typeface="Arial" pitchFamily="34" charset="0"/>
              </a:rPr>
              <a:t>1</a:t>
            </a:r>
            <a:r>
              <a:rPr kumimoji="0" lang="it-IT" b="0" i="0" u="none" strike="noStrike" cap="none" normalizeH="0" baseline="0" dirty="0" smtClean="0">
                <a:ln>
                  <a:noFill/>
                </a:ln>
                <a:solidFill>
                  <a:srgbClr val="000000"/>
                </a:solidFill>
                <a:effectLst/>
                <a:ea typeface="Times New Roman" pitchFamily="18" charset="0"/>
                <a:cs typeface="Arial" pitchFamily="34" charset="0"/>
              </a:rPr>
              <a:t> + S</a:t>
            </a:r>
            <a:r>
              <a:rPr kumimoji="0" lang="it-IT" b="0" i="0" u="none" strike="noStrike" cap="none" normalizeH="0" baseline="-30000" dirty="0" smtClean="0">
                <a:ln>
                  <a:noFill/>
                </a:ln>
                <a:solidFill>
                  <a:srgbClr val="000000"/>
                </a:solidFill>
                <a:effectLst/>
                <a:ea typeface="Times New Roman" pitchFamily="18" charset="0"/>
                <a:cs typeface="Arial" pitchFamily="34" charset="0"/>
              </a:rPr>
              <a:t>2</a:t>
            </a:r>
            <a:r>
              <a:rPr kumimoji="0" lang="it-IT" b="0" i="0" u="none" strike="noStrike" cap="none" normalizeH="0" baseline="0" dirty="0" smtClean="0">
                <a:ln>
                  <a:noFill/>
                </a:ln>
                <a:solidFill>
                  <a:srgbClr val="000000"/>
                </a:solidFill>
                <a:effectLst/>
                <a:ea typeface="Times New Roman" pitchFamily="18" charset="0"/>
                <a:cs typeface="Arial" pitchFamily="34" charset="0"/>
              </a:rPr>
              <a:t> + S</a:t>
            </a:r>
            <a:r>
              <a:rPr kumimoji="0" lang="it-IT" b="0" i="0" u="none" strike="noStrike" cap="none" normalizeH="0" baseline="-30000" dirty="0" smtClean="0">
                <a:ln>
                  <a:noFill/>
                </a:ln>
                <a:solidFill>
                  <a:srgbClr val="000000"/>
                </a:solidFill>
                <a:effectLst/>
                <a:ea typeface="Times New Roman" pitchFamily="18" charset="0"/>
                <a:cs typeface="Arial" pitchFamily="34" charset="0"/>
              </a:rPr>
              <a:t>3</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ovverosia: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S</a:t>
            </a:r>
            <a:r>
              <a:rPr kumimoji="0" lang="it-IT" b="0" i="0" u="none" strike="noStrike" cap="none" normalizeH="0" baseline="-30000" dirty="0" smtClean="0">
                <a:ln>
                  <a:noFill/>
                </a:ln>
                <a:solidFill>
                  <a:srgbClr val="000000"/>
                </a:solidFill>
                <a:effectLst/>
                <a:ea typeface="Times New Roman" pitchFamily="18" charset="0"/>
                <a:cs typeface="Arial" pitchFamily="34" charset="0"/>
              </a:rPr>
              <a:t>a</a:t>
            </a:r>
            <a:r>
              <a:rPr kumimoji="0" lang="it-IT" b="0" i="0" u="none" strike="noStrike" cap="none" normalizeH="0" baseline="0" dirty="0" smtClean="0">
                <a:ln>
                  <a:noFill/>
                </a:ln>
                <a:solidFill>
                  <a:srgbClr val="000000"/>
                </a:solidFill>
                <a:effectLst/>
                <a:ea typeface="Times New Roman" pitchFamily="18" charset="0"/>
                <a:cs typeface="Arial" pitchFamily="34" charset="0"/>
              </a:rPr>
              <a:t> = S</a:t>
            </a:r>
            <a:r>
              <a:rPr kumimoji="0" lang="it-IT" b="0" i="0" u="none" strike="noStrike" cap="none" normalizeH="0" baseline="-30000" dirty="0" smtClean="0">
                <a:ln>
                  <a:noFill/>
                </a:ln>
                <a:solidFill>
                  <a:srgbClr val="000000"/>
                </a:solidFill>
                <a:effectLst/>
                <a:ea typeface="Times New Roman" pitchFamily="18" charset="0"/>
                <a:cs typeface="Arial" pitchFamily="34" charset="0"/>
              </a:rPr>
              <a:t>1</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r</a:t>
            </a:r>
            <a:r>
              <a:rPr kumimoji="0" lang="it-IT" b="0" i="0" u="none" strike="noStrike" cap="none" normalizeH="0" baseline="0" dirty="0" smtClean="0">
                <a:ln>
                  <a:noFill/>
                </a:ln>
                <a:solidFill>
                  <a:srgbClr val="000000"/>
                </a:solidFill>
                <a:effectLst/>
                <a:ea typeface="Times New Roman" pitchFamily="18" charset="0"/>
                <a:cs typeface="Arial" pitchFamily="34" charset="0"/>
              </a:rPr>
              <a:t>/2)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r</a:t>
            </a:r>
            <a:r>
              <a:rPr kumimoji="0" lang="it-IT" b="0" i="0" u="none" strike="noStrike" cap="none" normalizeH="0" baseline="0" dirty="0" smtClean="0">
                <a:ln>
                  <a:noFill/>
                </a:ln>
                <a:solidFill>
                  <a:srgbClr val="000000"/>
                </a:solidFill>
                <a:effectLst/>
                <a:ea typeface="Times New Roman" pitchFamily="18" charset="0"/>
                <a:cs typeface="Arial" pitchFamily="34" charset="0"/>
              </a:rPr>
              <a:t>/g*</a:t>
            </a:r>
            <a:r>
              <a:rPr kumimoji="0" lang="it-IT" b="0" i="0" u="none" strike="noStrike" cap="none" normalizeH="0" baseline="0" dirty="0" err="1" smtClean="0">
                <a:ln>
                  <a:noFill/>
                </a:ln>
                <a:solidFill>
                  <a:srgbClr val="000000"/>
                </a:solidFill>
                <a:effectLst/>
                <a:ea typeface="Times New Roman" pitchFamily="18" charset="0"/>
                <a:cs typeface="Arial" pitchFamily="34" charset="0"/>
              </a:rPr>
              <a:t>f+d</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m</a:t>
            </a:r>
            <a:r>
              <a:rPr kumimoji="0" lang="it-IT" b="0" i="0" u="none" strike="noStrike" cap="none" normalizeH="0" baseline="0" dirty="0" smtClean="0">
                <a:ln>
                  <a:noFill/>
                </a:ln>
                <a:solidFill>
                  <a:srgbClr val="000000"/>
                </a:solidFill>
                <a:effectLst/>
                <a:ea typeface="Times New Roman" pitchFamily="18" charset="0"/>
                <a:cs typeface="Arial" pitchFamily="34" charset="0"/>
              </a:rPr>
              <a:t>) + (V</a:t>
            </a:r>
            <a:r>
              <a:rPr kumimoji="0" lang="it-IT" b="0" i="0" u="none" strike="noStrike" cap="none" normalizeH="0" baseline="-30000" dirty="0" smtClean="0">
                <a:ln>
                  <a:noFill/>
                </a:ln>
                <a:solidFill>
                  <a:srgbClr val="000000"/>
                </a:solidFill>
                <a:effectLst/>
                <a:ea typeface="Times New Roman" pitchFamily="18" charset="0"/>
                <a:cs typeface="Arial" pitchFamily="34" charset="0"/>
              </a:rPr>
              <a:t>i</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/2) * (V</a:t>
            </a:r>
            <a:r>
              <a:rPr kumimoji="0" lang="it-IT" b="0" i="0" u="none" strike="noStrike" cap="none" normalizeH="0" baseline="-30000" dirty="0" smtClean="0">
                <a:ln>
                  <a:noFill/>
                </a:ln>
                <a:solidFill>
                  <a:srgbClr val="000000"/>
                </a:solidFill>
                <a:effectLst/>
                <a:ea typeface="Times New Roman" pitchFamily="18" charset="0"/>
                <a:cs typeface="Arial" pitchFamily="34" charset="0"/>
              </a:rPr>
              <a:t>i</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/d</a:t>
            </a:r>
            <a:r>
              <a:rPr kumimoji="0" lang="it-IT" b="0" i="0" u="none" strike="noStrike" cap="none" normalizeH="0" baseline="-30000" dirty="0" smtClean="0">
                <a:ln>
                  <a:noFill/>
                </a:ln>
                <a:solidFill>
                  <a:srgbClr val="000000"/>
                </a:solidFill>
                <a:effectLst/>
                <a:ea typeface="Times New Roman" pitchFamily="18" charset="0"/>
                <a:cs typeface="Arial" pitchFamily="34" charset="0"/>
              </a:rPr>
              <a:t>m</a:t>
            </a:r>
            <a:r>
              <a:rPr kumimoji="0" lang="it-IT" b="0" i="0" u="none" strike="noStrike" cap="none" normalizeH="0" baseline="0" dirty="0" smtClean="0">
                <a:ln>
                  <a:noFill/>
                </a:ln>
                <a:solidFill>
                  <a:srgbClr val="000000"/>
                </a:solidFill>
                <a:effectLst/>
                <a:ea typeface="Times New Roman" pitchFamily="18" charset="0"/>
                <a:cs typeface="Arial" pitchFamily="34" charset="0"/>
              </a:rPr>
              <a:t>) metri</a:t>
            </a: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mentre il tempo di durata dell’intera frenata, dal momento della percezione del pericolo a quello dell’arresto del veicolo, è dato da:</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t-IT" b="0" i="0" u="none" strike="noStrike" cap="none" normalizeH="0" baseline="0" dirty="0" smtClean="0">
                <a:ln>
                  <a:noFill/>
                </a:ln>
                <a:solidFill>
                  <a:srgbClr val="000000"/>
                </a:solidFill>
                <a:effectLst/>
                <a:ea typeface="Times New Roman" pitchFamily="18" charset="0"/>
                <a:cs typeface="Arial" pitchFamily="34" charset="0"/>
              </a:rPr>
              <a:t>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r</a:t>
            </a:r>
            <a:r>
              <a:rPr kumimoji="0" lang="it-IT" b="0" i="0" u="none" strike="noStrike" cap="none" normalizeH="0" baseline="0" dirty="0" smtClean="0">
                <a:ln>
                  <a:noFill/>
                </a:ln>
                <a:solidFill>
                  <a:srgbClr val="000000"/>
                </a:solidFill>
                <a:effectLst/>
                <a:ea typeface="Times New Roman" pitchFamily="18" charset="0"/>
                <a:cs typeface="Arial" pitchFamily="34" charset="0"/>
              </a:rPr>
              <a:t>/(g*r)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r</a:t>
            </a:r>
            <a:r>
              <a:rPr kumimoji="0" lang="it-IT" b="0" i="0" u="none" strike="noStrike" cap="none" normalizeH="0" baseline="0" dirty="0" smtClean="0">
                <a:ln>
                  <a:noFill/>
                </a:ln>
                <a:solidFill>
                  <a:srgbClr val="000000"/>
                </a:solidFill>
                <a:effectLst/>
                <a:ea typeface="Times New Roman" pitchFamily="18" charset="0"/>
                <a:cs typeface="Arial" pitchFamily="34" charset="0"/>
              </a:rPr>
              <a:t>/g*</a:t>
            </a:r>
            <a:r>
              <a:rPr kumimoji="0" lang="it-IT" b="0" i="0" u="none" strike="noStrike" cap="none" normalizeH="0" baseline="0" dirty="0" err="1" smtClean="0">
                <a:ln>
                  <a:noFill/>
                </a:ln>
                <a:solidFill>
                  <a:srgbClr val="000000"/>
                </a:solidFill>
                <a:effectLst/>
                <a:ea typeface="Times New Roman" pitchFamily="18" charset="0"/>
                <a:cs typeface="Arial" pitchFamily="34" charset="0"/>
              </a:rPr>
              <a:t>f+d</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m</a:t>
            </a:r>
            <a:r>
              <a:rPr kumimoji="0" lang="it-IT" b="0" i="0" u="none" strike="noStrike" cap="none" normalizeH="0" baseline="0" dirty="0" smtClean="0">
                <a:ln>
                  <a:noFill/>
                </a:ln>
                <a:solidFill>
                  <a:srgbClr val="000000"/>
                </a:solidFill>
                <a:effectLst/>
                <a:ea typeface="Times New Roman" pitchFamily="18" charset="0"/>
                <a:cs typeface="Arial" pitchFamily="34" charset="0"/>
              </a:rPr>
              <a:t> + V</a:t>
            </a:r>
            <a:r>
              <a:rPr kumimoji="0" lang="it-IT" b="0" i="0" u="none" strike="noStrike" cap="none" normalizeH="0" baseline="-30000" dirty="0" smtClean="0">
                <a:ln>
                  <a:noFill/>
                </a:ln>
                <a:solidFill>
                  <a:srgbClr val="000000"/>
                </a:solidFill>
                <a:effectLst/>
                <a:ea typeface="Times New Roman" pitchFamily="18" charset="0"/>
                <a:cs typeface="Arial" pitchFamily="34" charset="0"/>
              </a:rPr>
              <a:t>i</a:t>
            </a:r>
            <a:r>
              <a:rPr kumimoji="0" lang="it-IT" b="0" i="0" u="none" strike="noStrike" cap="none" normalizeH="0" baseline="0" dirty="0" smtClean="0">
                <a:ln>
                  <a:noFill/>
                </a:ln>
                <a:solidFill>
                  <a:srgbClr val="000000"/>
                </a:solidFill>
                <a:effectLst/>
                <a:ea typeface="Times New Roman" pitchFamily="18" charset="0"/>
                <a:cs typeface="Arial" pitchFamily="34" charset="0"/>
              </a:rPr>
              <a:t> – </a:t>
            </a:r>
            <a:r>
              <a:rPr kumimoji="0" lang="it-IT" b="0" i="0" u="none" strike="noStrike" cap="none" normalizeH="0" baseline="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30000" dirty="0" err="1" smtClean="0">
                <a:ln>
                  <a:noFill/>
                </a:ln>
                <a:solidFill>
                  <a:srgbClr val="000000"/>
                </a:solidFill>
                <a:effectLst/>
                <a:ea typeface="Times New Roman" pitchFamily="18" charset="0"/>
                <a:cs typeface="Arial" pitchFamily="34" charset="0"/>
              </a:rPr>
              <a:t>v</a:t>
            </a:r>
            <a:r>
              <a:rPr kumimoji="0" lang="it-IT" b="0" i="0" u="none" strike="noStrike" cap="none" normalizeH="0" baseline="0" dirty="0" smtClean="0">
                <a:ln>
                  <a:noFill/>
                </a:ln>
                <a:solidFill>
                  <a:srgbClr val="000000"/>
                </a:solidFill>
                <a:effectLst/>
                <a:ea typeface="Times New Roman" pitchFamily="18" charset="0"/>
                <a:cs typeface="Arial" pitchFamily="34" charset="0"/>
              </a:rPr>
              <a:t>/d</a:t>
            </a:r>
            <a:r>
              <a:rPr kumimoji="0" lang="it-IT" b="0" i="0" u="none" strike="noStrike" cap="none" normalizeH="0" baseline="-30000" dirty="0" smtClean="0">
                <a:ln>
                  <a:noFill/>
                </a:ln>
                <a:solidFill>
                  <a:srgbClr val="000000"/>
                </a:solidFill>
                <a:effectLst/>
                <a:ea typeface="Times New Roman" pitchFamily="18" charset="0"/>
                <a:cs typeface="Arial" pitchFamily="34" charset="0"/>
              </a:rPr>
              <a:t>m</a:t>
            </a:r>
            <a:r>
              <a:rPr kumimoji="0" lang="it-IT" b="0" i="0" u="none" strike="noStrike" cap="none" normalizeH="0" baseline="0" dirty="0" smtClean="0">
                <a:ln>
                  <a:noFill/>
                </a:ln>
                <a:solidFill>
                  <a:srgbClr val="000000"/>
                </a:solidFill>
                <a:effectLst/>
                <a:ea typeface="Times New Roman" pitchFamily="18" charset="0"/>
                <a:cs typeface="Arial" pitchFamily="34" charset="0"/>
              </a:rPr>
              <a:t> secondi</a:t>
            </a:r>
            <a:endParaRPr kumimoji="0" lang="it-IT"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2975793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634" y="2144638"/>
            <a:ext cx="8352838" cy="279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5241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 y="1470620"/>
            <a:ext cx="8782050" cy="483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4492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38" y="2590403"/>
            <a:ext cx="8924925"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12807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txBox="1">
            <a:spLocks/>
          </p:cNvSpPr>
          <p:nvPr/>
        </p:nvSpPr>
        <p:spPr>
          <a:xfrm>
            <a:off x="0" y="6473403"/>
            <a:ext cx="7380312" cy="365125"/>
          </a:xfrm>
          <a:prstGeom prst="rect">
            <a:avLst/>
          </a:prstGeom>
        </p:spPr>
        <p:txBody>
          <a:bodyPr vert="horz" lIns="0" tIns="0" rIns="0" bIns="0" anchor="b"/>
          <a:lstStyle>
            <a:defPPr>
              <a:defRPr lang="it-IT"/>
            </a:defPPr>
            <a:lvl1pPr marL="0" algn="l"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500313"/>
            <a:ext cx="868680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2037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6"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2414588"/>
            <a:ext cx="8915400"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70762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319268" y="1484784"/>
            <a:ext cx="4505464" cy="369332"/>
          </a:xfrm>
          <a:prstGeom prst="rect">
            <a:avLst/>
          </a:prstGeom>
        </p:spPr>
        <p:txBody>
          <a:bodyPr wrap="none">
            <a:spAutoFit/>
          </a:bodyPr>
          <a:lstStyle/>
          <a:p>
            <a:r>
              <a:rPr lang="it-IT" dirty="0"/>
              <a:t> </a:t>
            </a:r>
            <a:r>
              <a:rPr lang="it-IT" b="1" u="sng" dirty="0"/>
              <a:t>ESEMPIO n°1 – casistica esemplificativa</a:t>
            </a:r>
            <a:endParaRPr lang="it-IT" dirty="0"/>
          </a:p>
        </p:txBody>
      </p:sp>
      <p:sp>
        <p:nvSpPr>
          <p:cNvPr id="9" name="Rettangolo 8"/>
          <p:cNvSpPr/>
          <p:nvPr/>
        </p:nvSpPr>
        <p:spPr>
          <a:xfrm>
            <a:off x="1043608" y="2261771"/>
            <a:ext cx="7128792" cy="2031325"/>
          </a:xfrm>
          <a:prstGeom prst="rect">
            <a:avLst/>
          </a:prstGeom>
        </p:spPr>
        <p:txBody>
          <a:bodyPr wrap="square">
            <a:spAutoFit/>
          </a:bodyPr>
          <a:lstStyle/>
          <a:p>
            <a:r>
              <a:rPr lang="it-IT" dirty="0"/>
              <a:t>Il conducente di un autoveicolo, ponendo in essere una energica azione frenante, riesce ad arrestarne la marcia (senza collidere o addivenendo ad una collisione di lievissima entità, tanto da potersi trascurare); sul manto stradale, asciutto ed avente un andamento pianeggiante o con pendenza irrisoria e, quindi, ininfluente, vengono rinvenute tracce gommose di frenata, impresse da pneumatici in buone condizioni, estese 28 metri.</a:t>
            </a:r>
          </a:p>
        </p:txBody>
      </p:sp>
      <p:sp>
        <p:nvSpPr>
          <p:cNvPr id="10" name="Rettangolo 9"/>
          <p:cNvSpPr/>
          <p:nvPr/>
        </p:nvSpPr>
        <p:spPr>
          <a:xfrm>
            <a:off x="1187624" y="4653136"/>
            <a:ext cx="6552728" cy="1200329"/>
          </a:xfrm>
          <a:prstGeom prst="rect">
            <a:avLst/>
          </a:prstGeom>
        </p:spPr>
        <p:txBody>
          <a:bodyPr wrap="square">
            <a:spAutoFit/>
          </a:bodyPr>
          <a:lstStyle/>
          <a:p>
            <a:r>
              <a:rPr lang="it-IT" dirty="0"/>
              <a:t>La verosimile velocità </a:t>
            </a:r>
            <a:r>
              <a:rPr lang="it-IT" dirty="0" err="1"/>
              <a:t>V</a:t>
            </a:r>
            <a:r>
              <a:rPr lang="it-IT" baseline="-25000" dirty="0" err="1"/>
              <a:t>r</a:t>
            </a:r>
            <a:r>
              <a:rPr lang="it-IT" dirty="0"/>
              <a:t> del veicolo, all’inizio della “frenata radente” viene così quantificata</a:t>
            </a:r>
            <a:r>
              <a:rPr lang="it-IT" dirty="0" smtClean="0"/>
              <a:t>:</a:t>
            </a:r>
          </a:p>
          <a:p>
            <a:endParaRPr lang="it-IT" dirty="0"/>
          </a:p>
          <a:p>
            <a:r>
              <a:rPr lang="en-US" dirty="0" err="1"/>
              <a:t>V</a:t>
            </a:r>
            <a:r>
              <a:rPr lang="en-US" baseline="-25000" dirty="0" err="1"/>
              <a:t>r</a:t>
            </a:r>
            <a:r>
              <a:rPr lang="en-US" dirty="0"/>
              <a:t> = √(2*9,8*0,70*28) = √(384,6) = 19,6 m/s = 70 km/h circa</a:t>
            </a:r>
            <a:endParaRPr lang="it-IT" dirty="0"/>
          </a:p>
        </p:txBody>
      </p:sp>
    </p:spTree>
    <p:extLst>
      <p:ext uri="{BB962C8B-B14F-4D97-AF65-F5344CB8AC3E}">
        <p14:creationId xmlns:p14="http://schemas.microsoft.com/office/powerpoint/2010/main" val="3990925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51520" y="2078846"/>
            <a:ext cx="8496944" cy="3416320"/>
          </a:xfrm>
          <a:prstGeom prst="rect">
            <a:avLst/>
          </a:prstGeom>
        </p:spPr>
        <p:txBody>
          <a:bodyPr wrap="square">
            <a:spAutoFit/>
          </a:bodyPr>
          <a:lstStyle/>
          <a:p>
            <a:r>
              <a:rPr lang="it-IT" dirty="0"/>
              <a:t>Il coefficiente di attrito cinetico, più appropriato al caso, viene desunto dall’apposita tabella, procedendo per tentativi, in relazione alla “velocità media” di 35 km/h, alla quale corrisponde il valore di r = 0,67; tale valore può congruamente venire arrotondato a 0,70 in considerazione delle varie resistenze esterne (resistenza alla trazione in orizzontale ed in rettifilo), prima fra tutte quella dell’aria.</a:t>
            </a:r>
          </a:p>
          <a:p>
            <a:r>
              <a:rPr lang="it-IT" dirty="0"/>
              <a:t>Nella circostanza, il valore della decelerazione intervenuta viene dato da</a:t>
            </a:r>
            <a:r>
              <a:rPr lang="it-IT" dirty="0" smtClean="0"/>
              <a:t>:</a:t>
            </a:r>
          </a:p>
          <a:p>
            <a:endParaRPr lang="it-IT" dirty="0"/>
          </a:p>
          <a:p>
            <a:r>
              <a:rPr lang="it-IT" dirty="0"/>
              <a:t>d</a:t>
            </a:r>
            <a:r>
              <a:rPr lang="it-IT" baseline="-25000" dirty="0"/>
              <a:t>1 </a:t>
            </a:r>
            <a:r>
              <a:rPr lang="it-IT" dirty="0"/>
              <a:t>= (9,8 * 0,70) m/s</a:t>
            </a:r>
            <a:r>
              <a:rPr lang="it-IT" baseline="30000" dirty="0"/>
              <a:t>2</a:t>
            </a:r>
            <a:r>
              <a:rPr lang="it-IT" dirty="0"/>
              <a:t> = 6,86 </a:t>
            </a:r>
            <a:r>
              <a:rPr lang="it-IT" dirty="0" smtClean="0"/>
              <a:t>m/s</a:t>
            </a:r>
            <a:r>
              <a:rPr lang="it-IT" baseline="30000" dirty="0" smtClean="0"/>
              <a:t>2</a:t>
            </a:r>
          </a:p>
          <a:p>
            <a:endParaRPr lang="it-IT" dirty="0"/>
          </a:p>
          <a:p>
            <a:r>
              <a:rPr lang="it-IT" dirty="0"/>
              <a:t>mentre il tempo di durata della stessa frenata è dato da</a:t>
            </a:r>
            <a:r>
              <a:rPr lang="it-IT" dirty="0" smtClean="0"/>
              <a:t>:</a:t>
            </a:r>
          </a:p>
          <a:p>
            <a:endParaRPr lang="it-IT" dirty="0"/>
          </a:p>
          <a:p>
            <a:r>
              <a:rPr lang="it-IT" dirty="0"/>
              <a:t>t</a:t>
            </a:r>
            <a:r>
              <a:rPr lang="it-IT" baseline="-25000" dirty="0"/>
              <a:t>1</a:t>
            </a:r>
            <a:r>
              <a:rPr lang="it-IT" dirty="0"/>
              <a:t> = 19,6/6,86 sec = 2,8 secondi circa.</a:t>
            </a:r>
          </a:p>
        </p:txBody>
      </p:sp>
    </p:spTree>
    <p:extLst>
      <p:ext uri="{BB962C8B-B14F-4D97-AF65-F5344CB8AC3E}">
        <p14:creationId xmlns:p14="http://schemas.microsoft.com/office/powerpoint/2010/main" val="4160196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683568" y="2348260"/>
            <a:ext cx="6984776" cy="369332"/>
          </a:xfrm>
          <a:prstGeom prst="rect">
            <a:avLst/>
          </a:prstGeom>
        </p:spPr>
        <p:txBody>
          <a:bodyPr wrap="square">
            <a:spAutoFit/>
          </a:bodyPr>
          <a:lstStyle/>
          <a:p>
            <a:r>
              <a:rPr lang="it-IT" dirty="0" smtClean="0"/>
              <a:t>… Tenendo </a:t>
            </a:r>
            <a:r>
              <a:rPr lang="it-IT" dirty="0"/>
              <a:t>quindi conto di una </a:t>
            </a:r>
            <a:r>
              <a:rPr lang="it-IT" dirty="0" smtClean="0"/>
              <a:t>congrua “</a:t>
            </a:r>
            <a:r>
              <a:rPr lang="it-IT" dirty="0"/>
              <a:t>frenata volvente” </a:t>
            </a:r>
            <a:r>
              <a:rPr lang="it-IT" dirty="0" smtClean="0"/>
              <a:t> …</a:t>
            </a:r>
            <a:endParaRPr lang="it-IT" dirty="0"/>
          </a:p>
        </p:txBody>
      </p:sp>
      <p:sp>
        <p:nvSpPr>
          <p:cNvPr id="9" name="Rettangolo 8"/>
          <p:cNvSpPr/>
          <p:nvPr/>
        </p:nvSpPr>
        <p:spPr>
          <a:xfrm>
            <a:off x="539552" y="3573016"/>
            <a:ext cx="6984776" cy="369332"/>
          </a:xfrm>
          <a:prstGeom prst="rect">
            <a:avLst/>
          </a:prstGeom>
        </p:spPr>
        <p:txBody>
          <a:bodyPr wrap="square">
            <a:spAutoFit/>
          </a:bodyPr>
          <a:lstStyle/>
          <a:p>
            <a:r>
              <a:rPr lang="it-IT" dirty="0" smtClean="0"/>
              <a:t>… ricaviamo dalle apposite tabelle il relativo coefficiente «f» ”  …</a:t>
            </a:r>
            <a:endParaRPr lang="it-IT" dirty="0"/>
          </a:p>
        </p:txBody>
      </p:sp>
      <p:sp>
        <p:nvSpPr>
          <p:cNvPr id="10" name="Rettangolo 9"/>
          <p:cNvSpPr/>
          <p:nvPr/>
        </p:nvSpPr>
        <p:spPr>
          <a:xfrm>
            <a:off x="1259632" y="4869160"/>
            <a:ext cx="6984776" cy="646331"/>
          </a:xfrm>
          <a:prstGeom prst="rect">
            <a:avLst/>
          </a:prstGeom>
        </p:spPr>
        <p:txBody>
          <a:bodyPr wrap="square">
            <a:spAutoFit/>
          </a:bodyPr>
          <a:lstStyle/>
          <a:p>
            <a:r>
              <a:rPr lang="it-IT" dirty="0" smtClean="0"/>
              <a:t>… mettendoci ovviamente nel </a:t>
            </a:r>
            <a:r>
              <a:rPr lang="it-IT" dirty="0" err="1" smtClean="0"/>
              <a:t>range</a:t>
            </a:r>
            <a:r>
              <a:rPr lang="it-IT" dirty="0" smtClean="0"/>
              <a:t> di una velocità media tra i 70 km/h ed i 75 km/h …</a:t>
            </a:r>
            <a:endParaRPr lang="it-IT" dirty="0"/>
          </a:p>
        </p:txBody>
      </p:sp>
    </p:spTree>
    <p:extLst>
      <p:ext uri="{BB962C8B-B14F-4D97-AF65-F5344CB8AC3E}">
        <p14:creationId xmlns:p14="http://schemas.microsoft.com/office/powerpoint/2010/main" val="1463159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683568" y="2348260"/>
            <a:ext cx="6984776" cy="369332"/>
          </a:xfrm>
          <a:prstGeom prst="rect">
            <a:avLst/>
          </a:prstGeom>
        </p:spPr>
        <p:txBody>
          <a:bodyPr wrap="square">
            <a:spAutoFit/>
          </a:bodyPr>
          <a:lstStyle/>
          <a:p>
            <a:r>
              <a:rPr lang="it-IT" dirty="0" smtClean="0"/>
              <a:t>Per cui valutando la velocità media tra quella iniziale e finale </a:t>
            </a:r>
            <a:endParaRPr lang="it-IT" dirty="0"/>
          </a:p>
        </p:txBody>
      </p:sp>
      <p:sp>
        <p:nvSpPr>
          <p:cNvPr id="9" name="Rettangolo 8"/>
          <p:cNvSpPr/>
          <p:nvPr/>
        </p:nvSpPr>
        <p:spPr>
          <a:xfrm>
            <a:off x="1989460" y="3100170"/>
            <a:ext cx="5670376" cy="369332"/>
          </a:xfrm>
          <a:prstGeom prst="rect">
            <a:avLst/>
          </a:prstGeom>
        </p:spPr>
        <p:txBody>
          <a:bodyPr wrap="square">
            <a:spAutoFit/>
          </a:bodyPr>
          <a:lstStyle/>
          <a:p>
            <a:r>
              <a:rPr lang="it-IT" dirty="0" err="1"/>
              <a:t>V</a:t>
            </a:r>
            <a:r>
              <a:rPr lang="it-IT" baseline="-25000" dirty="0" err="1"/>
              <a:t>m</a:t>
            </a:r>
            <a:r>
              <a:rPr lang="it-IT" dirty="0"/>
              <a:t> = (19,6 + 20,918)/2 = 40,518/2 = 20,259 m/s</a:t>
            </a:r>
          </a:p>
        </p:txBody>
      </p:sp>
      <p:sp>
        <p:nvSpPr>
          <p:cNvPr id="10" name="Rettangolo 9"/>
          <p:cNvSpPr/>
          <p:nvPr/>
        </p:nvSpPr>
        <p:spPr>
          <a:xfrm>
            <a:off x="971600" y="3789040"/>
            <a:ext cx="6984776" cy="923330"/>
          </a:xfrm>
          <a:prstGeom prst="rect">
            <a:avLst/>
          </a:prstGeom>
        </p:spPr>
        <p:txBody>
          <a:bodyPr wrap="square">
            <a:spAutoFit/>
          </a:bodyPr>
          <a:lstStyle/>
          <a:p>
            <a:r>
              <a:rPr lang="it-IT" dirty="0" smtClean="0"/>
              <a:t>Dalle tabelle noto il coefficiente «f» pari a 0,58 ed arrotondato a 0,60</a:t>
            </a:r>
          </a:p>
          <a:p>
            <a:endParaRPr lang="it-IT" dirty="0"/>
          </a:p>
          <a:p>
            <a:r>
              <a:rPr lang="it-IT" dirty="0" smtClean="0"/>
              <a:t>ricaviamo il valore della decelerazione  in fase di frenata volvente:</a:t>
            </a:r>
            <a:endParaRPr lang="it-IT" dirty="0"/>
          </a:p>
        </p:txBody>
      </p:sp>
      <p:sp>
        <p:nvSpPr>
          <p:cNvPr id="11" name="Rettangolo 10"/>
          <p:cNvSpPr/>
          <p:nvPr/>
        </p:nvSpPr>
        <p:spPr>
          <a:xfrm>
            <a:off x="2566673" y="5301208"/>
            <a:ext cx="3794629" cy="369332"/>
          </a:xfrm>
          <a:prstGeom prst="rect">
            <a:avLst/>
          </a:prstGeom>
        </p:spPr>
        <p:txBody>
          <a:bodyPr wrap="none">
            <a:spAutoFit/>
          </a:bodyPr>
          <a:lstStyle/>
          <a:p>
            <a:r>
              <a:rPr lang="it-IT" dirty="0"/>
              <a:t>d</a:t>
            </a:r>
            <a:r>
              <a:rPr lang="it-IT" baseline="-25000" dirty="0"/>
              <a:t>2</a:t>
            </a:r>
            <a:r>
              <a:rPr lang="it-IT" dirty="0"/>
              <a:t> = (9,8*0,60+0,8) m/s</a:t>
            </a:r>
            <a:r>
              <a:rPr lang="it-IT" baseline="30000" dirty="0"/>
              <a:t>2</a:t>
            </a:r>
            <a:r>
              <a:rPr lang="it-IT" dirty="0"/>
              <a:t> = 6,68 m/s</a:t>
            </a:r>
            <a:r>
              <a:rPr lang="it-IT" baseline="30000" dirty="0"/>
              <a:t>2</a:t>
            </a:r>
            <a:endParaRPr lang="it-IT" dirty="0"/>
          </a:p>
        </p:txBody>
      </p:sp>
    </p:spTree>
    <p:extLst>
      <p:ext uri="{BB962C8B-B14F-4D97-AF65-F5344CB8AC3E}">
        <p14:creationId xmlns:p14="http://schemas.microsoft.com/office/powerpoint/2010/main" val="1986717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CasellaDiTesto 3"/>
          <p:cNvSpPr txBox="1"/>
          <p:nvPr/>
        </p:nvSpPr>
        <p:spPr>
          <a:xfrm>
            <a:off x="1331640" y="2893586"/>
            <a:ext cx="3024336" cy="369332"/>
          </a:xfrm>
          <a:prstGeom prst="rect">
            <a:avLst/>
          </a:prstGeom>
          <a:noFill/>
        </p:spPr>
        <p:txBody>
          <a:bodyPr wrap="square" rtlCol="0">
            <a:spAutoFit/>
          </a:bodyPr>
          <a:lstStyle/>
          <a:p>
            <a:r>
              <a:rPr lang="it-IT" dirty="0" smtClean="0"/>
              <a:t>Ordine di grandezza … </a:t>
            </a:r>
            <a:endParaRPr lang="it-IT" dirty="0"/>
          </a:p>
        </p:txBody>
      </p:sp>
      <p:sp>
        <p:nvSpPr>
          <p:cNvPr id="7" name="CasellaDiTesto 6"/>
          <p:cNvSpPr txBox="1"/>
          <p:nvPr/>
        </p:nvSpPr>
        <p:spPr>
          <a:xfrm>
            <a:off x="4139952" y="4077072"/>
            <a:ext cx="3024336" cy="369332"/>
          </a:xfrm>
          <a:prstGeom prst="rect">
            <a:avLst/>
          </a:prstGeom>
          <a:noFill/>
        </p:spPr>
        <p:txBody>
          <a:bodyPr wrap="square" rtlCol="0">
            <a:spAutoFit/>
          </a:bodyPr>
          <a:lstStyle/>
          <a:p>
            <a:r>
              <a:rPr lang="it-IT" dirty="0" smtClean="0"/>
              <a:t>Coefficienti … </a:t>
            </a:r>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755576" y="2276872"/>
            <a:ext cx="7056784" cy="1200329"/>
          </a:xfrm>
          <a:prstGeom prst="rect">
            <a:avLst/>
          </a:prstGeom>
        </p:spPr>
        <p:txBody>
          <a:bodyPr wrap="square">
            <a:spAutoFit/>
          </a:bodyPr>
          <a:lstStyle/>
          <a:p>
            <a:r>
              <a:rPr lang="it-IT" dirty="0"/>
              <a:t>mentre, il tempo di durata della frenata volvente stessa viene ricavato come segue</a:t>
            </a:r>
            <a:r>
              <a:rPr lang="it-IT" dirty="0" smtClean="0"/>
              <a:t>:</a:t>
            </a:r>
          </a:p>
          <a:p>
            <a:endParaRPr lang="it-IT" dirty="0"/>
          </a:p>
          <a:p>
            <a:r>
              <a:rPr lang="it-IT" dirty="0"/>
              <a:t>t</a:t>
            </a:r>
            <a:r>
              <a:rPr lang="it-IT" baseline="-25000" dirty="0"/>
              <a:t>2</a:t>
            </a:r>
            <a:r>
              <a:rPr lang="it-IT" dirty="0"/>
              <a:t> = (20,918 – 19,6)/6,68 = 1,318/6,68 = 0,20 secondi circa.</a:t>
            </a:r>
          </a:p>
        </p:txBody>
      </p:sp>
      <p:sp>
        <p:nvSpPr>
          <p:cNvPr id="9" name="Rettangolo 8"/>
          <p:cNvSpPr/>
          <p:nvPr/>
        </p:nvSpPr>
        <p:spPr>
          <a:xfrm>
            <a:off x="395536" y="3933056"/>
            <a:ext cx="8208912" cy="369332"/>
          </a:xfrm>
          <a:prstGeom prst="rect">
            <a:avLst/>
          </a:prstGeom>
        </p:spPr>
        <p:txBody>
          <a:bodyPr wrap="square">
            <a:spAutoFit/>
          </a:bodyPr>
          <a:lstStyle/>
          <a:p>
            <a:r>
              <a:rPr lang="it-IT" dirty="0"/>
              <a:t>Per quanto precede, lo spazio percorso sotto frenata volvente viene dato da:</a:t>
            </a:r>
          </a:p>
        </p:txBody>
      </p:sp>
      <p:sp>
        <p:nvSpPr>
          <p:cNvPr id="10" name="Rettangolo 9"/>
          <p:cNvSpPr/>
          <p:nvPr/>
        </p:nvSpPr>
        <p:spPr>
          <a:xfrm>
            <a:off x="2675550" y="4869160"/>
            <a:ext cx="3648884" cy="369332"/>
          </a:xfrm>
          <a:prstGeom prst="rect">
            <a:avLst/>
          </a:prstGeom>
        </p:spPr>
        <p:txBody>
          <a:bodyPr wrap="none">
            <a:spAutoFit/>
          </a:bodyPr>
          <a:lstStyle/>
          <a:p>
            <a:r>
              <a:rPr lang="en-US" dirty="0"/>
              <a:t>S</a:t>
            </a:r>
            <a:r>
              <a:rPr lang="en-US" baseline="-25000" dirty="0"/>
              <a:t>2</a:t>
            </a:r>
            <a:r>
              <a:rPr lang="en-US" dirty="0"/>
              <a:t> = (</a:t>
            </a:r>
            <a:r>
              <a:rPr lang="en-US" dirty="0" err="1"/>
              <a:t>V</a:t>
            </a:r>
            <a:r>
              <a:rPr lang="en-US" baseline="-25000" dirty="0" err="1"/>
              <a:t>v</a:t>
            </a:r>
            <a:r>
              <a:rPr lang="en-US" dirty="0"/>
              <a:t> + </a:t>
            </a:r>
            <a:r>
              <a:rPr lang="en-US" dirty="0" err="1"/>
              <a:t>V</a:t>
            </a:r>
            <a:r>
              <a:rPr lang="en-US" baseline="-25000" dirty="0" err="1"/>
              <a:t>r</a:t>
            </a:r>
            <a:r>
              <a:rPr lang="en-US" dirty="0"/>
              <a:t>)/2 * (</a:t>
            </a:r>
            <a:r>
              <a:rPr lang="en-US" dirty="0" err="1"/>
              <a:t>V</a:t>
            </a:r>
            <a:r>
              <a:rPr lang="en-US" baseline="-25000" dirty="0" err="1"/>
              <a:t>v</a:t>
            </a:r>
            <a:r>
              <a:rPr lang="en-US" dirty="0"/>
              <a:t> – </a:t>
            </a:r>
            <a:r>
              <a:rPr lang="en-US" dirty="0" err="1"/>
              <a:t>V</a:t>
            </a:r>
            <a:r>
              <a:rPr lang="en-US" baseline="-25000" dirty="0" err="1"/>
              <a:t>r</a:t>
            </a:r>
            <a:r>
              <a:rPr lang="en-US" dirty="0"/>
              <a:t>)/(g*</a:t>
            </a:r>
            <a:r>
              <a:rPr lang="en-US" dirty="0" err="1"/>
              <a:t>f+d</a:t>
            </a:r>
            <a:r>
              <a:rPr lang="en-US" baseline="-25000" dirty="0" err="1"/>
              <a:t>m</a:t>
            </a:r>
            <a:r>
              <a:rPr lang="en-US" dirty="0"/>
              <a:t>)</a:t>
            </a:r>
            <a:endParaRPr lang="it-IT" dirty="0"/>
          </a:p>
        </p:txBody>
      </p:sp>
      <p:sp>
        <p:nvSpPr>
          <p:cNvPr id="11" name="Rettangolo 10"/>
          <p:cNvSpPr/>
          <p:nvPr/>
        </p:nvSpPr>
        <p:spPr>
          <a:xfrm>
            <a:off x="1259632" y="5579948"/>
            <a:ext cx="6390456" cy="369332"/>
          </a:xfrm>
          <a:prstGeom prst="rect">
            <a:avLst/>
          </a:prstGeom>
        </p:spPr>
        <p:txBody>
          <a:bodyPr wrap="square">
            <a:spAutoFit/>
          </a:bodyPr>
          <a:lstStyle/>
          <a:p>
            <a:r>
              <a:rPr lang="it-IT" dirty="0"/>
              <a:t>S</a:t>
            </a:r>
            <a:r>
              <a:rPr lang="it-IT" baseline="-25000" dirty="0"/>
              <a:t>2</a:t>
            </a:r>
            <a:r>
              <a:rPr lang="it-IT" dirty="0"/>
              <a:t> = (20,259</a:t>
            </a:r>
            <a:r>
              <a:rPr lang="it-IT" dirty="0" smtClean="0"/>
              <a:t>) * 1,318/6,68 </a:t>
            </a:r>
            <a:r>
              <a:rPr lang="it-IT" dirty="0"/>
              <a:t>= 410,427/100 = </a:t>
            </a:r>
            <a:r>
              <a:rPr lang="it-IT" dirty="0" smtClean="0"/>
              <a:t>4,00 metri circa.</a:t>
            </a:r>
            <a:endParaRPr lang="it-IT" dirty="0"/>
          </a:p>
        </p:txBody>
      </p:sp>
    </p:spTree>
    <p:extLst>
      <p:ext uri="{BB962C8B-B14F-4D97-AF65-F5344CB8AC3E}">
        <p14:creationId xmlns:p14="http://schemas.microsoft.com/office/powerpoint/2010/main" val="37605134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539552" y="2348880"/>
            <a:ext cx="8064896" cy="1200329"/>
          </a:xfrm>
          <a:prstGeom prst="rect">
            <a:avLst/>
          </a:prstGeom>
        </p:spPr>
        <p:txBody>
          <a:bodyPr wrap="square">
            <a:spAutoFit/>
          </a:bodyPr>
          <a:lstStyle/>
          <a:p>
            <a:r>
              <a:rPr lang="it-IT" dirty="0"/>
              <a:t>Infine, tenendo anche conto del seppur minimo decadimento di velocità, dovuto al solo freno motore, durante l’intervallo psicotecnico del conducente (i = 1 secondo circa), la “velocità iniziale” al momento dell’avvistamento del pericolo è data da:</a:t>
            </a:r>
          </a:p>
        </p:txBody>
      </p:sp>
      <p:sp>
        <p:nvSpPr>
          <p:cNvPr id="9" name="Rettangolo 8"/>
          <p:cNvSpPr/>
          <p:nvPr/>
        </p:nvSpPr>
        <p:spPr>
          <a:xfrm>
            <a:off x="3203848" y="3933056"/>
            <a:ext cx="2019014" cy="369332"/>
          </a:xfrm>
          <a:prstGeom prst="rect">
            <a:avLst/>
          </a:prstGeom>
        </p:spPr>
        <p:txBody>
          <a:bodyPr wrap="none">
            <a:spAutoFit/>
          </a:bodyPr>
          <a:lstStyle/>
          <a:p>
            <a:r>
              <a:rPr lang="it-IT" dirty="0"/>
              <a:t>V</a:t>
            </a:r>
            <a:r>
              <a:rPr lang="it-IT" baseline="-25000" dirty="0"/>
              <a:t>i</a:t>
            </a:r>
            <a:r>
              <a:rPr lang="it-IT" dirty="0"/>
              <a:t> = (</a:t>
            </a:r>
            <a:r>
              <a:rPr lang="it-IT" dirty="0" err="1"/>
              <a:t>V</a:t>
            </a:r>
            <a:r>
              <a:rPr lang="it-IT" baseline="-25000" dirty="0" err="1"/>
              <a:t>v</a:t>
            </a:r>
            <a:r>
              <a:rPr lang="it-IT" dirty="0"/>
              <a:t> + d</a:t>
            </a:r>
            <a:r>
              <a:rPr lang="it-IT" baseline="-25000" dirty="0"/>
              <a:t>m</a:t>
            </a:r>
            <a:r>
              <a:rPr lang="it-IT" dirty="0"/>
              <a:t>) m/s </a:t>
            </a:r>
          </a:p>
        </p:txBody>
      </p:sp>
      <p:sp>
        <p:nvSpPr>
          <p:cNvPr id="10" name="Rettangolo 9"/>
          <p:cNvSpPr/>
          <p:nvPr/>
        </p:nvSpPr>
        <p:spPr>
          <a:xfrm>
            <a:off x="1368152" y="4653136"/>
            <a:ext cx="6300192" cy="369332"/>
          </a:xfrm>
          <a:prstGeom prst="rect">
            <a:avLst/>
          </a:prstGeom>
        </p:spPr>
        <p:txBody>
          <a:bodyPr wrap="square">
            <a:spAutoFit/>
          </a:bodyPr>
          <a:lstStyle/>
          <a:p>
            <a:r>
              <a:rPr lang="en-US" dirty="0"/>
              <a:t>V</a:t>
            </a:r>
            <a:r>
              <a:rPr lang="en-US" baseline="-25000" dirty="0"/>
              <a:t>i</a:t>
            </a:r>
            <a:r>
              <a:rPr lang="en-US" dirty="0"/>
              <a:t> = (20,918 + 0,8) m/s = 21,718 m/s = 78 km/h circa,</a:t>
            </a:r>
            <a:endParaRPr lang="it-IT" dirty="0"/>
          </a:p>
        </p:txBody>
      </p:sp>
    </p:spTree>
    <p:extLst>
      <p:ext uri="{BB962C8B-B14F-4D97-AF65-F5344CB8AC3E}">
        <p14:creationId xmlns:p14="http://schemas.microsoft.com/office/powerpoint/2010/main" val="2326116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395536" y="2204864"/>
            <a:ext cx="8568952" cy="1200329"/>
          </a:xfrm>
          <a:prstGeom prst="rect">
            <a:avLst/>
          </a:prstGeom>
        </p:spPr>
        <p:txBody>
          <a:bodyPr wrap="square">
            <a:spAutoFit/>
          </a:bodyPr>
          <a:lstStyle/>
          <a:p>
            <a:r>
              <a:rPr lang="it-IT" dirty="0"/>
              <a:t>atteso che il valore della decelerazione (d</a:t>
            </a:r>
            <a:r>
              <a:rPr lang="it-IT" baseline="-25000" dirty="0"/>
              <a:t>m</a:t>
            </a:r>
            <a:r>
              <a:rPr lang="it-IT" dirty="0"/>
              <a:t> = 0,8 m/s</a:t>
            </a:r>
            <a:r>
              <a:rPr lang="it-IT" baseline="30000" dirty="0"/>
              <a:t>2</a:t>
            </a:r>
            <a:r>
              <a:rPr lang="it-IT" dirty="0"/>
              <a:t>), nell’unità di tempo (1 secondo) esprime anche quello della differenza di velocità (∆V = 0,8 m/s).</a:t>
            </a:r>
          </a:p>
          <a:p>
            <a:r>
              <a:rPr lang="it-IT" dirty="0"/>
              <a:t>Per quanto precede, la lunghezza dello spazio percorso durante l’intervallo psicotecnico viene quantificato come segue:</a:t>
            </a:r>
          </a:p>
        </p:txBody>
      </p:sp>
      <p:sp>
        <p:nvSpPr>
          <p:cNvPr id="9" name="Rettangolo 8"/>
          <p:cNvSpPr/>
          <p:nvPr/>
        </p:nvSpPr>
        <p:spPr>
          <a:xfrm>
            <a:off x="3585095" y="3707740"/>
            <a:ext cx="1973810" cy="369332"/>
          </a:xfrm>
          <a:prstGeom prst="rect">
            <a:avLst/>
          </a:prstGeom>
        </p:spPr>
        <p:txBody>
          <a:bodyPr wrap="none">
            <a:spAutoFit/>
          </a:bodyPr>
          <a:lstStyle/>
          <a:p>
            <a:r>
              <a:rPr lang="it-IT" dirty="0"/>
              <a:t>S</a:t>
            </a:r>
            <a:r>
              <a:rPr lang="it-IT" baseline="-25000" dirty="0"/>
              <a:t>3</a:t>
            </a:r>
            <a:r>
              <a:rPr lang="it-IT" dirty="0"/>
              <a:t> = (</a:t>
            </a:r>
            <a:r>
              <a:rPr lang="it-IT" dirty="0" err="1"/>
              <a:t>V</a:t>
            </a:r>
            <a:r>
              <a:rPr lang="it-IT" baseline="-25000" dirty="0" err="1"/>
              <a:t>v</a:t>
            </a:r>
            <a:r>
              <a:rPr lang="it-IT" dirty="0"/>
              <a:t> + ½ * d</a:t>
            </a:r>
            <a:r>
              <a:rPr lang="it-IT" baseline="-25000" dirty="0"/>
              <a:t>m</a:t>
            </a:r>
            <a:r>
              <a:rPr lang="it-IT" dirty="0"/>
              <a:t>) </a:t>
            </a:r>
          </a:p>
        </p:txBody>
      </p:sp>
      <p:sp>
        <p:nvSpPr>
          <p:cNvPr id="10" name="Rettangolo 9"/>
          <p:cNvSpPr/>
          <p:nvPr/>
        </p:nvSpPr>
        <p:spPr>
          <a:xfrm>
            <a:off x="1296144" y="4571836"/>
            <a:ext cx="5868144" cy="369332"/>
          </a:xfrm>
          <a:prstGeom prst="rect">
            <a:avLst/>
          </a:prstGeom>
        </p:spPr>
        <p:txBody>
          <a:bodyPr wrap="square">
            <a:spAutoFit/>
          </a:bodyPr>
          <a:lstStyle/>
          <a:p>
            <a:r>
              <a:rPr lang="it-IT" dirty="0"/>
              <a:t>S</a:t>
            </a:r>
            <a:r>
              <a:rPr lang="it-IT" baseline="-25000" dirty="0"/>
              <a:t>3</a:t>
            </a:r>
            <a:r>
              <a:rPr lang="it-IT" dirty="0"/>
              <a:t> = (20,918 + (0,8/2)) m = (20,918 + 0,4) m = 21,318 metri,</a:t>
            </a:r>
          </a:p>
        </p:txBody>
      </p:sp>
    </p:spTree>
    <p:extLst>
      <p:ext uri="{BB962C8B-B14F-4D97-AF65-F5344CB8AC3E}">
        <p14:creationId xmlns:p14="http://schemas.microsoft.com/office/powerpoint/2010/main" val="3921715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899592" y="2551837"/>
            <a:ext cx="7776864" cy="2031325"/>
          </a:xfrm>
          <a:prstGeom prst="rect">
            <a:avLst/>
          </a:prstGeom>
        </p:spPr>
        <p:txBody>
          <a:bodyPr wrap="square">
            <a:spAutoFit/>
          </a:bodyPr>
          <a:lstStyle/>
          <a:p>
            <a:r>
              <a:rPr lang="it-IT" dirty="0"/>
              <a:t>In ultimo lo spazio totale di arresto (S</a:t>
            </a:r>
            <a:r>
              <a:rPr lang="it-IT" baseline="-25000" dirty="0"/>
              <a:t>a</a:t>
            </a:r>
            <a:r>
              <a:rPr lang="it-IT" dirty="0"/>
              <a:t>) è dato da</a:t>
            </a:r>
            <a:r>
              <a:rPr lang="it-IT" dirty="0" smtClean="0"/>
              <a:t>:</a:t>
            </a:r>
          </a:p>
          <a:p>
            <a:endParaRPr lang="it-IT" dirty="0"/>
          </a:p>
          <a:p>
            <a:r>
              <a:rPr lang="it-IT" dirty="0"/>
              <a:t>S</a:t>
            </a:r>
            <a:r>
              <a:rPr lang="it-IT" baseline="-25000" dirty="0"/>
              <a:t>a</a:t>
            </a:r>
            <a:r>
              <a:rPr lang="it-IT" dirty="0"/>
              <a:t> = (28 + 4 + 21) m = 53 metri circa</a:t>
            </a:r>
            <a:r>
              <a:rPr lang="it-IT" dirty="0" smtClean="0"/>
              <a:t>,</a:t>
            </a:r>
          </a:p>
          <a:p>
            <a:endParaRPr lang="it-IT" dirty="0"/>
          </a:p>
          <a:p>
            <a:r>
              <a:rPr lang="it-IT" dirty="0"/>
              <a:t>mentre lo spazio di frenata vero e proprio (</a:t>
            </a:r>
            <a:r>
              <a:rPr lang="it-IT" dirty="0" err="1"/>
              <a:t>S</a:t>
            </a:r>
            <a:r>
              <a:rPr lang="it-IT" baseline="-25000" dirty="0" err="1"/>
              <a:t>f</a:t>
            </a:r>
            <a:r>
              <a:rPr lang="it-IT" dirty="0"/>
              <a:t>) è dato da</a:t>
            </a:r>
            <a:r>
              <a:rPr lang="it-IT" dirty="0" smtClean="0"/>
              <a:t>:</a:t>
            </a:r>
          </a:p>
          <a:p>
            <a:endParaRPr lang="it-IT" dirty="0"/>
          </a:p>
          <a:p>
            <a:r>
              <a:rPr lang="it-IT" dirty="0" err="1"/>
              <a:t>S</a:t>
            </a:r>
            <a:r>
              <a:rPr lang="it-IT" baseline="-25000" dirty="0" err="1"/>
              <a:t>f</a:t>
            </a:r>
            <a:r>
              <a:rPr lang="it-IT" dirty="0"/>
              <a:t> = (28 + 4) m = 32 metri circa.</a:t>
            </a:r>
          </a:p>
        </p:txBody>
      </p:sp>
    </p:spTree>
    <p:extLst>
      <p:ext uri="{BB962C8B-B14F-4D97-AF65-F5344CB8AC3E}">
        <p14:creationId xmlns:p14="http://schemas.microsoft.com/office/powerpoint/2010/main" val="4072755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755576" y="2828836"/>
            <a:ext cx="8064896" cy="923330"/>
          </a:xfrm>
          <a:prstGeom prst="rect">
            <a:avLst/>
          </a:prstGeom>
        </p:spPr>
        <p:txBody>
          <a:bodyPr wrap="square">
            <a:spAutoFit/>
          </a:bodyPr>
          <a:lstStyle/>
          <a:p>
            <a:r>
              <a:rPr lang="it-IT" dirty="0"/>
              <a:t>Il tempo di durata dell’intera manovra frenante, comprensivo anche dell’intervallo psicotecnico, è dato da:</a:t>
            </a:r>
          </a:p>
          <a:p>
            <a:r>
              <a:rPr lang="it-IT" dirty="0"/>
              <a:t>T = (2,8 + 0,2 + 1) sec = 4 secondi circa.</a:t>
            </a:r>
          </a:p>
        </p:txBody>
      </p:sp>
    </p:spTree>
    <p:extLst>
      <p:ext uri="{BB962C8B-B14F-4D97-AF65-F5344CB8AC3E}">
        <p14:creationId xmlns:p14="http://schemas.microsoft.com/office/powerpoint/2010/main" val="888922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269776" y="1690930"/>
            <a:ext cx="8622704" cy="369332"/>
          </a:xfrm>
          <a:prstGeom prst="rect">
            <a:avLst/>
          </a:prstGeom>
        </p:spPr>
        <p:txBody>
          <a:bodyPr wrap="square">
            <a:spAutoFit/>
          </a:bodyPr>
          <a:lstStyle/>
          <a:p>
            <a:r>
              <a:rPr lang="it-IT" b="1" u="sng" dirty="0" smtClean="0"/>
              <a:t>Considerazioni sul coefficiente di attrito.</a:t>
            </a:r>
            <a:endParaRPr lang="it-IT" dirty="0"/>
          </a:p>
        </p:txBody>
      </p:sp>
      <p:sp>
        <p:nvSpPr>
          <p:cNvPr id="9" name="Freccia in giù 8"/>
          <p:cNvSpPr/>
          <p:nvPr/>
        </p:nvSpPr>
        <p:spPr>
          <a:xfrm rot="18382976">
            <a:off x="2195736" y="2204864"/>
            <a:ext cx="720080" cy="93610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755576" y="3299937"/>
            <a:ext cx="8064896" cy="2308324"/>
          </a:xfrm>
          <a:prstGeom prst="rect">
            <a:avLst/>
          </a:prstGeom>
        </p:spPr>
        <p:txBody>
          <a:bodyPr wrap="square">
            <a:spAutoFit/>
          </a:bodyPr>
          <a:lstStyle/>
          <a:p>
            <a:r>
              <a:rPr lang="it-IT" dirty="0" smtClean="0"/>
              <a:t>I fattori di forma K:</a:t>
            </a:r>
          </a:p>
          <a:p>
            <a:endParaRPr lang="it-IT" dirty="0"/>
          </a:p>
          <a:p>
            <a:pPr marL="285750" indent="-285750">
              <a:buFont typeface="Wingdings" pitchFamily="2" charset="2"/>
              <a:buChar char="Ø"/>
            </a:pPr>
            <a:r>
              <a:rPr lang="it-IT" dirty="0" smtClean="0">
                <a:effectLst>
                  <a:outerShdw blurRad="38100" dist="38100" dir="2700000" algn="tl">
                    <a:srgbClr val="000000">
                      <a:alpha val="43137"/>
                    </a:srgbClr>
                  </a:outerShdw>
                </a:effectLst>
              </a:rPr>
              <a:t>Autocarri: ………………………………….. K = 3                          A = 5 – 9</a:t>
            </a:r>
          </a:p>
          <a:p>
            <a:pPr marL="285750" indent="-285750">
              <a:buFont typeface="Wingdings" pitchFamily="2" charset="2"/>
              <a:buChar char="Ø"/>
            </a:pPr>
            <a:r>
              <a:rPr lang="it-IT" dirty="0" smtClean="0">
                <a:effectLst>
                  <a:outerShdw blurRad="38100" dist="38100" dir="2700000" algn="tl">
                    <a:srgbClr val="000000">
                      <a:alpha val="43137"/>
                    </a:srgbClr>
                  </a:outerShdw>
                </a:effectLst>
              </a:rPr>
              <a:t>Autobus: ……………………………………. K = 2,25                     A = 3,50 – 6</a:t>
            </a:r>
          </a:p>
          <a:p>
            <a:pPr marL="285750" indent="-285750">
              <a:buFont typeface="Wingdings" pitchFamily="2" charset="2"/>
              <a:buChar char="Ø"/>
            </a:pPr>
            <a:r>
              <a:rPr lang="it-IT" dirty="0" smtClean="0">
                <a:effectLst>
                  <a:outerShdw blurRad="38100" dist="38100" dir="2700000" algn="tl">
                    <a:srgbClr val="000000">
                      <a:alpha val="43137"/>
                    </a:srgbClr>
                  </a:outerShdw>
                </a:effectLst>
              </a:rPr>
              <a:t>Autovetture ordinarie: ……………….. K = 1 – 1,40               A = 1,25 – 2</a:t>
            </a:r>
          </a:p>
          <a:p>
            <a:pPr marL="285750" indent="-285750">
              <a:buFont typeface="Wingdings" pitchFamily="2" charset="2"/>
              <a:buChar char="Ø"/>
            </a:pPr>
            <a:r>
              <a:rPr lang="it-IT" dirty="0" smtClean="0">
                <a:effectLst>
                  <a:outerShdw blurRad="38100" dist="38100" dir="2700000" algn="tl">
                    <a:srgbClr val="000000">
                      <a:alpha val="43137"/>
                    </a:srgbClr>
                  </a:outerShdw>
                </a:effectLst>
              </a:rPr>
              <a:t>Autovetture da corsa con profilo aerodinamico accentuato:</a:t>
            </a:r>
          </a:p>
          <a:p>
            <a:r>
              <a:rPr lang="it-IT" dirty="0">
                <a:effectLst>
                  <a:outerShdw blurRad="38100" dist="38100" dir="2700000" algn="tl">
                    <a:srgbClr val="000000">
                      <a:alpha val="43137"/>
                    </a:srgbClr>
                  </a:outerShdw>
                </a:effectLst>
              </a:rPr>
              <a:t> </a:t>
            </a:r>
            <a:r>
              <a:rPr lang="it-IT" dirty="0" smtClean="0">
                <a:effectLst>
                  <a:outerShdw blurRad="38100" dist="38100" dir="2700000" algn="tl">
                    <a:srgbClr val="000000">
                      <a:alpha val="43137"/>
                    </a:srgbClr>
                  </a:outerShdw>
                </a:effectLst>
              </a:rPr>
              <a:t>    ………………………………………………….... K = 0,25 – 0,50         A = 0,60 – 1</a:t>
            </a:r>
          </a:p>
          <a:p>
            <a:endParaRPr lang="it-IT"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0439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mc:AlternateContent xmlns:mc="http://schemas.openxmlformats.org/markup-compatibility/2006" xmlns:a14="http://schemas.microsoft.com/office/drawing/2010/main">
        <mc:Choice Requires="a14">
          <p:sp>
            <p:nvSpPr>
              <p:cNvPr id="8" name="Rettangolo 7"/>
              <p:cNvSpPr/>
              <p:nvPr/>
            </p:nvSpPr>
            <p:spPr>
              <a:xfrm>
                <a:off x="755576" y="2564904"/>
                <a:ext cx="8064896" cy="2208682"/>
              </a:xfrm>
              <a:prstGeom prst="rect">
                <a:avLst/>
              </a:prstGeom>
            </p:spPr>
            <p:txBody>
              <a:bodyPr wrap="square">
                <a:spAutoFit/>
              </a:bodyPr>
              <a:lstStyle/>
              <a:p>
                <a:r>
                  <a:rPr lang="it-IT" dirty="0" smtClean="0"/>
                  <a:t>La sommatoria delle resistenze (complete) esprime una forza </a:t>
                </a:r>
                <a:r>
                  <a:rPr lang="en-US" dirty="0" err="1" smtClean="0"/>
                  <a:t>R</a:t>
                </a:r>
                <a:r>
                  <a:rPr lang="en-US" baseline="-25000" dirty="0" err="1" smtClean="0"/>
                  <a:t>t</a:t>
                </a:r>
                <a:r>
                  <a:rPr lang="en-US" baseline="-25000" dirty="0" smtClean="0"/>
                  <a:t> </a:t>
                </a:r>
                <a:r>
                  <a:rPr lang="en-US" dirty="0" smtClean="0"/>
                  <a:t> </a:t>
                </a:r>
                <a:r>
                  <a:rPr lang="en-US" dirty="0" err="1" smtClean="0"/>
                  <a:t>avente</a:t>
                </a:r>
                <a:r>
                  <a:rPr lang="en-US" dirty="0" smtClean="0"/>
                  <a:t> la </a:t>
                </a:r>
                <a:r>
                  <a:rPr lang="en-US" dirty="0" err="1" smtClean="0"/>
                  <a:t>medesima</a:t>
                </a:r>
                <a:r>
                  <a:rPr lang="en-US" dirty="0" smtClean="0"/>
                  <a:t> </a:t>
                </a:r>
                <a:r>
                  <a:rPr lang="en-US" dirty="0" err="1" smtClean="0"/>
                  <a:t>direzione</a:t>
                </a:r>
                <a:r>
                  <a:rPr lang="en-US" dirty="0" smtClean="0"/>
                  <a:t> del </a:t>
                </a:r>
                <a:r>
                  <a:rPr lang="en-US" dirty="0" err="1" smtClean="0"/>
                  <a:t>moto</a:t>
                </a:r>
                <a:r>
                  <a:rPr lang="en-US" dirty="0" smtClean="0"/>
                  <a:t> </a:t>
                </a:r>
                <a:r>
                  <a:rPr lang="en-US" dirty="0" err="1" smtClean="0"/>
                  <a:t>veicolare</a:t>
                </a:r>
                <a:r>
                  <a:rPr lang="en-US" dirty="0" smtClean="0"/>
                  <a:t>, ma </a:t>
                </a:r>
                <a:r>
                  <a:rPr lang="en-US" dirty="0" err="1" smtClean="0"/>
                  <a:t>senso</a:t>
                </a:r>
                <a:r>
                  <a:rPr lang="en-US" dirty="0" smtClean="0"/>
                  <a:t> </a:t>
                </a:r>
                <a:r>
                  <a:rPr lang="en-US" dirty="0" err="1" smtClean="0"/>
                  <a:t>contrario</a:t>
                </a:r>
                <a:r>
                  <a:rPr lang="en-US" dirty="0" smtClean="0"/>
                  <a:t>; </a:t>
                </a:r>
                <a:r>
                  <a:rPr lang="en-US" dirty="0" err="1" smtClean="0"/>
                  <a:t>essa</a:t>
                </a:r>
                <a:r>
                  <a:rPr lang="en-US" dirty="0" smtClean="0"/>
                  <a:t> </a:t>
                </a:r>
                <a:r>
                  <a:rPr lang="en-US" dirty="0" err="1" smtClean="0"/>
                  <a:t>definita</a:t>
                </a:r>
                <a:r>
                  <a:rPr lang="en-US" dirty="0" smtClean="0"/>
                  <a:t> in </a:t>
                </a:r>
                <a:r>
                  <a:rPr lang="en-US" dirty="0" err="1" smtClean="0"/>
                  <a:t>senso</a:t>
                </a:r>
                <a:r>
                  <a:rPr lang="en-US" dirty="0" smtClean="0"/>
                  <a:t> </a:t>
                </a:r>
                <a:r>
                  <a:rPr lang="en-US" dirty="0" err="1" smtClean="0"/>
                  <a:t>generale</a:t>
                </a:r>
                <a:r>
                  <a:rPr lang="en-US" dirty="0" smtClean="0"/>
                  <a:t>: “</a:t>
                </a:r>
                <a:r>
                  <a:rPr lang="en-US" b="1" i="1" u="sng" dirty="0" err="1" smtClean="0"/>
                  <a:t>resistenza</a:t>
                </a:r>
                <a:r>
                  <a:rPr lang="en-US" b="1" i="1" u="sng" dirty="0" smtClean="0"/>
                  <a:t> </a:t>
                </a:r>
                <a:r>
                  <a:rPr lang="en-US" b="1" i="1" u="sng" dirty="0" err="1" smtClean="0"/>
                  <a:t>alla</a:t>
                </a:r>
                <a:r>
                  <a:rPr lang="en-US" b="1" i="1" u="sng" dirty="0" smtClean="0"/>
                  <a:t> </a:t>
                </a:r>
                <a:r>
                  <a:rPr lang="en-US" b="1" i="1" u="sng" dirty="0" err="1" smtClean="0"/>
                  <a:t>trazione</a:t>
                </a:r>
                <a:r>
                  <a:rPr lang="en-US" b="1" i="1" u="sng" dirty="0" smtClean="0"/>
                  <a:t> in </a:t>
                </a:r>
                <a:r>
                  <a:rPr lang="en-US" b="1" i="1" u="sng" dirty="0" err="1" smtClean="0"/>
                  <a:t>orizzontale</a:t>
                </a:r>
                <a:r>
                  <a:rPr lang="en-US" b="1" i="1" u="sng" dirty="0" smtClean="0"/>
                  <a:t> </a:t>
                </a:r>
                <a:r>
                  <a:rPr lang="en-US" b="1" i="1" u="sng" dirty="0" err="1" smtClean="0"/>
                  <a:t>ed</a:t>
                </a:r>
                <a:r>
                  <a:rPr lang="en-US" b="1" i="1" u="sng" dirty="0" smtClean="0"/>
                  <a:t> in </a:t>
                </a:r>
                <a:r>
                  <a:rPr lang="en-US" b="1" i="1" u="sng" dirty="0" err="1" smtClean="0"/>
                  <a:t>rettifilo</a:t>
                </a:r>
                <a:r>
                  <a:rPr lang="en-US" dirty="0" smtClean="0"/>
                  <a:t>” e </a:t>
                </a:r>
                <a:r>
                  <a:rPr lang="en-US" dirty="0" err="1" smtClean="0"/>
                  <a:t>riferita</a:t>
                </a:r>
                <a:r>
                  <a:rPr lang="en-US" dirty="0" smtClean="0"/>
                  <a:t> ad 1 </a:t>
                </a:r>
                <a:r>
                  <a:rPr lang="en-US" dirty="0" err="1" smtClean="0"/>
                  <a:t>tonnellata</a:t>
                </a:r>
                <a:r>
                  <a:rPr lang="en-US" dirty="0" smtClean="0"/>
                  <a:t> di </a:t>
                </a:r>
                <a:r>
                  <a:rPr lang="en-US" dirty="0" err="1" smtClean="0"/>
                  <a:t>massa</a:t>
                </a:r>
                <a:r>
                  <a:rPr lang="en-US" dirty="0" smtClean="0"/>
                  <a:t> del </a:t>
                </a:r>
                <a:r>
                  <a:rPr lang="en-US" dirty="0" err="1" smtClean="0"/>
                  <a:t>veicolo</a:t>
                </a:r>
                <a:r>
                  <a:rPr lang="en-US" dirty="0" smtClean="0"/>
                  <a:t> </a:t>
                </a:r>
                <a:r>
                  <a:rPr lang="en-US" dirty="0" err="1" smtClean="0"/>
                  <a:t>considerato</a:t>
                </a:r>
                <a:r>
                  <a:rPr lang="en-US" dirty="0" smtClean="0"/>
                  <a:t>, è </a:t>
                </a:r>
                <a:r>
                  <a:rPr lang="en-US" dirty="0" err="1" smtClean="0"/>
                  <a:t>quantificabile</a:t>
                </a:r>
                <a:r>
                  <a:rPr lang="en-US" dirty="0" smtClean="0"/>
                  <a:t> </a:t>
                </a:r>
                <a:r>
                  <a:rPr lang="en-US" dirty="0" err="1" smtClean="0"/>
                  <a:t>attraverso</a:t>
                </a:r>
                <a:r>
                  <a:rPr lang="en-US" dirty="0" smtClean="0"/>
                  <a:t> la </a:t>
                </a:r>
                <a:r>
                  <a:rPr lang="en-US" dirty="0" err="1" smtClean="0"/>
                  <a:t>seguente</a:t>
                </a:r>
                <a:r>
                  <a:rPr lang="en-US" dirty="0" smtClean="0"/>
                  <a:t> </a:t>
                </a:r>
                <a:r>
                  <a:rPr lang="en-US" dirty="0" err="1" smtClean="0"/>
                  <a:t>equazione</a:t>
                </a:r>
                <a:r>
                  <a:rPr lang="en-US" dirty="0" smtClean="0"/>
                  <a:t>:</a:t>
                </a:r>
              </a:p>
              <a:p>
                <a:endParaRPr lang="en-US" dirty="0"/>
              </a:p>
              <a:p>
                <a:pPr algn="ctr"/>
                <a:r>
                  <a:rPr lang="en-US" dirty="0" err="1" smtClean="0"/>
                  <a:t>R</a:t>
                </a:r>
                <a:r>
                  <a:rPr lang="en-US" baseline="-25000" dirty="0" err="1" smtClean="0"/>
                  <a:t>t</a:t>
                </a:r>
                <a:r>
                  <a:rPr lang="en-US" baseline="-25000" dirty="0"/>
                  <a:t> </a:t>
                </a:r>
                <a:r>
                  <a:rPr lang="en-US" dirty="0" smtClean="0"/>
                  <a:t> = </a:t>
                </a:r>
                <a14:m>
                  <m:oMath xmlns:m="http://schemas.openxmlformats.org/officeDocument/2006/math">
                    <m:r>
                      <a:rPr lang="it-IT" b="0" i="1" smtClean="0">
                        <a:latin typeface="Cambria Math"/>
                      </a:rPr>
                      <m:t>(15 ∗</m:t>
                    </m:r>
                    <m:r>
                      <a:rPr lang="it-IT" b="0" i="1" smtClean="0">
                        <a:latin typeface="Cambria Math"/>
                      </a:rPr>
                      <m:t>𝑚</m:t>
                    </m:r>
                    <m:r>
                      <a:rPr lang="it-IT" b="0" i="1" smtClean="0">
                        <a:latin typeface="Cambria Math"/>
                      </a:rPr>
                      <m:t>+</m:t>
                    </m:r>
                    <m:r>
                      <a:rPr lang="it-IT" b="0" i="1" smtClean="0">
                        <a:latin typeface="Cambria Math"/>
                      </a:rPr>
                      <m:t>𝐾</m:t>
                    </m:r>
                    <m:r>
                      <a:rPr lang="it-IT" b="0" i="1" smtClean="0">
                        <a:latin typeface="Cambria Math"/>
                      </a:rPr>
                      <m:t> ∗ </m:t>
                    </m:r>
                    <m:f>
                      <m:fPr>
                        <m:ctrlPr>
                          <a:rPr lang="it-IT" b="0" i="1" smtClean="0">
                            <a:latin typeface="Cambria Math"/>
                          </a:rPr>
                        </m:ctrlPr>
                      </m:fPr>
                      <m:num>
                        <m:r>
                          <a:rPr lang="it-IT" b="0" i="1" smtClean="0">
                            <a:latin typeface="Cambria Math"/>
                            <a:ea typeface="Cambria Math"/>
                          </a:rPr>
                          <m:t>𝛿</m:t>
                        </m:r>
                        <m:r>
                          <a:rPr lang="it-IT" b="0" i="1" smtClean="0">
                            <a:latin typeface="Cambria Math"/>
                            <a:ea typeface="Cambria Math"/>
                          </a:rPr>
                          <m:t> ∗</m:t>
                        </m:r>
                        <m:sSup>
                          <m:sSupPr>
                            <m:ctrlPr>
                              <a:rPr lang="it-IT" b="0" i="1" smtClean="0">
                                <a:latin typeface="Cambria Math"/>
                                <a:ea typeface="Cambria Math"/>
                              </a:rPr>
                            </m:ctrlPr>
                          </m:sSupPr>
                          <m:e>
                            <m:r>
                              <a:rPr lang="it-IT" b="0" i="1" smtClean="0">
                                <a:latin typeface="Cambria Math"/>
                                <a:ea typeface="Cambria Math"/>
                              </a:rPr>
                              <m:t>𝑣</m:t>
                            </m:r>
                          </m:e>
                          <m:sup>
                            <m:r>
                              <a:rPr lang="it-IT" b="0" i="1" smtClean="0">
                                <a:latin typeface="Cambria Math"/>
                                <a:ea typeface="Cambria Math"/>
                              </a:rPr>
                              <m:t>2</m:t>
                            </m:r>
                          </m:sup>
                        </m:sSup>
                      </m:num>
                      <m:den>
                        <m:r>
                          <a:rPr lang="it-IT" b="0" i="1" smtClean="0">
                            <a:latin typeface="Cambria Math"/>
                          </a:rPr>
                          <m:t>2</m:t>
                        </m:r>
                      </m:den>
                    </m:f>
                  </m:oMath>
                </a14:m>
                <a:r>
                  <a:rPr lang="it-IT" dirty="0" smtClean="0">
                    <a:effectLst>
                      <a:outerShdw blurRad="38100" dist="38100" dir="2700000" algn="tl">
                        <a:srgbClr val="000000">
                          <a:alpha val="43137"/>
                        </a:srgbClr>
                      </a:outerShdw>
                    </a:effectLst>
                  </a:rPr>
                  <a:t> * </a:t>
                </a:r>
                <a:r>
                  <a:rPr lang="it-IT" dirty="0" smtClean="0"/>
                  <a:t>A)</a:t>
                </a:r>
                <a:endParaRPr lang="it-IT" dirty="0"/>
              </a:p>
            </p:txBody>
          </p:sp>
        </mc:Choice>
        <mc:Fallback xmlns="">
          <p:sp>
            <p:nvSpPr>
              <p:cNvPr id="8" name="Rettangolo 7"/>
              <p:cNvSpPr>
                <a:spLocks noRot="1" noChangeAspect="1" noMove="1" noResize="1" noEditPoints="1" noAdjustHandles="1" noChangeArrowheads="1" noChangeShapeType="1" noTextEdit="1"/>
              </p:cNvSpPr>
              <p:nvPr/>
            </p:nvSpPr>
            <p:spPr>
              <a:xfrm>
                <a:off x="755576" y="2564904"/>
                <a:ext cx="8064896" cy="2208682"/>
              </a:xfrm>
              <a:prstGeom prst="rect">
                <a:avLst/>
              </a:prstGeom>
              <a:blipFill rotWithShape="1">
                <a:blip r:embed="rId2"/>
                <a:stretch>
                  <a:fillRect l="-680" t="-1381" b="-1381"/>
                </a:stretch>
              </a:blipFill>
            </p:spPr>
            <p:txBody>
              <a:bodyPr/>
              <a:lstStyle/>
              <a:p>
                <a:r>
                  <a:rPr lang="it-IT">
                    <a:noFill/>
                  </a:rPr>
                  <a:t> </a:t>
                </a:r>
              </a:p>
            </p:txBody>
          </p:sp>
        </mc:Fallback>
      </mc:AlternateContent>
    </p:spTree>
    <p:extLst>
      <p:ext uri="{BB962C8B-B14F-4D97-AF65-F5344CB8AC3E}">
        <p14:creationId xmlns:p14="http://schemas.microsoft.com/office/powerpoint/2010/main" val="1161776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269776" y="1834946"/>
            <a:ext cx="8262664" cy="3970318"/>
          </a:xfrm>
          <a:prstGeom prst="rect">
            <a:avLst/>
          </a:prstGeom>
        </p:spPr>
        <p:txBody>
          <a:bodyPr wrap="square">
            <a:spAutoFit/>
          </a:bodyPr>
          <a:lstStyle/>
          <a:p>
            <a:r>
              <a:rPr lang="it-IT" dirty="0"/>
              <a:t>Il conducente di un autoveicolo, ponendo in essere una energica azione frenante, riesce ad arrestarne la marcia (senza collidere o addivenendo ad una collisione di lievissima entità, tanto da potersi trascurare); sul manto stradale asciutto e con andamento pianeggiante (o con pendenza irrisoria e quindi ininfluente), vengono rinvenute tracce gommose di frenata, impresse da pneumatici in buone condizioni, estese 66 metri.</a:t>
            </a:r>
          </a:p>
          <a:p>
            <a:r>
              <a:rPr lang="it-IT" dirty="0"/>
              <a:t>Le caratteristiche del veicolo suddetto sono le seguenti:</a:t>
            </a:r>
          </a:p>
          <a:p>
            <a:pPr lvl="0"/>
            <a:r>
              <a:rPr lang="it-IT" dirty="0"/>
              <a:t>massa m</a:t>
            </a:r>
            <a:r>
              <a:rPr lang="it-IT" baseline="-25000" dirty="0"/>
              <a:t>a</a:t>
            </a:r>
            <a:r>
              <a:rPr lang="it-IT" dirty="0"/>
              <a:t> = 700 kg;</a:t>
            </a:r>
          </a:p>
          <a:p>
            <a:pPr lvl="0"/>
            <a:r>
              <a:rPr lang="it-IT" dirty="0"/>
              <a:t>coefficiente di forma K = 1;</a:t>
            </a:r>
          </a:p>
          <a:p>
            <a:pPr lvl="0"/>
            <a:r>
              <a:rPr lang="it-IT" dirty="0"/>
              <a:t>sezione maestra A = 1,25 m</a:t>
            </a:r>
            <a:r>
              <a:rPr lang="it-IT" baseline="30000" dirty="0"/>
              <a:t>2</a:t>
            </a:r>
            <a:r>
              <a:rPr lang="it-IT" dirty="0"/>
              <a:t>;</a:t>
            </a:r>
          </a:p>
          <a:p>
            <a:pPr lvl="0"/>
            <a:r>
              <a:rPr lang="it-IT" dirty="0"/>
              <a:t>la densità dell’aria δ = 0,12.</a:t>
            </a:r>
          </a:p>
          <a:p>
            <a:r>
              <a:rPr lang="it-IT" dirty="0"/>
              <a:t>Si vuole conoscere </a:t>
            </a:r>
            <a:r>
              <a:rPr lang="it-IT" dirty="0" err="1"/>
              <a:t>qual’era</a:t>
            </a:r>
            <a:r>
              <a:rPr lang="it-IT" dirty="0"/>
              <a:t> la verosimile velocità del veicolo nel momento in cui le ruote, bloccate dalla morsa del freno, hanno incominciato a strisciare sul piano viabile, lasciandovi impresse le orme dei propri pneumatici.</a:t>
            </a:r>
          </a:p>
        </p:txBody>
      </p:sp>
    </p:spTree>
    <p:extLst>
      <p:ext uri="{BB962C8B-B14F-4D97-AF65-F5344CB8AC3E}">
        <p14:creationId xmlns:p14="http://schemas.microsoft.com/office/powerpoint/2010/main" val="3239707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mc:AlternateContent xmlns:mc="http://schemas.openxmlformats.org/markup-compatibility/2006" xmlns:a14="http://schemas.microsoft.com/office/drawing/2010/main">
        <mc:Choice Requires="a14">
          <p:sp>
            <p:nvSpPr>
              <p:cNvPr id="8" name="Rettangolo 7"/>
              <p:cNvSpPr/>
              <p:nvPr/>
            </p:nvSpPr>
            <p:spPr>
              <a:xfrm>
                <a:off x="179512" y="1720840"/>
                <a:ext cx="8568952" cy="5059718"/>
              </a:xfrm>
              <a:prstGeom prst="rect">
                <a:avLst/>
              </a:prstGeom>
            </p:spPr>
            <p:txBody>
              <a:bodyPr wrap="square">
                <a:spAutoFit/>
              </a:bodyPr>
              <a:lstStyle/>
              <a:p>
                <a:r>
                  <a:rPr lang="it-IT" b="1" u="sng" dirty="0" smtClean="0"/>
                  <a:t>Soluzione:  </a:t>
                </a:r>
                <a:endParaRPr lang="it-IT" dirty="0"/>
              </a:p>
              <a:p>
                <a:r>
                  <a:rPr lang="it-IT" dirty="0"/>
                  <a:t>v = √(2 * 9,8 * 0,60 * 66) = √779,16 = 27,8 m/s</a:t>
                </a:r>
              </a:p>
              <a:p>
                <a:r>
                  <a:rPr lang="en-US" dirty="0"/>
                  <a:t>v = 27,8 m/s * 3,6 = 100 km/h circa</a:t>
                </a:r>
                <a:r>
                  <a:rPr lang="en-US" dirty="0" smtClean="0"/>
                  <a:t>.</a:t>
                </a:r>
              </a:p>
              <a:p>
                <a:endParaRPr lang="it-IT" dirty="0"/>
              </a:p>
              <a:p>
                <a:r>
                  <a:rPr lang="it-IT" dirty="0"/>
                  <a:t>Il coefficiente di attrito cinetico, più appropriato al caso, è stato desunto dall’apposita tabella (più avanti riportata), procedendo per tentativi, in relazione alla velocità media di 50km/h, alla quale corrisponde il valore di: r = 0,58; tale valore viene arrotondato a 0,60, in considerazione delle varie resistenze esterne. </a:t>
                </a:r>
                <a:endParaRPr lang="it-IT" dirty="0" smtClean="0"/>
              </a:p>
              <a:p>
                <a:endParaRPr lang="it-IT" dirty="0"/>
              </a:p>
              <a:p>
                <a:r>
                  <a:rPr lang="it-IT" dirty="0" smtClean="0"/>
                  <a:t>Nello specifico avendo calcolato un idoneo coefficiente di resistenza alla trazione:</a:t>
                </a:r>
              </a:p>
              <a:p>
                <a:endParaRPr lang="it-IT" dirty="0"/>
              </a:p>
              <a:p>
                <a14:m>
                  <m:oMath xmlns:m="http://schemas.openxmlformats.org/officeDocument/2006/math">
                    <m:r>
                      <a:rPr lang="it-IT" i="1" smtClean="0">
                        <a:latin typeface="Cambria Math"/>
                        <a:ea typeface="Cambria Math"/>
                      </a:rPr>
                      <m:t>𝜎</m:t>
                    </m:r>
                    <m:r>
                      <a:rPr lang="it-IT" b="0" i="1" smtClean="0">
                        <a:latin typeface="Cambria Math"/>
                        <a:ea typeface="Cambria Math"/>
                      </a:rPr>
                      <m:t>= </m:t>
                    </m:r>
                    <m:f>
                      <m:fPr>
                        <m:ctrlPr>
                          <a:rPr lang="it-IT" b="0" i="1" smtClean="0">
                            <a:latin typeface="Cambria Math"/>
                            <a:ea typeface="Cambria Math"/>
                          </a:rPr>
                        </m:ctrlPr>
                      </m:fPr>
                      <m:num>
                        <m:sSub>
                          <m:sSubPr>
                            <m:ctrlPr>
                              <a:rPr lang="it-IT" b="0" i="1" smtClean="0">
                                <a:latin typeface="Cambria Math"/>
                                <a:ea typeface="Cambria Math"/>
                              </a:rPr>
                            </m:ctrlPr>
                          </m:sSubPr>
                          <m:e>
                            <m:r>
                              <a:rPr lang="it-IT" b="0" i="1" smtClean="0">
                                <a:latin typeface="Cambria Math"/>
                                <a:ea typeface="Cambria Math"/>
                              </a:rPr>
                              <m:t>𝑅</m:t>
                            </m:r>
                          </m:e>
                          <m:sub>
                            <m:r>
                              <a:rPr lang="it-IT" b="0" i="1" smtClean="0">
                                <a:latin typeface="Cambria Math"/>
                                <a:ea typeface="Cambria Math"/>
                              </a:rPr>
                              <m:t>𝑡</m:t>
                            </m:r>
                          </m:sub>
                        </m:sSub>
                      </m:num>
                      <m:den>
                        <m:r>
                          <a:rPr lang="it-IT" b="0" i="1" smtClean="0">
                            <a:latin typeface="Cambria Math"/>
                            <a:ea typeface="Cambria Math"/>
                          </a:rPr>
                          <m:t>1000</m:t>
                        </m:r>
                      </m:den>
                    </m:f>
                  </m:oMath>
                </a14:m>
                <a:r>
                  <a:rPr lang="it-IT" dirty="0" smtClean="0"/>
                  <a:t> </a:t>
                </a:r>
              </a:p>
              <a:p>
                <a:endParaRPr lang="it-IT" dirty="0"/>
              </a:p>
              <a:p>
                <a:pPr algn="ctr"/>
                <a14:m>
                  <m:oMath xmlns:m="http://schemas.openxmlformats.org/officeDocument/2006/math">
                    <m:r>
                      <m:rPr>
                        <m:nor/>
                      </m:rPr>
                      <a:rPr lang="en-US" dirty="0"/>
                      <m:t>R</m:t>
                    </m:r>
                    <m:r>
                      <m:rPr>
                        <m:nor/>
                      </m:rPr>
                      <a:rPr lang="en-US" baseline="-25000" dirty="0"/>
                      <m:t>t</m:t>
                    </m:r>
                    <m:r>
                      <m:rPr>
                        <m:nor/>
                      </m:rPr>
                      <a:rPr lang="en-US" baseline="-25000" dirty="0"/>
                      <m:t>  = </m:t>
                    </m:r>
                    <m:r>
                      <a:rPr lang="it-IT" i="1">
                        <a:latin typeface="Cambria Math"/>
                      </a:rPr>
                      <m:t>(15 ∗</m:t>
                    </m:r>
                    <m:r>
                      <a:rPr lang="it-IT" i="1">
                        <a:latin typeface="Cambria Math"/>
                      </a:rPr>
                      <m:t>𝑚</m:t>
                    </m:r>
                    <m:r>
                      <a:rPr lang="it-IT" i="1">
                        <a:latin typeface="Cambria Math"/>
                      </a:rPr>
                      <m:t>+</m:t>
                    </m:r>
                    <m:r>
                      <a:rPr lang="it-IT" i="1">
                        <a:latin typeface="Cambria Math"/>
                      </a:rPr>
                      <m:t>𝐾</m:t>
                    </m:r>
                    <m:r>
                      <a:rPr lang="it-IT" i="1">
                        <a:latin typeface="Cambria Math"/>
                      </a:rPr>
                      <m:t> ∗ </m:t>
                    </m:r>
                    <m:f>
                      <m:fPr>
                        <m:ctrlPr>
                          <a:rPr lang="it-IT" i="1">
                            <a:latin typeface="Cambria Math"/>
                          </a:rPr>
                        </m:ctrlPr>
                      </m:fPr>
                      <m:num>
                        <m:r>
                          <a:rPr lang="it-IT" i="1">
                            <a:latin typeface="Cambria Math"/>
                            <a:ea typeface="Cambria Math"/>
                          </a:rPr>
                          <m:t>𝛿</m:t>
                        </m:r>
                        <m:r>
                          <a:rPr lang="it-IT" i="1">
                            <a:latin typeface="Cambria Math"/>
                            <a:ea typeface="Cambria Math"/>
                          </a:rPr>
                          <m:t> ∗</m:t>
                        </m:r>
                        <m:sSup>
                          <m:sSupPr>
                            <m:ctrlPr>
                              <a:rPr lang="it-IT" i="1">
                                <a:latin typeface="Cambria Math"/>
                                <a:ea typeface="Cambria Math"/>
                              </a:rPr>
                            </m:ctrlPr>
                          </m:sSupPr>
                          <m:e>
                            <m:r>
                              <a:rPr lang="it-IT" i="1">
                                <a:latin typeface="Cambria Math"/>
                                <a:ea typeface="Cambria Math"/>
                              </a:rPr>
                              <m:t>𝑣</m:t>
                            </m:r>
                          </m:e>
                          <m:sup>
                            <m:r>
                              <a:rPr lang="it-IT" i="1">
                                <a:latin typeface="Cambria Math"/>
                                <a:ea typeface="Cambria Math"/>
                              </a:rPr>
                              <m:t>2</m:t>
                            </m:r>
                          </m:sup>
                        </m:sSup>
                      </m:num>
                      <m:den>
                        <m:r>
                          <a:rPr lang="it-IT" i="1">
                            <a:latin typeface="Cambria Math"/>
                          </a:rPr>
                          <m:t>2</m:t>
                        </m:r>
                      </m:den>
                    </m:f>
                    <m:r>
                      <m:rPr>
                        <m:nor/>
                      </m:rPr>
                      <a:rPr lang="it-IT" dirty="0">
                        <a:effectLst>
                          <a:outerShdw blurRad="38100" dist="38100" dir="2700000" algn="tl">
                            <a:srgbClr val="000000">
                              <a:alpha val="43137"/>
                            </a:srgbClr>
                          </a:outerShdw>
                        </a:effectLst>
                      </a:rPr>
                      <m:t> ∗ </m:t>
                    </m:r>
                    <m:r>
                      <m:rPr>
                        <m:nor/>
                      </m:rPr>
                      <a:rPr lang="it-IT" dirty="0"/>
                      <m:t>A</m:t>
                    </m:r>
                    <m:r>
                      <m:rPr>
                        <m:nor/>
                      </m:rPr>
                      <a:rPr lang="it-IT" dirty="0"/>
                      <m:t>)</m:t>
                    </m:r>
                  </m:oMath>
                </a14:m>
                <a:r>
                  <a:rPr lang="it-IT" dirty="0" smtClean="0"/>
                  <a:t> = 24,99 kg</a:t>
                </a:r>
              </a:p>
              <a:p>
                <a:pPr algn="ctr"/>
                <a:endParaRPr lang="it-IT" dirty="0"/>
              </a:p>
              <a:p>
                <a14:m>
                  <m:oMath xmlns:m="http://schemas.openxmlformats.org/officeDocument/2006/math">
                    <m:r>
                      <a:rPr lang="it-IT" i="1" smtClean="0">
                        <a:latin typeface="Cambria Math"/>
                        <a:ea typeface="Cambria Math"/>
                      </a:rPr>
                      <m:t>𝜎</m:t>
                    </m:r>
                    <m:r>
                      <a:rPr lang="it-IT" b="0" i="1" smtClean="0">
                        <a:latin typeface="Cambria Math"/>
                        <a:ea typeface="Cambria Math"/>
                      </a:rPr>
                      <m:t>= </m:t>
                    </m:r>
                    <m:f>
                      <m:fPr>
                        <m:ctrlPr>
                          <a:rPr lang="it-IT" b="0" i="1" smtClean="0">
                            <a:latin typeface="Cambria Math"/>
                            <a:ea typeface="Cambria Math"/>
                          </a:rPr>
                        </m:ctrlPr>
                      </m:fPr>
                      <m:num>
                        <m:r>
                          <a:rPr lang="it-IT" b="0" i="1" smtClean="0">
                            <a:latin typeface="Cambria Math"/>
                            <a:ea typeface="Cambria Math"/>
                          </a:rPr>
                          <m:t>24,99</m:t>
                        </m:r>
                      </m:num>
                      <m:den>
                        <m:r>
                          <a:rPr lang="it-IT" b="0" i="1" smtClean="0">
                            <a:latin typeface="Cambria Math"/>
                            <a:ea typeface="Cambria Math"/>
                          </a:rPr>
                          <m:t>1000</m:t>
                        </m:r>
                      </m:den>
                    </m:f>
                  </m:oMath>
                </a14:m>
                <a:r>
                  <a:rPr lang="it-IT" dirty="0" smtClean="0"/>
                  <a:t> = 0,02                                            r = 0,60</a:t>
                </a:r>
                <a:endParaRPr lang="it-IT" dirty="0"/>
              </a:p>
            </p:txBody>
          </p:sp>
        </mc:Choice>
        <mc:Fallback xmlns="">
          <p:sp>
            <p:nvSpPr>
              <p:cNvPr id="8" name="Rettangolo 7"/>
              <p:cNvSpPr>
                <a:spLocks noRot="1" noChangeAspect="1" noMove="1" noResize="1" noEditPoints="1" noAdjustHandles="1" noChangeArrowheads="1" noChangeShapeType="1" noTextEdit="1"/>
              </p:cNvSpPr>
              <p:nvPr/>
            </p:nvSpPr>
            <p:spPr>
              <a:xfrm>
                <a:off x="179512" y="1720840"/>
                <a:ext cx="8568952" cy="5059718"/>
              </a:xfrm>
              <a:prstGeom prst="rect">
                <a:avLst/>
              </a:prstGeom>
              <a:blipFill rotWithShape="1">
                <a:blip r:embed="rId2"/>
                <a:stretch>
                  <a:fillRect l="-569" t="-602" r="-284"/>
                </a:stretch>
              </a:blipFill>
            </p:spPr>
            <p:txBody>
              <a:bodyPr/>
              <a:lstStyle/>
              <a:p>
                <a:r>
                  <a:rPr lang="it-IT">
                    <a:noFill/>
                  </a:rPr>
                  <a:t> </a:t>
                </a:r>
              </a:p>
            </p:txBody>
          </p:sp>
        </mc:Fallback>
      </mc:AlternateContent>
      <p:sp>
        <p:nvSpPr>
          <p:cNvPr id="9" name="Freccia a destra 8"/>
          <p:cNvSpPr/>
          <p:nvPr/>
        </p:nvSpPr>
        <p:spPr>
          <a:xfrm>
            <a:off x="2339752" y="6237312"/>
            <a:ext cx="1512168" cy="2880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144752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827584" y="2828836"/>
            <a:ext cx="7416824" cy="1200329"/>
          </a:xfrm>
          <a:prstGeom prst="rect">
            <a:avLst/>
          </a:prstGeom>
        </p:spPr>
        <p:txBody>
          <a:bodyPr wrap="square">
            <a:spAutoFit/>
          </a:bodyPr>
          <a:lstStyle/>
          <a:p>
            <a:r>
              <a:rPr lang="it-IT" sz="2400" b="1" i="1" u="sng" dirty="0" smtClean="0"/>
              <a:t>… VELOCITA</a:t>
            </a:r>
            <a:r>
              <a:rPr lang="it-IT" sz="2400" b="1" i="1" u="sng" dirty="0"/>
              <a:t>’ DI ENTRATA IN CAMPO DEDOTTA DALLA ESTENSIONE DELLO SPAZIO TOTALE DI ARRESTO DI UN </a:t>
            </a:r>
            <a:r>
              <a:rPr lang="it-IT" sz="2400" b="1" i="1" u="sng" dirty="0" smtClean="0"/>
              <a:t>VEICOLO …</a:t>
            </a:r>
            <a:endParaRPr lang="it-IT" sz="2400" i="1" dirty="0"/>
          </a:p>
        </p:txBody>
      </p:sp>
    </p:spTree>
    <p:extLst>
      <p:ext uri="{BB962C8B-B14F-4D97-AF65-F5344CB8AC3E}">
        <p14:creationId xmlns:p14="http://schemas.microsoft.com/office/powerpoint/2010/main" val="1575635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79512" y="1556792"/>
            <a:ext cx="3925242" cy="369332"/>
          </a:xfrm>
          <a:prstGeom prst="rect">
            <a:avLst/>
          </a:prstGeom>
        </p:spPr>
        <p:txBody>
          <a:bodyPr wrap="none">
            <a:spAutoFit/>
          </a:bodyPr>
          <a:lstStyle/>
          <a:p>
            <a:r>
              <a:rPr lang="it-IT" b="1" u="sng" dirty="0"/>
              <a:t>Intervallo di reazione psicotecnica</a:t>
            </a:r>
            <a:endParaRPr lang="it-IT" dirty="0"/>
          </a:p>
        </p:txBody>
      </p:sp>
      <p:cxnSp>
        <p:nvCxnSpPr>
          <p:cNvPr id="10" name="Connettore 2 9"/>
          <p:cNvCxnSpPr/>
          <p:nvPr/>
        </p:nvCxnSpPr>
        <p:spPr>
          <a:xfrm>
            <a:off x="2308633" y="1926124"/>
            <a:ext cx="1133723" cy="792088"/>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Rettangolo 10"/>
          <p:cNvSpPr/>
          <p:nvPr/>
        </p:nvSpPr>
        <p:spPr>
          <a:xfrm>
            <a:off x="3531628" y="2533546"/>
            <a:ext cx="2080441" cy="369332"/>
          </a:xfrm>
          <a:prstGeom prst="rect">
            <a:avLst/>
          </a:prstGeom>
        </p:spPr>
        <p:txBody>
          <a:bodyPr wrap="none">
            <a:spAutoFit/>
          </a:bodyPr>
          <a:lstStyle/>
          <a:p>
            <a:r>
              <a:rPr lang="it-IT" b="1" dirty="0"/>
              <a:t>1 minuto secondo</a:t>
            </a:r>
            <a:endParaRPr lang="it-IT" dirty="0"/>
          </a:p>
        </p:txBody>
      </p:sp>
      <p:sp>
        <p:nvSpPr>
          <p:cNvPr id="12" name="Rettangolo 11"/>
          <p:cNvSpPr/>
          <p:nvPr/>
        </p:nvSpPr>
        <p:spPr>
          <a:xfrm>
            <a:off x="196032" y="3140968"/>
            <a:ext cx="8768456" cy="2862322"/>
          </a:xfrm>
          <a:prstGeom prst="rect">
            <a:avLst/>
          </a:prstGeom>
        </p:spPr>
        <p:txBody>
          <a:bodyPr wrap="square">
            <a:spAutoFit/>
          </a:bodyPr>
          <a:lstStyle/>
          <a:p>
            <a:r>
              <a:rPr lang="it-IT" dirty="0"/>
              <a:t>Durante tale intervallo, la decelerazione del veicolo è dovuta all’azione ritardatrice esercitata dal motore e dagli organi annessi, nel gergo tecnico definita “</a:t>
            </a:r>
            <a:r>
              <a:rPr lang="it-IT" i="1" dirty="0"/>
              <a:t>freno motore”</a:t>
            </a:r>
            <a:r>
              <a:rPr lang="it-IT" dirty="0"/>
              <a:t>, cui va ad aggiungersi quella connessa alla resistenza dell’aria, alla resistenza al rotolamento delle ruote e ad altre resistenze minori. Ai fini di una maggiore praticità, può anche ritenersi che tale decelerazione, nelle medesime condizioni di marcia innanzi specificate, abbia i seguenti valori</a:t>
            </a:r>
            <a:r>
              <a:rPr lang="it-IT" dirty="0" smtClean="0"/>
              <a:t>:</a:t>
            </a:r>
          </a:p>
          <a:p>
            <a:endParaRPr lang="it-IT" dirty="0"/>
          </a:p>
          <a:p>
            <a:pPr lvl="0"/>
            <a:r>
              <a:rPr lang="it-IT" dirty="0"/>
              <a:t>autocarri ed autobus con motore diesel ………………………………. 0,90 ÷ 2,00 m/s</a:t>
            </a:r>
            <a:r>
              <a:rPr lang="it-IT" baseline="30000" dirty="0"/>
              <a:t>2</a:t>
            </a:r>
            <a:endParaRPr lang="it-IT" dirty="0"/>
          </a:p>
          <a:p>
            <a:pPr lvl="0"/>
            <a:r>
              <a:rPr lang="it-IT" dirty="0"/>
              <a:t>autovetture ordinarie …………………………………………………. 0,80 ÷ 1,50 m/s</a:t>
            </a:r>
            <a:r>
              <a:rPr lang="it-IT" baseline="30000" dirty="0"/>
              <a:t>2</a:t>
            </a:r>
            <a:endParaRPr lang="it-IT" dirty="0"/>
          </a:p>
          <a:p>
            <a:pPr lvl="0"/>
            <a:r>
              <a:rPr lang="it-IT" dirty="0"/>
              <a:t>motocicli e ciclomotori ……………….………………………………. 1,00 ÷ 1,50 m/s</a:t>
            </a:r>
            <a:r>
              <a:rPr lang="it-IT" baseline="30000" dirty="0"/>
              <a:t>2</a:t>
            </a:r>
            <a:endParaRPr lang="it-IT" dirty="0"/>
          </a:p>
        </p:txBody>
      </p:sp>
    </p:spTree>
    <p:extLst>
      <p:ext uri="{BB962C8B-B14F-4D97-AF65-F5344CB8AC3E}">
        <p14:creationId xmlns:p14="http://schemas.microsoft.com/office/powerpoint/2010/main" val="741190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179512" y="1484784"/>
            <a:ext cx="8136904" cy="923330"/>
          </a:xfrm>
          <a:prstGeom prst="rect">
            <a:avLst/>
          </a:prstGeom>
        </p:spPr>
        <p:txBody>
          <a:bodyPr wrap="square">
            <a:spAutoFit/>
          </a:bodyPr>
          <a:lstStyle/>
          <a:p>
            <a:r>
              <a:rPr lang="it-IT" dirty="0"/>
              <a:t>Viene definito </a:t>
            </a:r>
            <a:r>
              <a:rPr lang="it-IT" b="1" dirty="0"/>
              <a:t>Spazio di Frenatura (</a:t>
            </a:r>
            <a:r>
              <a:rPr lang="it-IT" b="1" dirty="0" err="1"/>
              <a:t>S</a:t>
            </a:r>
            <a:r>
              <a:rPr lang="it-IT" b="1" baseline="-25000" dirty="0" err="1"/>
              <a:t>f</a:t>
            </a:r>
            <a:r>
              <a:rPr lang="it-IT" b="1" dirty="0"/>
              <a:t>)</a:t>
            </a:r>
            <a:r>
              <a:rPr lang="it-IT" dirty="0"/>
              <a:t> quello attinente al vero e proprio intervento frenante, successivo al superamento del cosiddetto tempo di reazione psicotecnica.</a:t>
            </a:r>
          </a:p>
        </p:txBody>
      </p:sp>
      <p:sp>
        <p:nvSpPr>
          <p:cNvPr id="9" name="Rettangolo 8"/>
          <p:cNvSpPr/>
          <p:nvPr/>
        </p:nvSpPr>
        <p:spPr>
          <a:xfrm>
            <a:off x="1411636" y="2780928"/>
            <a:ext cx="6040684" cy="3693319"/>
          </a:xfrm>
          <a:prstGeom prst="rect">
            <a:avLst/>
          </a:prstGeom>
        </p:spPr>
        <p:txBody>
          <a:bodyPr wrap="square">
            <a:spAutoFit/>
          </a:bodyPr>
          <a:lstStyle/>
          <a:p>
            <a:r>
              <a:rPr lang="it-IT" dirty="0"/>
              <a:t>La formula dello spazio di frenatura è la seguente</a:t>
            </a:r>
            <a:r>
              <a:rPr lang="it-IT" dirty="0" smtClean="0"/>
              <a:t>:</a:t>
            </a:r>
          </a:p>
          <a:p>
            <a:endParaRPr lang="it-IT" dirty="0"/>
          </a:p>
          <a:p>
            <a:pPr algn="ctr"/>
            <a:r>
              <a:rPr lang="it-IT" dirty="0" err="1"/>
              <a:t>S</a:t>
            </a:r>
            <a:r>
              <a:rPr lang="it-IT" baseline="-25000" dirty="0" err="1"/>
              <a:t>f</a:t>
            </a:r>
            <a:r>
              <a:rPr lang="it-IT" dirty="0"/>
              <a:t> = V</a:t>
            </a:r>
            <a:r>
              <a:rPr lang="it-IT" baseline="30000" dirty="0"/>
              <a:t>2</a:t>
            </a:r>
            <a:r>
              <a:rPr lang="it-IT" dirty="0"/>
              <a:t>/(2*d)</a:t>
            </a:r>
          </a:p>
          <a:p>
            <a:r>
              <a:rPr lang="it-IT" dirty="0"/>
              <a:t>ove:</a:t>
            </a:r>
          </a:p>
          <a:p>
            <a:r>
              <a:rPr lang="it-IT" dirty="0"/>
              <a:t>d = g * f</a:t>
            </a:r>
          </a:p>
          <a:p>
            <a:r>
              <a:rPr lang="it-IT" dirty="0"/>
              <a:t>per cui</a:t>
            </a:r>
          </a:p>
          <a:p>
            <a:pPr algn="ctr"/>
            <a:r>
              <a:rPr lang="it-IT" dirty="0" err="1"/>
              <a:t>S</a:t>
            </a:r>
            <a:r>
              <a:rPr lang="it-IT" baseline="-25000" dirty="0" err="1"/>
              <a:t>f</a:t>
            </a:r>
            <a:r>
              <a:rPr lang="it-IT" dirty="0"/>
              <a:t> = V</a:t>
            </a:r>
            <a:r>
              <a:rPr lang="it-IT" baseline="30000" dirty="0"/>
              <a:t>2</a:t>
            </a:r>
            <a:r>
              <a:rPr lang="it-IT" dirty="0"/>
              <a:t>/(2 * g * f)</a:t>
            </a:r>
          </a:p>
          <a:p>
            <a:r>
              <a:rPr lang="it-IT" dirty="0"/>
              <a:t>nelle quali, la simbologia è la seguente:</a:t>
            </a:r>
          </a:p>
          <a:p>
            <a:r>
              <a:rPr lang="it-IT" dirty="0" err="1"/>
              <a:t>S</a:t>
            </a:r>
            <a:r>
              <a:rPr lang="it-IT" baseline="-25000" dirty="0" err="1"/>
              <a:t>f</a:t>
            </a:r>
            <a:r>
              <a:rPr lang="it-IT" dirty="0"/>
              <a:t> = spazio di frenatura;</a:t>
            </a:r>
          </a:p>
          <a:p>
            <a:r>
              <a:rPr lang="it-IT" dirty="0"/>
              <a:t>V = velocità iniziale del veicolo;</a:t>
            </a:r>
          </a:p>
          <a:p>
            <a:r>
              <a:rPr lang="it-IT" dirty="0"/>
              <a:t>d = decelerazione;</a:t>
            </a:r>
          </a:p>
          <a:p>
            <a:r>
              <a:rPr lang="it-IT" dirty="0"/>
              <a:t>g = accelerazione di gravità;</a:t>
            </a:r>
          </a:p>
          <a:p>
            <a:r>
              <a:rPr lang="it-IT" dirty="0"/>
              <a:t>f = coefficiente di frenatura, in questa ipotesi, volvente.</a:t>
            </a:r>
          </a:p>
        </p:txBody>
      </p:sp>
    </p:spTree>
    <p:extLst>
      <p:ext uri="{BB962C8B-B14F-4D97-AF65-F5344CB8AC3E}">
        <p14:creationId xmlns:p14="http://schemas.microsoft.com/office/powerpoint/2010/main" val="21854344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36512"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107504" y="1443841"/>
            <a:ext cx="8856984" cy="2031325"/>
          </a:xfrm>
          <a:prstGeom prst="rect">
            <a:avLst/>
          </a:prstGeom>
        </p:spPr>
        <p:txBody>
          <a:bodyPr wrap="square">
            <a:spAutoFit/>
          </a:bodyPr>
          <a:lstStyle/>
          <a:p>
            <a:r>
              <a:rPr lang="it-IT" dirty="0"/>
              <a:t>Viene, invece, definito </a:t>
            </a:r>
            <a:r>
              <a:rPr lang="it-IT" b="1" dirty="0"/>
              <a:t>Spazio di Arresto (S</a:t>
            </a:r>
            <a:r>
              <a:rPr lang="it-IT" b="1" baseline="-25000" dirty="0"/>
              <a:t>a</a:t>
            </a:r>
            <a:r>
              <a:rPr lang="it-IT" b="1" dirty="0"/>
              <a:t>)</a:t>
            </a:r>
            <a:r>
              <a:rPr lang="it-IT" dirty="0"/>
              <a:t> lo spazio complessivo, necessario per arrestare un veicolo, che lo stesso percorre dall’istante della percezione di un pericolo, ovvero della insorgenza di una esigenza di frenare, da parte del conducente, fino al momento in cui il veicolo si ferma. Lo spazio di arresto è costituito, pertanto, dallo spazio che il veicolo percorre durante il tempo di reazione psicofisica del conducente e tecnica degli organi del veicolo (nell’insieme, definito intervallo di reazione psicotecnica, che indichiamo genericamente con t) più lo spazio di frenatura. </a:t>
            </a:r>
            <a:endParaRPr lang="it-IT" dirty="0"/>
          </a:p>
        </p:txBody>
      </p:sp>
      <p:sp>
        <p:nvSpPr>
          <p:cNvPr id="9" name="Rettangolo 8"/>
          <p:cNvSpPr/>
          <p:nvPr/>
        </p:nvSpPr>
        <p:spPr>
          <a:xfrm>
            <a:off x="1653096" y="4149080"/>
            <a:ext cx="5765800" cy="1477328"/>
          </a:xfrm>
          <a:prstGeom prst="rect">
            <a:avLst/>
          </a:prstGeom>
        </p:spPr>
        <p:txBody>
          <a:bodyPr wrap="square">
            <a:spAutoFit/>
          </a:bodyPr>
          <a:lstStyle/>
          <a:p>
            <a:r>
              <a:rPr lang="it-IT" dirty="0"/>
              <a:t>Per quanto precede, la formula dello spazio di arresto è la seguente:</a:t>
            </a:r>
          </a:p>
          <a:p>
            <a:pPr algn="ctr"/>
            <a:r>
              <a:rPr lang="it-IT" dirty="0"/>
              <a:t>S</a:t>
            </a:r>
            <a:r>
              <a:rPr lang="it-IT" baseline="-25000" dirty="0"/>
              <a:t>a</a:t>
            </a:r>
            <a:r>
              <a:rPr lang="it-IT" dirty="0"/>
              <a:t> = V * t + (V</a:t>
            </a:r>
            <a:r>
              <a:rPr lang="it-IT" baseline="30000" dirty="0"/>
              <a:t>2</a:t>
            </a:r>
            <a:r>
              <a:rPr lang="it-IT" dirty="0"/>
              <a:t>/2 * g * f)</a:t>
            </a:r>
          </a:p>
          <a:p>
            <a:r>
              <a:rPr lang="it-IT" dirty="0"/>
              <a:t>sviluppando e semplificando la quale, si ottiene:</a:t>
            </a:r>
          </a:p>
          <a:p>
            <a:pPr algn="ctr"/>
            <a:r>
              <a:rPr lang="it-IT" dirty="0"/>
              <a:t>V = √(d * t)</a:t>
            </a:r>
            <a:r>
              <a:rPr lang="it-IT" baseline="30000" dirty="0"/>
              <a:t>2</a:t>
            </a:r>
            <a:r>
              <a:rPr lang="it-IT" dirty="0"/>
              <a:t> + (2 * d * S</a:t>
            </a:r>
            <a:r>
              <a:rPr lang="it-IT" baseline="-25000" dirty="0"/>
              <a:t>a</a:t>
            </a:r>
            <a:r>
              <a:rPr lang="it-IT" dirty="0"/>
              <a:t> – d * t)</a:t>
            </a:r>
          </a:p>
        </p:txBody>
      </p:sp>
    </p:spTree>
    <p:extLst>
      <p:ext uri="{BB962C8B-B14F-4D97-AF65-F5344CB8AC3E}">
        <p14:creationId xmlns:p14="http://schemas.microsoft.com/office/powerpoint/2010/main" val="1802598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2530864" y="1628800"/>
            <a:ext cx="4082271" cy="369332"/>
          </a:xfrm>
          <a:prstGeom prst="rect">
            <a:avLst/>
          </a:prstGeom>
        </p:spPr>
        <p:txBody>
          <a:bodyPr wrap="none">
            <a:spAutoFit/>
          </a:bodyPr>
          <a:lstStyle/>
          <a:p>
            <a:r>
              <a:rPr lang="it-IT" b="1" u="sng" dirty="0"/>
              <a:t>ESEMPIO – casistica esemplificativa</a:t>
            </a:r>
            <a:endParaRPr lang="it-IT" dirty="0"/>
          </a:p>
        </p:txBody>
      </p:sp>
      <p:sp>
        <p:nvSpPr>
          <p:cNvPr id="9" name="Rettangolo 8"/>
          <p:cNvSpPr/>
          <p:nvPr/>
        </p:nvSpPr>
        <p:spPr>
          <a:xfrm>
            <a:off x="395536" y="2132856"/>
            <a:ext cx="8496944" cy="1200329"/>
          </a:xfrm>
          <a:prstGeom prst="rect">
            <a:avLst/>
          </a:prstGeom>
        </p:spPr>
        <p:txBody>
          <a:bodyPr wrap="square">
            <a:spAutoFit/>
          </a:bodyPr>
          <a:lstStyle/>
          <a:p>
            <a:r>
              <a:rPr lang="it-IT" dirty="0"/>
              <a:t>Il conducente di un’autovettura, avvistato un ostacolo sulla carreggiata, pone in essere un’ottimale frenata; dal momento dell’avvistamento del pericolo a quello in cui si ferma, percorre complessivamente 80 metri circa senza lasciare tracce e senza collidere</a:t>
            </a:r>
            <a:endParaRPr lang="it-IT" dirty="0"/>
          </a:p>
        </p:txBody>
      </p:sp>
      <p:sp>
        <p:nvSpPr>
          <p:cNvPr id="10" name="Rettangolo 9"/>
          <p:cNvSpPr/>
          <p:nvPr/>
        </p:nvSpPr>
        <p:spPr>
          <a:xfrm>
            <a:off x="1475656" y="3255666"/>
            <a:ext cx="6768751" cy="1200329"/>
          </a:xfrm>
          <a:prstGeom prst="rect">
            <a:avLst/>
          </a:prstGeom>
        </p:spPr>
        <p:txBody>
          <a:bodyPr wrap="square">
            <a:spAutoFit/>
          </a:bodyPr>
          <a:lstStyle/>
          <a:p>
            <a:r>
              <a:rPr lang="it-IT" dirty="0"/>
              <a:t>Il valore della velocità di entrata in campo del veicolo, stimando essere intervenuta una decelerazione d = (9,8 * 0,70) = 6,86 m/s</a:t>
            </a:r>
            <a:r>
              <a:rPr lang="it-IT" baseline="30000" dirty="0"/>
              <a:t>2</a:t>
            </a:r>
            <a:r>
              <a:rPr lang="it-IT" dirty="0"/>
              <a:t> e considerando l’intervallo psicotecnico del conducente t = 1 sec, è quantificabile come segue:</a:t>
            </a:r>
            <a:endParaRPr lang="it-IT" dirty="0"/>
          </a:p>
        </p:txBody>
      </p:sp>
      <p:sp>
        <p:nvSpPr>
          <p:cNvPr id="11" name="Freccia in giù 10"/>
          <p:cNvSpPr/>
          <p:nvPr/>
        </p:nvSpPr>
        <p:spPr>
          <a:xfrm>
            <a:off x="4283968" y="4581128"/>
            <a:ext cx="576063" cy="576064"/>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p:cNvSpPr/>
          <p:nvPr/>
        </p:nvSpPr>
        <p:spPr>
          <a:xfrm>
            <a:off x="179511" y="5301208"/>
            <a:ext cx="8712969" cy="646331"/>
          </a:xfrm>
          <a:prstGeom prst="rect">
            <a:avLst/>
          </a:prstGeom>
        </p:spPr>
        <p:txBody>
          <a:bodyPr wrap="square">
            <a:spAutoFit/>
          </a:bodyPr>
          <a:lstStyle/>
          <a:p>
            <a:r>
              <a:rPr lang="en-US" dirty="0"/>
              <a:t>V = √((9,8 * 0,70 * 1)</a:t>
            </a:r>
            <a:r>
              <a:rPr lang="en-US" baseline="30000" dirty="0"/>
              <a:t>2</a:t>
            </a:r>
            <a:r>
              <a:rPr lang="en-US" dirty="0"/>
              <a:t> + 2 * 9,8 * 0,70 * 80) – (9,8 * 0,70 * 1) = √(6,86</a:t>
            </a:r>
            <a:r>
              <a:rPr lang="en-US" baseline="30000" dirty="0"/>
              <a:t>2</a:t>
            </a:r>
            <a:r>
              <a:rPr lang="en-US" dirty="0"/>
              <a:t> + 1097,6) – (6,86) = 26,97 m/s = 97 km/h circa.</a:t>
            </a:r>
            <a:endParaRPr lang="it-IT" dirty="0"/>
          </a:p>
        </p:txBody>
      </p:sp>
    </p:spTree>
    <p:extLst>
      <p:ext uri="{BB962C8B-B14F-4D97-AF65-F5344CB8AC3E}">
        <p14:creationId xmlns:p14="http://schemas.microsoft.com/office/powerpoint/2010/main" val="1888913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417860" y="2132856"/>
            <a:ext cx="8762652" cy="3970318"/>
          </a:xfrm>
          <a:prstGeom prst="rect">
            <a:avLst/>
          </a:prstGeom>
        </p:spPr>
        <p:txBody>
          <a:bodyPr wrap="square">
            <a:spAutoFit/>
          </a:bodyPr>
          <a:lstStyle/>
          <a:p>
            <a:r>
              <a:rPr lang="it-IT" b="1" u="sng" dirty="0"/>
              <a:t>Frenata volvente</a:t>
            </a:r>
            <a:r>
              <a:rPr lang="it-IT" dirty="0"/>
              <a:t>, che si pone in relazione allo spazio percorso durante il tempo intercorrente fra l’istante in cui le ruote soggiacciono alla stretta del freno e quello in cui queste, cessando di volvere, si bloccano e cominciano a strisciare al suolo, lasciandovi impressa l’orma dei pneumatici. Ciò posto, l’entità dello spazio percorso sotto frenatura volvente, senza tracce gommose visibili sul manto stradale, viene calcolato, in termini medi, attraverso l’applicazione della ben nota formula</a:t>
            </a:r>
            <a:r>
              <a:rPr lang="it-IT" dirty="0" smtClean="0"/>
              <a:t>:</a:t>
            </a:r>
          </a:p>
          <a:p>
            <a:endParaRPr lang="it-IT" dirty="0"/>
          </a:p>
          <a:p>
            <a:pPr algn="ctr"/>
            <a:r>
              <a:rPr lang="it-IT" dirty="0"/>
              <a:t>S = </a:t>
            </a:r>
            <a:r>
              <a:rPr lang="it-IT" dirty="0" err="1"/>
              <a:t>V</a:t>
            </a:r>
            <a:r>
              <a:rPr lang="it-IT" baseline="-25000" dirty="0" err="1"/>
              <a:t>m</a:t>
            </a:r>
            <a:r>
              <a:rPr lang="it-IT" dirty="0"/>
              <a:t> * </a:t>
            </a:r>
            <a:r>
              <a:rPr lang="it-IT" dirty="0" smtClean="0"/>
              <a:t>t</a:t>
            </a:r>
          </a:p>
          <a:p>
            <a:endParaRPr lang="it-IT" dirty="0"/>
          </a:p>
          <a:p>
            <a:r>
              <a:rPr lang="it-IT" dirty="0" smtClean="0"/>
              <a:t>laddove:</a:t>
            </a:r>
          </a:p>
          <a:p>
            <a:endParaRPr lang="it-IT" dirty="0"/>
          </a:p>
          <a:p>
            <a:r>
              <a:rPr lang="it-IT" dirty="0"/>
              <a:t>S = spazio espresso in metri;</a:t>
            </a:r>
          </a:p>
          <a:p>
            <a:r>
              <a:rPr lang="it-IT" dirty="0" err="1"/>
              <a:t>V</a:t>
            </a:r>
            <a:r>
              <a:rPr lang="it-IT" baseline="-25000" dirty="0" err="1"/>
              <a:t>m</a:t>
            </a:r>
            <a:r>
              <a:rPr lang="it-IT" dirty="0"/>
              <a:t> = velocità media espressa in metri al secondo;</a:t>
            </a:r>
          </a:p>
          <a:p>
            <a:r>
              <a:rPr lang="it-IT" dirty="0"/>
              <a:t>t = tempo della frenata volvente espresso in secondi.</a:t>
            </a:r>
          </a:p>
        </p:txBody>
      </p:sp>
    </p:spTree>
    <p:extLst>
      <p:ext uri="{BB962C8B-B14F-4D97-AF65-F5344CB8AC3E}">
        <p14:creationId xmlns:p14="http://schemas.microsoft.com/office/powerpoint/2010/main" val="1011238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915816" y="1916832"/>
            <a:ext cx="2057551" cy="369332"/>
          </a:xfrm>
          <a:prstGeom prst="rect">
            <a:avLst/>
          </a:prstGeom>
        </p:spPr>
        <p:txBody>
          <a:bodyPr wrap="none">
            <a:spAutoFit/>
          </a:bodyPr>
          <a:lstStyle/>
          <a:p>
            <a:r>
              <a:rPr lang="it-IT" b="1" u="sng" dirty="0"/>
              <a:t>Traccia di frenata</a:t>
            </a:r>
            <a:endParaRPr lang="it-IT" dirty="0"/>
          </a:p>
        </p:txBody>
      </p:sp>
      <p:sp>
        <p:nvSpPr>
          <p:cNvPr id="9" name="Rettangolo 8"/>
          <p:cNvSpPr/>
          <p:nvPr/>
        </p:nvSpPr>
        <p:spPr>
          <a:xfrm>
            <a:off x="1043608" y="3019500"/>
            <a:ext cx="7200800" cy="2031325"/>
          </a:xfrm>
          <a:prstGeom prst="rect">
            <a:avLst/>
          </a:prstGeom>
        </p:spPr>
        <p:txBody>
          <a:bodyPr wrap="square">
            <a:spAutoFit/>
          </a:bodyPr>
          <a:lstStyle/>
          <a:p>
            <a:r>
              <a:rPr lang="it-IT" dirty="0"/>
              <a:t>Si ricorda che i coefficienti di attrito, così come vengono utilizzati nel contesto dei vari calcoli di cinematica, sono espressi da numeri puri, cioè risultati di rapporti fra due grandezze fra loro omogenee: </a:t>
            </a:r>
            <a:r>
              <a:rPr lang="it-IT" i="1" dirty="0"/>
              <a:t>la forza frenante</a:t>
            </a:r>
            <a:r>
              <a:rPr lang="it-IT" dirty="0"/>
              <a:t> (o la forza traente) e </a:t>
            </a:r>
            <a:r>
              <a:rPr lang="it-IT" i="1" dirty="0"/>
              <a:t>la pressione al suolo</a:t>
            </a:r>
            <a:r>
              <a:rPr lang="it-IT" dirty="0"/>
              <a:t>, quest’ultima data dal peso del veicolo stesso</a:t>
            </a:r>
            <a:r>
              <a:rPr lang="it-IT" dirty="0" smtClean="0"/>
              <a:t>:</a:t>
            </a:r>
          </a:p>
          <a:p>
            <a:endParaRPr lang="it-IT" dirty="0"/>
          </a:p>
          <a:p>
            <a:pPr algn="ctr"/>
            <a:r>
              <a:rPr lang="it-IT" dirty="0"/>
              <a:t>r = F/P</a:t>
            </a:r>
          </a:p>
        </p:txBody>
      </p:sp>
    </p:spTree>
    <p:extLst>
      <p:ext uri="{BB962C8B-B14F-4D97-AF65-F5344CB8AC3E}">
        <p14:creationId xmlns:p14="http://schemas.microsoft.com/office/powerpoint/2010/main" val="2768363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8" name="Rettangolo 7"/>
          <p:cNvSpPr/>
          <p:nvPr/>
        </p:nvSpPr>
        <p:spPr>
          <a:xfrm>
            <a:off x="755576" y="2551837"/>
            <a:ext cx="7128792" cy="1200329"/>
          </a:xfrm>
          <a:prstGeom prst="rect">
            <a:avLst/>
          </a:prstGeom>
        </p:spPr>
        <p:txBody>
          <a:bodyPr wrap="square">
            <a:spAutoFit/>
          </a:bodyPr>
          <a:lstStyle/>
          <a:p>
            <a:r>
              <a:rPr lang="it-IT" i="1" u="sng" dirty="0"/>
              <a:t>Alla luce della sopra enunciata metodologia, il calcolo deve avere inizio operando sulla base della lunghezza della traccia di frenata, onde procedere poi a ritroso rispetto all’ordine cronologico della successione delle sopra descritte tre </a:t>
            </a:r>
            <a:r>
              <a:rPr lang="it-IT" i="1" u="sng" dirty="0" smtClean="0"/>
              <a:t>fasi.</a:t>
            </a:r>
            <a:endParaRPr lang="it-IT" i="1" u="sng" dirty="0"/>
          </a:p>
        </p:txBody>
      </p:sp>
    </p:spTree>
    <p:extLst>
      <p:ext uri="{BB962C8B-B14F-4D97-AF65-F5344CB8AC3E}">
        <p14:creationId xmlns:p14="http://schemas.microsoft.com/office/powerpoint/2010/main" val="1102630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269776" y="1729839"/>
            <a:ext cx="8046640" cy="4524315"/>
          </a:xfrm>
          <a:prstGeom prst="rect">
            <a:avLst/>
          </a:prstGeom>
        </p:spPr>
        <p:txBody>
          <a:bodyPr wrap="square">
            <a:spAutoFit/>
          </a:bodyPr>
          <a:lstStyle/>
          <a:p>
            <a:r>
              <a:rPr lang="it-IT" b="1" u="sng" dirty="0"/>
              <a:t>Frenata radente:</a:t>
            </a:r>
            <a:r>
              <a:rPr lang="it-IT" dirty="0"/>
              <a:t> </a:t>
            </a:r>
            <a:r>
              <a:rPr lang="it-IT" dirty="0" err="1"/>
              <a:t>V</a:t>
            </a:r>
            <a:r>
              <a:rPr lang="it-IT" baseline="-25000" dirty="0" err="1"/>
              <a:t>r</a:t>
            </a:r>
            <a:r>
              <a:rPr lang="it-IT" dirty="0"/>
              <a:t> = √(2*g*r*S</a:t>
            </a:r>
            <a:r>
              <a:rPr lang="it-IT" baseline="-25000" dirty="0"/>
              <a:t>1</a:t>
            </a:r>
            <a:r>
              <a:rPr lang="it-IT" dirty="0" smtClean="0"/>
              <a:t>)</a:t>
            </a:r>
          </a:p>
          <a:p>
            <a:endParaRPr lang="it-IT" dirty="0"/>
          </a:p>
          <a:p>
            <a:r>
              <a:rPr lang="it-IT" dirty="0"/>
              <a:t>laddove</a:t>
            </a:r>
            <a:r>
              <a:rPr lang="it-IT" dirty="0" smtClean="0"/>
              <a:t>:</a:t>
            </a:r>
          </a:p>
          <a:p>
            <a:endParaRPr lang="it-IT" dirty="0"/>
          </a:p>
          <a:p>
            <a:r>
              <a:rPr lang="it-IT" dirty="0" err="1"/>
              <a:t>Vr</a:t>
            </a:r>
            <a:r>
              <a:rPr lang="it-IT" dirty="0"/>
              <a:t> = velocità all’inizio della traccia di frenata, in m/s;</a:t>
            </a:r>
          </a:p>
          <a:p>
            <a:r>
              <a:rPr lang="it-IT" dirty="0"/>
              <a:t>g = parametro costante di accelerazione gravimetrica = 9,8 m/s</a:t>
            </a:r>
            <a:r>
              <a:rPr lang="it-IT" baseline="30000" dirty="0"/>
              <a:t>2</a:t>
            </a:r>
            <a:r>
              <a:rPr lang="it-IT" dirty="0"/>
              <a:t>;</a:t>
            </a:r>
          </a:p>
          <a:p>
            <a:r>
              <a:rPr lang="it-IT" dirty="0"/>
              <a:t>r = coefficiente di attrito cinetico da bloccaggio delle ruote;</a:t>
            </a:r>
          </a:p>
          <a:p>
            <a:r>
              <a:rPr lang="it-IT" dirty="0"/>
              <a:t>S</a:t>
            </a:r>
            <a:r>
              <a:rPr lang="it-IT" baseline="-25000" dirty="0"/>
              <a:t>1</a:t>
            </a:r>
            <a:r>
              <a:rPr lang="it-IT" dirty="0"/>
              <a:t> = lunghezza della traccia gommosa più estesa, misurata materialmente sul manto stradale, espressa in metri</a:t>
            </a:r>
            <a:r>
              <a:rPr lang="it-IT" dirty="0" smtClean="0"/>
              <a:t>.</a:t>
            </a:r>
          </a:p>
          <a:p>
            <a:endParaRPr lang="it-IT" dirty="0"/>
          </a:p>
          <a:p>
            <a:r>
              <a:rPr lang="it-IT" dirty="0"/>
              <a:t>Nella frenata radente, la decelerazione è data da</a:t>
            </a:r>
            <a:r>
              <a:rPr lang="it-IT" dirty="0" smtClean="0"/>
              <a:t>:</a:t>
            </a:r>
          </a:p>
          <a:p>
            <a:endParaRPr lang="it-IT" dirty="0"/>
          </a:p>
          <a:p>
            <a:pPr algn="ctr"/>
            <a:r>
              <a:rPr lang="it-IT" dirty="0"/>
              <a:t>d</a:t>
            </a:r>
            <a:r>
              <a:rPr lang="it-IT" baseline="-25000" dirty="0"/>
              <a:t>1</a:t>
            </a:r>
            <a:r>
              <a:rPr lang="it-IT" dirty="0"/>
              <a:t> = g * r</a:t>
            </a:r>
          </a:p>
          <a:p>
            <a:r>
              <a:rPr lang="it-IT" dirty="0"/>
              <a:t>mentre il tempo di durata della frenata stessa è data da </a:t>
            </a:r>
            <a:r>
              <a:rPr lang="it-IT" dirty="0" smtClean="0"/>
              <a:t>:</a:t>
            </a:r>
          </a:p>
          <a:p>
            <a:endParaRPr lang="it-IT" dirty="0"/>
          </a:p>
          <a:p>
            <a:pPr algn="ctr"/>
            <a:r>
              <a:rPr lang="it-IT" dirty="0"/>
              <a:t>t</a:t>
            </a:r>
            <a:r>
              <a:rPr lang="it-IT" baseline="-25000" dirty="0"/>
              <a:t>1</a:t>
            </a:r>
            <a:r>
              <a:rPr lang="it-IT" dirty="0"/>
              <a:t> = (V</a:t>
            </a:r>
            <a:r>
              <a:rPr lang="it-IT" baseline="-25000" dirty="0"/>
              <a:t>1</a:t>
            </a:r>
            <a:r>
              <a:rPr lang="it-IT" dirty="0"/>
              <a:t> - 0)/(g*r)</a:t>
            </a:r>
          </a:p>
        </p:txBody>
      </p:sp>
    </p:spTree>
    <p:extLst>
      <p:ext uri="{BB962C8B-B14F-4D97-AF65-F5344CB8AC3E}">
        <p14:creationId xmlns:p14="http://schemas.microsoft.com/office/powerpoint/2010/main" val="1941105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683568" y="1995805"/>
            <a:ext cx="7272808" cy="3416320"/>
          </a:xfrm>
          <a:prstGeom prst="rect">
            <a:avLst/>
          </a:prstGeom>
        </p:spPr>
        <p:txBody>
          <a:bodyPr wrap="square">
            <a:spAutoFit/>
          </a:bodyPr>
          <a:lstStyle/>
          <a:p>
            <a:r>
              <a:rPr lang="it-IT" b="1" u="sng" dirty="0"/>
              <a:t>Frenata volvente:</a:t>
            </a:r>
            <a:r>
              <a:rPr lang="it-IT" dirty="0"/>
              <a:t> </a:t>
            </a:r>
            <a:r>
              <a:rPr lang="it-IT" dirty="0" err="1"/>
              <a:t>V</a:t>
            </a:r>
            <a:r>
              <a:rPr lang="it-IT" baseline="-25000" dirty="0" err="1"/>
              <a:t>v</a:t>
            </a:r>
            <a:r>
              <a:rPr lang="it-IT" dirty="0"/>
              <a:t> = √(V</a:t>
            </a:r>
            <a:r>
              <a:rPr lang="it-IT" baseline="-25000" dirty="0"/>
              <a:t>r</a:t>
            </a:r>
            <a:r>
              <a:rPr lang="it-IT" baseline="30000" dirty="0"/>
              <a:t>2</a:t>
            </a:r>
            <a:r>
              <a:rPr lang="it-IT" dirty="0"/>
              <a:t>+2*(g*</a:t>
            </a:r>
            <a:r>
              <a:rPr lang="it-IT" dirty="0" err="1"/>
              <a:t>f+d</a:t>
            </a:r>
            <a:r>
              <a:rPr lang="it-IT" baseline="-25000" dirty="0" err="1"/>
              <a:t>m</a:t>
            </a:r>
            <a:r>
              <a:rPr lang="it-IT" dirty="0"/>
              <a:t>)*S</a:t>
            </a:r>
            <a:r>
              <a:rPr lang="it-IT" baseline="-25000" dirty="0"/>
              <a:t>2</a:t>
            </a:r>
            <a:r>
              <a:rPr lang="it-IT" dirty="0" smtClean="0"/>
              <a:t>)</a:t>
            </a:r>
          </a:p>
          <a:p>
            <a:endParaRPr lang="it-IT" dirty="0"/>
          </a:p>
          <a:p>
            <a:r>
              <a:rPr lang="it-IT" dirty="0"/>
              <a:t>laddove</a:t>
            </a:r>
            <a:r>
              <a:rPr lang="it-IT" dirty="0" smtClean="0"/>
              <a:t>:</a:t>
            </a:r>
          </a:p>
          <a:p>
            <a:endParaRPr lang="it-IT" dirty="0"/>
          </a:p>
          <a:p>
            <a:r>
              <a:rPr lang="it-IT" dirty="0" err="1"/>
              <a:t>V</a:t>
            </a:r>
            <a:r>
              <a:rPr lang="it-IT" baseline="-25000" dirty="0" err="1"/>
              <a:t>v</a:t>
            </a:r>
            <a:r>
              <a:rPr lang="it-IT" dirty="0"/>
              <a:t> = velocità all’inizio della frenata volvente, in m/s;</a:t>
            </a:r>
          </a:p>
          <a:p>
            <a:r>
              <a:rPr lang="it-IT" dirty="0"/>
              <a:t>f = coefficiente di attrito statico (al distacco) nel limite dell’aderenza delle gomme al suolo (senza tracce gommose);</a:t>
            </a:r>
          </a:p>
          <a:p>
            <a:r>
              <a:rPr lang="it-IT" dirty="0"/>
              <a:t>d</a:t>
            </a:r>
            <a:r>
              <a:rPr lang="it-IT" baseline="-25000" dirty="0"/>
              <a:t>m</a:t>
            </a:r>
            <a:r>
              <a:rPr lang="it-IT" dirty="0"/>
              <a:t> = decelerazione da freno-motore, in m/s</a:t>
            </a:r>
            <a:r>
              <a:rPr lang="it-IT" baseline="30000" dirty="0"/>
              <a:t>2</a:t>
            </a:r>
            <a:r>
              <a:rPr lang="it-IT" dirty="0"/>
              <a:t>;</a:t>
            </a:r>
          </a:p>
          <a:p>
            <a:r>
              <a:rPr lang="it-IT" dirty="0"/>
              <a:t>S</a:t>
            </a:r>
            <a:r>
              <a:rPr lang="it-IT" baseline="-25000" dirty="0"/>
              <a:t>2</a:t>
            </a:r>
            <a:r>
              <a:rPr lang="it-IT" dirty="0"/>
              <a:t> = spazio percorso sotto frenatura volvente (invisibile), in metri, quantificato così come segue</a:t>
            </a:r>
            <a:r>
              <a:rPr lang="it-IT" dirty="0" smtClean="0"/>
              <a:t>:</a:t>
            </a:r>
          </a:p>
          <a:p>
            <a:endParaRPr lang="it-IT" dirty="0"/>
          </a:p>
          <a:p>
            <a:pPr algn="ctr"/>
            <a:r>
              <a:rPr lang="en-US" dirty="0"/>
              <a:t>S</a:t>
            </a:r>
            <a:r>
              <a:rPr lang="en-US" baseline="-25000" dirty="0"/>
              <a:t>2</a:t>
            </a:r>
            <a:r>
              <a:rPr lang="en-US" dirty="0"/>
              <a:t> = (</a:t>
            </a:r>
            <a:r>
              <a:rPr lang="en-US" dirty="0" err="1"/>
              <a:t>V</a:t>
            </a:r>
            <a:r>
              <a:rPr lang="en-US" baseline="-25000" dirty="0" err="1"/>
              <a:t>v</a:t>
            </a:r>
            <a:r>
              <a:rPr lang="en-US" dirty="0"/>
              <a:t> + </a:t>
            </a:r>
            <a:r>
              <a:rPr lang="en-US" dirty="0" err="1"/>
              <a:t>V</a:t>
            </a:r>
            <a:r>
              <a:rPr lang="en-US" baseline="-25000" dirty="0" err="1"/>
              <a:t>r</a:t>
            </a:r>
            <a:r>
              <a:rPr lang="en-US" dirty="0"/>
              <a:t>)/2 * (</a:t>
            </a:r>
            <a:r>
              <a:rPr lang="en-US" dirty="0" err="1"/>
              <a:t>V</a:t>
            </a:r>
            <a:r>
              <a:rPr lang="en-US" baseline="-25000" dirty="0" err="1"/>
              <a:t>v</a:t>
            </a:r>
            <a:r>
              <a:rPr lang="en-US" dirty="0"/>
              <a:t> – </a:t>
            </a:r>
            <a:r>
              <a:rPr lang="en-US" dirty="0" err="1"/>
              <a:t>V</a:t>
            </a:r>
            <a:r>
              <a:rPr lang="en-US" baseline="-25000" dirty="0" err="1"/>
              <a:t>r</a:t>
            </a:r>
            <a:r>
              <a:rPr lang="en-US" dirty="0"/>
              <a:t>)/(g*</a:t>
            </a:r>
            <a:r>
              <a:rPr lang="en-US" dirty="0" err="1"/>
              <a:t>f+d</a:t>
            </a:r>
            <a:r>
              <a:rPr lang="en-US" baseline="-25000" dirty="0" err="1"/>
              <a:t>m</a:t>
            </a:r>
            <a:r>
              <a:rPr lang="en-US" dirty="0"/>
              <a:t>)</a:t>
            </a:r>
            <a:endParaRPr lang="it-IT" dirty="0"/>
          </a:p>
        </p:txBody>
      </p:sp>
    </p:spTree>
    <p:extLst>
      <p:ext uri="{BB962C8B-B14F-4D97-AF65-F5344CB8AC3E}">
        <p14:creationId xmlns:p14="http://schemas.microsoft.com/office/powerpoint/2010/main" val="2626970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6" name="Segnaposto contenuto 2"/>
          <p:cNvSpPr>
            <a:spLocks noGrp="1"/>
          </p:cNvSpPr>
          <p:nvPr>
            <p:ph idx="1"/>
          </p:nvPr>
        </p:nvSpPr>
        <p:spPr>
          <a:xfrm>
            <a:off x="539552" y="-819472"/>
            <a:ext cx="8229600" cy="1440160"/>
          </a:xfrm>
        </p:spPr>
        <p:txBody>
          <a:bodyPr>
            <a:normAutofit fontScale="25000" lnSpcReduction="20000"/>
          </a:bodyPr>
          <a:lstStyle/>
          <a:p>
            <a:endParaRPr lang="it-IT" dirty="0" smtClean="0"/>
          </a:p>
          <a:p>
            <a:endParaRPr lang="it-IT" dirty="0" smtClean="0"/>
          </a:p>
          <a:p>
            <a:endParaRPr lang="it-IT" dirty="0" smtClean="0"/>
          </a:p>
          <a:p>
            <a:endParaRPr lang="it-IT" sz="17600" dirty="0" smtClean="0">
              <a:solidFill>
                <a:schemeClr val="tx2"/>
              </a:solidFill>
            </a:endParaRPr>
          </a:p>
          <a:p>
            <a:pPr marL="0" indent="0" algn="ctr">
              <a:buNone/>
            </a:pPr>
            <a:r>
              <a:rPr lang="it-IT" sz="17600" b="1" i="1" u="sng" dirty="0" smtClean="0"/>
              <a:t>LA RICERCA POSTUMA DELLA VELOCITA’</a:t>
            </a:r>
            <a:endParaRPr lang="it-IT" sz="17600" b="1" i="1" u="sng" dirty="0"/>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485800" y="1823913"/>
            <a:ext cx="7902624" cy="3693319"/>
          </a:xfrm>
          <a:prstGeom prst="rect">
            <a:avLst/>
          </a:prstGeom>
        </p:spPr>
        <p:txBody>
          <a:bodyPr wrap="square">
            <a:spAutoFit/>
          </a:bodyPr>
          <a:lstStyle/>
          <a:p>
            <a:r>
              <a:rPr lang="it-IT" b="1" u="sng" dirty="0"/>
              <a:t>Intervallo psicotecnico:</a:t>
            </a:r>
            <a:r>
              <a:rPr lang="it-IT" dirty="0"/>
              <a:t> V</a:t>
            </a:r>
            <a:r>
              <a:rPr lang="it-IT" baseline="-25000" dirty="0"/>
              <a:t>i</a:t>
            </a:r>
            <a:r>
              <a:rPr lang="it-IT" dirty="0"/>
              <a:t> = √(V</a:t>
            </a:r>
            <a:r>
              <a:rPr lang="it-IT" baseline="-25000" dirty="0"/>
              <a:t>v</a:t>
            </a:r>
            <a:r>
              <a:rPr lang="it-IT" baseline="30000" dirty="0"/>
              <a:t>2</a:t>
            </a:r>
            <a:r>
              <a:rPr lang="it-IT" dirty="0"/>
              <a:t> + 2*dm*S</a:t>
            </a:r>
            <a:r>
              <a:rPr lang="it-IT" baseline="-25000" dirty="0"/>
              <a:t>3</a:t>
            </a:r>
            <a:r>
              <a:rPr lang="it-IT" dirty="0" smtClean="0"/>
              <a:t>)</a:t>
            </a:r>
          </a:p>
          <a:p>
            <a:endParaRPr lang="it-IT" dirty="0"/>
          </a:p>
          <a:p>
            <a:r>
              <a:rPr lang="it-IT" dirty="0"/>
              <a:t>laddove</a:t>
            </a:r>
            <a:r>
              <a:rPr lang="it-IT" dirty="0" smtClean="0"/>
              <a:t>:</a:t>
            </a:r>
          </a:p>
          <a:p>
            <a:endParaRPr lang="it-IT" dirty="0"/>
          </a:p>
          <a:p>
            <a:r>
              <a:rPr lang="it-IT" dirty="0"/>
              <a:t>V</a:t>
            </a:r>
            <a:r>
              <a:rPr lang="it-IT" baseline="-25000" dirty="0"/>
              <a:t>i</a:t>
            </a:r>
            <a:r>
              <a:rPr lang="it-IT" dirty="0"/>
              <a:t> = velocità al momento della percezione del pericolo, in m/s;</a:t>
            </a:r>
          </a:p>
          <a:p>
            <a:r>
              <a:rPr lang="it-IT" dirty="0"/>
              <a:t>S</a:t>
            </a:r>
            <a:r>
              <a:rPr lang="it-IT" baseline="-25000" dirty="0"/>
              <a:t>3</a:t>
            </a:r>
            <a:r>
              <a:rPr lang="it-IT" dirty="0"/>
              <a:t> = spazio percorso durante l’intervallo di tempo psicotecnico;</a:t>
            </a:r>
          </a:p>
          <a:p>
            <a:r>
              <a:rPr lang="it-IT" dirty="0"/>
              <a:t>relativamente a quest’ultima formula, considerata la durata  dell’intervallo psicotecnico: i = 1 secondo (conducente medio), lo spazio S</a:t>
            </a:r>
            <a:r>
              <a:rPr lang="it-IT" baseline="-25000" dirty="0"/>
              <a:t>3</a:t>
            </a:r>
            <a:r>
              <a:rPr lang="it-IT" dirty="0"/>
              <a:t> viene così quantificato</a:t>
            </a:r>
            <a:r>
              <a:rPr lang="it-IT" dirty="0" smtClean="0"/>
              <a:t>:</a:t>
            </a:r>
          </a:p>
          <a:p>
            <a:endParaRPr lang="it-IT" dirty="0"/>
          </a:p>
          <a:p>
            <a:r>
              <a:rPr lang="it-IT" dirty="0"/>
              <a:t>S</a:t>
            </a:r>
            <a:r>
              <a:rPr lang="it-IT" baseline="-25000" dirty="0"/>
              <a:t>3</a:t>
            </a:r>
            <a:r>
              <a:rPr lang="it-IT" dirty="0"/>
              <a:t> = (V</a:t>
            </a:r>
            <a:r>
              <a:rPr lang="it-IT" baseline="-25000" dirty="0"/>
              <a:t>i</a:t>
            </a:r>
            <a:r>
              <a:rPr lang="it-IT" dirty="0"/>
              <a:t> + </a:t>
            </a:r>
            <a:r>
              <a:rPr lang="it-IT" dirty="0" err="1"/>
              <a:t>V</a:t>
            </a:r>
            <a:r>
              <a:rPr lang="it-IT" baseline="-25000" dirty="0" err="1"/>
              <a:t>v</a:t>
            </a:r>
            <a:r>
              <a:rPr lang="it-IT" dirty="0"/>
              <a:t>)/2 * (V</a:t>
            </a:r>
            <a:r>
              <a:rPr lang="it-IT" baseline="-25000" dirty="0"/>
              <a:t>i</a:t>
            </a:r>
            <a:r>
              <a:rPr lang="it-IT" dirty="0"/>
              <a:t> – </a:t>
            </a:r>
            <a:r>
              <a:rPr lang="it-IT" dirty="0" err="1"/>
              <a:t>V</a:t>
            </a:r>
            <a:r>
              <a:rPr lang="it-IT" baseline="-25000" dirty="0" err="1"/>
              <a:t>v</a:t>
            </a:r>
            <a:r>
              <a:rPr lang="it-IT" dirty="0"/>
              <a:t>)/d</a:t>
            </a:r>
            <a:r>
              <a:rPr lang="it-IT" baseline="-25000" dirty="0"/>
              <a:t>m</a:t>
            </a:r>
            <a:r>
              <a:rPr lang="it-IT" dirty="0"/>
              <a:t>              laddove: i = (V</a:t>
            </a:r>
            <a:r>
              <a:rPr lang="it-IT" baseline="-25000" dirty="0"/>
              <a:t>i</a:t>
            </a:r>
            <a:r>
              <a:rPr lang="it-IT" dirty="0"/>
              <a:t> </a:t>
            </a:r>
            <a:r>
              <a:rPr lang="it-IT" dirty="0" smtClean="0"/>
              <a:t>- </a:t>
            </a:r>
            <a:r>
              <a:rPr lang="it-IT" dirty="0" err="1"/>
              <a:t>V</a:t>
            </a:r>
            <a:r>
              <a:rPr lang="it-IT" baseline="-25000" dirty="0" err="1"/>
              <a:t>v</a:t>
            </a:r>
            <a:r>
              <a:rPr lang="it-IT" dirty="0"/>
              <a:t>)/d</a:t>
            </a:r>
            <a:r>
              <a:rPr lang="it-IT" baseline="-25000" dirty="0"/>
              <a:t>m</a:t>
            </a:r>
            <a:r>
              <a:rPr lang="it-IT" dirty="0"/>
              <a:t> = 1 secondo</a:t>
            </a:r>
          </a:p>
          <a:p>
            <a:r>
              <a:rPr lang="it-IT" dirty="0"/>
              <a:t>S</a:t>
            </a:r>
            <a:r>
              <a:rPr lang="it-IT" baseline="-25000" dirty="0"/>
              <a:t>3</a:t>
            </a:r>
            <a:r>
              <a:rPr lang="it-IT" dirty="0"/>
              <a:t> = (</a:t>
            </a:r>
            <a:r>
              <a:rPr lang="it-IT" dirty="0" err="1"/>
              <a:t>V</a:t>
            </a:r>
            <a:r>
              <a:rPr lang="it-IT" baseline="-25000" dirty="0" err="1"/>
              <a:t>v</a:t>
            </a:r>
            <a:r>
              <a:rPr lang="it-IT" dirty="0"/>
              <a:t> * i + ½ * d</a:t>
            </a:r>
            <a:r>
              <a:rPr lang="it-IT" baseline="-25000" dirty="0"/>
              <a:t>m</a:t>
            </a:r>
            <a:r>
              <a:rPr lang="it-IT" dirty="0"/>
              <a:t> * i</a:t>
            </a:r>
            <a:r>
              <a:rPr lang="it-IT" baseline="30000" dirty="0"/>
              <a:t>2</a:t>
            </a:r>
            <a:r>
              <a:rPr lang="it-IT" dirty="0"/>
              <a:t>) metri            ove: i = 1 secondo, per cui:</a:t>
            </a:r>
          </a:p>
          <a:p>
            <a:r>
              <a:rPr lang="it-IT" dirty="0"/>
              <a:t>S</a:t>
            </a:r>
            <a:r>
              <a:rPr lang="it-IT" baseline="-25000" dirty="0"/>
              <a:t>3</a:t>
            </a:r>
            <a:r>
              <a:rPr lang="it-IT" dirty="0"/>
              <a:t> = (</a:t>
            </a:r>
            <a:r>
              <a:rPr lang="it-IT" dirty="0" err="1"/>
              <a:t>V</a:t>
            </a:r>
            <a:r>
              <a:rPr lang="it-IT" baseline="-25000" dirty="0" err="1"/>
              <a:t>v</a:t>
            </a:r>
            <a:r>
              <a:rPr lang="it-IT" dirty="0"/>
              <a:t> + ½ * d</a:t>
            </a:r>
            <a:r>
              <a:rPr lang="it-IT" baseline="-25000" dirty="0"/>
              <a:t>m</a:t>
            </a:r>
            <a:r>
              <a:rPr lang="it-IT" dirty="0"/>
              <a:t>) metri</a:t>
            </a:r>
          </a:p>
        </p:txBody>
      </p:sp>
    </p:spTree>
    <p:extLst>
      <p:ext uri="{BB962C8B-B14F-4D97-AF65-F5344CB8AC3E}">
        <p14:creationId xmlns:p14="http://schemas.microsoft.com/office/powerpoint/2010/main" val="5309994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1282</TotalTime>
  <Words>3025</Words>
  <Application>Microsoft Office PowerPoint</Application>
  <PresentationFormat>Presentazione su schermo (4:3)</PresentationFormat>
  <Paragraphs>394</Paragraphs>
  <Slides>32</Slides>
  <Notes>0</Notes>
  <HiddenSlides>0</HiddenSlides>
  <MMClips>0</MMClips>
  <ScaleCrop>false</ScaleCrop>
  <HeadingPairs>
    <vt:vector size="4" baseType="variant">
      <vt:variant>
        <vt:lpstr>Tema</vt:lpstr>
      </vt:variant>
      <vt:variant>
        <vt:i4>1</vt:i4>
      </vt:variant>
      <vt:variant>
        <vt:lpstr>Titoli diapositive</vt:lpstr>
      </vt:variant>
      <vt:variant>
        <vt:i4>32</vt:i4>
      </vt:variant>
    </vt:vector>
  </HeadingPairs>
  <TitlesOfParts>
    <vt:vector size="33" baseType="lpstr">
      <vt:lpstr>Equinozio</vt:lpstr>
      <vt:lpstr>Corso di Formazione LA RICOSTRUZIONE DEI SINISTRI STRADALI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131</cp:revision>
  <dcterms:created xsi:type="dcterms:W3CDTF">2012-02-03T12:18:10Z</dcterms:created>
  <dcterms:modified xsi:type="dcterms:W3CDTF">2017-04-03T19:56:43Z</dcterms:modified>
</cp:coreProperties>
</file>