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6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5591" autoAdjust="0"/>
  </p:normalViewPr>
  <p:slideViewPr>
    <p:cSldViewPr>
      <p:cViewPr>
        <p:scale>
          <a:sx n="75" d="100"/>
          <a:sy n="75" d="100"/>
        </p:scale>
        <p:origin x="-28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it-IT"/>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B32EA5A9-5CFE-4D1A-AC72-1259C2144F43}" type="datetimeFigureOut">
              <a:rPr lang="it-IT" smtClean="0"/>
              <a:pPr/>
              <a:t>10/03/2017</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it-IT"/>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xmlns=""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10/03/2017</a:t>
            </a:fld>
            <a:endParaRPr lang="it-IT"/>
          </a:p>
        </p:txBody>
      </p:sp>
      <p:sp>
        <p:nvSpPr>
          <p:cNvPr id="19" name="Segnaposto piè di pagina 18"/>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10/03/2017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10/03/2017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10/03/2017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10/03/2017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10/03/2017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10/03/2017</a:t>
            </a:fld>
            <a:endParaRPr lang="it-IT"/>
          </a:p>
        </p:txBody>
      </p:sp>
      <p:sp>
        <p:nvSpPr>
          <p:cNvPr id="8" name="Segnaposto piè di pagina 7"/>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10/03/2017</a:t>
            </a:fld>
            <a:endParaRPr lang="it-IT"/>
          </a:p>
        </p:txBody>
      </p:sp>
      <p:sp>
        <p:nvSpPr>
          <p:cNvPr id="4" name="Segnaposto piè di pagina 3"/>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10/03/2017</a:t>
            </a:fld>
            <a:endParaRPr lang="it-IT"/>
          </a:p>
        </p:txBody>
      </p:sp>
      <p:sp>
        <p:nvSpPr>
          <p:cNvPr id="3" name="Segnaposto piè di pagina 2"/>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10/03/2017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10/03/2017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10/03/2017</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smtClean="0"/>
              <a:t>Modulo 4 - Tecnologie Impiantistiche - Relatore Ing. Amedeo Ammaturo</a:t>
            </a:r>
            <a:endParaRPr lang="it-IT" dirty="0"/>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gradFill>
            <a:gsLst>
              <a:gs pos="0">
                <a:srgbClr val="7030A0"/>
              </a:gs>
              <a:gs pos="50000">
                <a:schemeClr val="accent1">
                  <a:tint val="44500"/>
                  <a:satMod val="160000"/>
                </a:schemeClr>
              </a:gs>
              <a:gs pos="100000">
                <a:schemeClr val="accent1">
                  <a:tint val="23500"/>
                  <a:satMod val="160000"/>
                </a:schemeClr>
              </a:gs>
            </a:gsLst>
            <a:lin ang="5400000" scaled="0"/>
          </a:gra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smtClean="0">
                <a:solidFill>
                  <a:schemeClr val="tx1"/>
                </a:solidFill>
              </a:rPr>
              <a:t>Corso di Formazione</a:t>
            </a:r>
            <a:br>
              <a:rPr lang="it-IT" dirty="0" smtClean="0">
                <a:solidFill>
                  <a:schemeClr val="tx1"/>
                </a:solidFill>
              </a:rPr>
            </a:br>
            <a:r>
              <a:rPr lang="it-IT" sz="2800" dirty="0" smtClean="0">
                <a:solidFill>
                  <a:schemeClr val="tx1"/>
                </a:solidFill>
              </a:rPr>
              <a:t>LA RICOSTRUZIONE DEI SINISTRI STRADALI</a:t>
            </a:r>
            <a:endParaRPr lang="it-IT" dirty="0">
              <a:solidFill>
                <a:schemeClr val="tx1"/>
              </a:solidFill>
            </a:endParaRPr>
          </a:p>
        </p:txBody>
      </p:sp>
      <p:sp>
        <p:nvSpPr>
          <p:cNvPr id="4"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bg1"/>
                </a:solidFill>
              </a:rPr>
              <a:t>Corso di Formazione La Ricostruzione dei sinistri stradali - Relatore P.A. ing. Amedeo Ammaturo</a:t>
            </a:r>
            <a:endParaRPr lang="it-IT" dirty="0">
              <a:solidFill>
                <a:schemeClr val="bg1"/>
              </a:solidFill>
            </a:endParaRP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2">
            <a:extLst>
              <a:ext uri="{28A0092B-C50C-407E-A947-70E740481C1C}">
                <a14:useLocalDpi xmlns:a14="http://schemas.microsoft.com/office/drawing/2010/main" xmlns="" val="0"/>
              </a:ext>
            </a:extLst>
          </a:blip>
          <a:srcRect/>
          <a:stretch>
            <a:fillRect/>
          </a:stretch>
        </p:blipFill>
        <p:spPr bwMode="auto">
          <a:xfrm>
            <a:off x="3499801" y="260648"/>
            <a:ext cx="1732971" cy="164762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467544" y="188640"/>
            <a:ext cx="8229600" cy="1143000"/>
          </a:xfrm>
        </p:spPr>
        <p:txBody>
          <a:bodyPr>
            <a:normAutofit/>
          </a:bodyPr>
          <a:lstStyle/>
          <a:p>
            <a:r>
              <a:rPr lang="it-IT" b="1" i="1" u="sng" dirty="0" smtClean="0">
                <a:solidFill>
                  <a:schemeClr val="tx1"/>
                </a:solidFill>
              </a:rPr>
              <a:t>LE INDAGINI – carrozzeria</a:t>
            </a:r>
            <a:endParaRPr lang="it-IT" b="1" i="1" u="sng" dirty="0">
              <a:solidFill>
                <a:schemeClr val="tx1"/>
              </a:solidFill>
            </a:endParaRPr>
          </a:p>
        </p:txBody>
      </p:sp>
      <p:sp>
        <p:nvSpPr>
          <p:cNvPr id="8" name="Rettangolo 7"/>
          <p:cNvSpPr/>
          <p:nvPr/>
        </p:nvSpPr>
        <p:spPr>
          <a:xfrm>
            <a:off x="467544" y="2333779"/>
            <a:ext cx="8136904" cy="2246769"/>
          </a:xfrm>
          <a:prstGeom prst="rect">
            <a:avLst/>
          </a:prstGeom>
        </p:spPr>
        <p:txBody>
          <a:bodyPr wrap="square">
            <a:spAutoFit/>
          </a:bodyPr>
          <a:lstStyle/>
          <a:p>
            <a:r>
              <a:rPr lang="it-IT" sz="2000" i="1" dirty="0"/>
              <a:t>La PDOF è molto importante anche nell’analisi del moto degli occupanti durante l’urto; i corpi, infatti, si muovono sempre in direzione opposta a quella di applicazione dell’impulso: nel caso di un urto frontale angolato da destra verso sinistra, per esempio, si osserveranno gli occupanti muoversi in avanti e verso destra e, se non fossero vincolati dalle cinture di sicurezza, il passeggero urterebbe contro il montante anteriore di destra ed il conducente contro lo specchietto retrovisore interno. </a:t>
            </a:r>
          </a:p>
        </p:txBody>
      </p:sp>
    </p:spTree>
    <p:extLst>
      <p:ext uri="{BB962C8B-B14F-4D97-AF65-F5344CB8AC3E}">
        <p14:creationId xmlns:p14="http://schemas.microsoft.com/office/powerpoint/2010/main" xmlns="" val="2105324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467544" y="-171400"/>
            <a:ext cx="8229600" cy="1143000"/>
          </a:xfrm>
        </p:spPr>
        <p:txBody>
          <a:bodyPr>
            <a:normAutofit/>
          </a:bodyPr>
          <a:lstStyle/>
          <a:p>
            <a:r>
              <a:rPr lang="it-IT" b="1" i="1" u="sng" dirty="0" smtClean="0">
                <a:solidFill>
                  <a:schemeClr val="tx1"/>
                </a:solidFill>
              </a:rPr>
              <a:t>LE INDAGINI – carrozzeria</a:t>
            </a:r>
            <a:endParaRPr lang="it-IT" b="1" i="1" u="sng" dirty="0">
              <a:solidFill>
                <a:schemeClr val="tx1"/>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5640" y="1052736"/>
            <a:ext cx="4384352" cy="29008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ttangolo 8"/>
          <p:cNvSpPr/>
          <p:nvPr/>
        </p:nvSpPr>
        <p:spPr>
          <a:xfrm>
            <a:off x="2627784" y="4482986"/>
            <a:ext cx="6292056" cy="1754326"/>
          </a:xfrm>
          <a:prstGeom prst="rect">
            <a:avLst/>
          </a:prstGeom>
        </p:spPr>
        <p:txBody>
          <a:bodyPr wrap="square">
            <a:spAutoFit/>
          </a:bodyPr>
          <a:lstStyle/>
          <a:p>
            <a:r>
              <a:rPr lang="it-IT" i="1" dirty="0"/>
              <a:t>per il veicolo di sinistra ci si aspetterà una compressione dello spigolo anteriore destro nella direzione della freccia e, se l’intensità dell’urto è sufficiente, una rotazione del frontale verso sinistra; per il veicolo di destra, ci si aspetterà invece un danno esteso ai 2/3 di sinistra del profilo frontale, diretto verso destra e, eventualmente, la rotazione del muso verso destra. </a:t>
            </a:r>
          </a:p>
        </p:txBody>
      </p:sp>
      <p:sp>
        <p:nvSpPr>
          <p:cNvPr id="10" name="Freccia in giù 9"/>
          <p:cNvSpPr/>
          <p:nvPr/>
        </p:nvSpPr>
        <p:spPr>
          <a:xfrm rot="19044880">
            <a:off x="4772256" y="3588264"/>
            <a:ext cx="576064" cy="816383"/>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2492762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Titolo 1"/>
          <p:cNvSpPr>
            <a:spLocks noGrp="1"/>
          </p:cNvSpPr>
          <p:nvPr>
            <p:ph type="title"/>
          </p:nvPr>
        </p:nvSpPr>
        <p:spPr>
          <a:xfrm>
            <a:off x="395536" y="332656"/>
            <a:ext cx="8229600" cy="854968"/>
          </a:xfrm>
        </p:spPr>
        <p:txBody>
          <a:bodyPr>
            <a:normAutofit/>
          </a:bodyPr>
          <a:lstStyle/>
          <a:p>
            <a:r>
              <a:rPr lang="it-IT" b="1" i="1" u="sng" dirty="0" smtClean="0">
                <a:solidFill>
                  <a:schemeClr val="tx1"/>
                </a:solidFill>
              </a:rPr>
              <a:t>LE INDAGINI – carrozzeria</a:t>
            </a:r>
            <a:endParaRPr lang="it-IT" b="1" i="1" u="sng" dirty="0">
              <a:solidFill>
                <a:schemeClr val="tx1"/>
              </a:solidFill>
            </a:endParaRPr>
          </a:p>
        </p:txBody>
      </p:sp>
      <p:sp>
        <p:nvSpPr>
          <p:cNvPr id="9" name="Segnaposto contenuto 2"/>
          <p:cNvSpPr txBox="1">
            <a:spLocks/>
          </p:cNvSpPr>
          <p:nvPr/>
        </p:nvSpPr>
        <p:spPr>
          <a:xfrm>
            <a:off x="395288" y="908720"/>
            <a:ext cx="8229600" cy="72008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2800" b="1" i="1" u="sng" dirty="0" smtClean="0"/>
              <a:t>Procedimento inverso</a:t>
            </a:r>
            <a:endParaRPr lang="it-IT" sz="12800" b="1" i="1" u="sng" dirty="0"/>
          </a:p>
        </p:txBody>
      </p:sp>
      <p:sp>
        <p:nvSpPr>
          <p:cNvPr id="10" name="Freccia in giù 9"/>
          <p:cNvSpPr/>
          <p:nvPr/>
        </p:nvSpPr>
        <p:spPr>
          <a:xfrm>
            <a:off x="4211960" y="2492896"/>
            <a:ext cx="504056" cy="864096"/>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Segnaposto contenuto 2"/>
          <p:cNvSpPr txBox="1">
            <a:spLocks/>
          </p:cNvSpPr>
          <p:nvPr/>
        </p:nvSpPr>
        <p:spPr>
          <a:xfrm>
            <a:off x="467544" y="2488580"/>
            <a:ext cx="8229600" cy="72008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2800" b="1" i="1" u="sng" dirty="0" smtClean="0"/>
              <a:t>solo esame delle deformazioni</a:t>
            </a:r>
            <a:endParaRPr lang="it-IT" sz="12800" b="1" i="1" u="sng" dirty="0"/>
          </a:p>
        </p:txBody>
      </p:sp>
      <p:sp>
        <p:nvSpPr>
          <p:cNvPr id="12" name="Freccia in giù 11"/>
          <p:cNvSpPr/>
          <p:nvPr/>
        </p:nvSpPr>
        <p:spPr>
          <a:xfrm rot="2914024">
            <a:off x="2987824" y="4149080"/>
            <a:ext cx="360040" cy="864096"/>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Segnaposto contenuto 2"/>
          <p:cNvSpPr txBox="1">
            <a:spLocks/>
          </p:cNvSpPr>
          <p:nvPr/>
        </p:nvSpPr>
        <p:spPr>
          <a:xfrm>
            <a:off x="395288" y="3861048"/>
            <a:ext cx="3456632" cy="46400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7200" b="1" dirty="0" smtClean="0"/>
              <a:t>Individuazione della PDOF per ciascun veicolo</a:t>
            </a:r>
            <a:endParaRPr lang="it-IT" sz="7200" b="1" dirty="0"/>
          </a:p>
        </p:txBody>
      </p:sp>
      <p:sp>
        <p:nvSpPr>
          <p:cNvPr id="14" name="Freccia in giù 13"/>
          <p:cNvSpPr/>
          <p:nvPr/>
        </p:nvSpPr>
        <p:spPr>
          <a:xfrm rot="16200000">
            <a:off x="4083336" y="4761148"/>
            <a:ext cx="349944" cy="648072"/>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Segnaposto contenuto 2"/>
          <p:cNvSpPr txBox="1">
            <a:spLocks/>
          </p:cNvSpPr>
          <p:nvPr/>
        </p:nvSpPr>
        <p:spPr>
          <a:xfrm>
            <a:off x="4767336" y="3789040"/>
            <a:ext cx="4125144" cy="46400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buNone/>
            </a:pPr>
            <a:r>
              <a:rPr lang="it-IT" sz="7200" b="1" dirty="0"/>
              <a:t>è possibile ricostruire le direzioni di arrivo all’urto, imponendone l’allineamento.</a:t>
            </a:r>
          </a:p>
        </p:txBody>
      </p:sp>
    </p:spTree>
    <p:extLst>
      <p:ext uri="{BB962C8B-B14F-4D97-AF65-F5344CB8AC3E}">
        <p14:creationId xmlns:p14="http://schemas.microsoft.com/office/powerpoint/2010/main" xmlns="" val="12951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carrozzeria</a:t>
            </a:r>
            <a:endParaRPr lang="it-IT" b="1" i="1" u="sng"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46783" y="836712"/>
            <a:ext cx="6149553" cy="57902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696766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carrozzeria</a:t>
            </a:r>
            <a:endParaRPr lang="it-IT" b="1" i="1" u="sng" dirty="0">
              <a:solidFill>
                <a:schemeClr val="tx1"/>
              </a:solidFill>
            </a:endParaRPr>
          </a:p>
        </p:txBody>
      </p:sp>
      <p:sp>
        <p:nvSpPr>
          <p:cNvPr id="8" name="Segnaposto contenuto 2"/>
          <p:cNvSpPr txBox="1">
            <a:spLocks/>
          </p:cNvSpPr>
          <p:nvPr/>
        </p:nvSpPr>
        <p:spPr>
          <a:xfrm>
            <a:off x="395288" y="260648"/>
            <a:ext cx="8229600" cy="72008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2800" b="1" i="1" u="sng" dirty="0" smtClean="0"/>
              <a:t>Esempio</a:t>
            </a:r>
            <a:endParaRPr lang="it-IT" sz="12800" b="1" i="1" u="sng"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9552" y="1916832"/>
            <a:ext cx="7989284" cy="4302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77365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carrozzeria</a:t>
            </a:r>
            <a:endParaRPr lang="it-IT" b="1" i="1" u="sng" dirty="0">
              <a:solidFill>
                <a:schemeClr val="tx1"/>
              </a:solidFill>
            </a:endParaRPr>
          </a:p>
        </p:txBody>
      </p:sp>
      <p:sp>
        <p:nvSpPr>
          <p:cNvPr id="9" name="Rettangolo 8"/>
          <p:cNvSpPr/>
          <p:nvPr/>
        </p:nvSpPr>
        <p:spPr>
          <a:xfrm>
            <a:off x="611560" y="1340768"/>
            <a:ext cx="7632848" cy="1200329"/>
          </a:xfrm>
          <a:prstGeom prst="rect">
            <a:avLst/>
          </a:prstGeom>
        </p:spPr>
        <p:txBody>
          <a:bodyPr wrap="square">
            <a:spAutoFit/>
          </a:bodyPr>
          <a:lstStyle/>
          <a:p>
            <a:r>
              <a:rPr lang="it-IT" i="1" dirty="0"/>
              <a:t>In entrambi i casi ci troviamo di fronte ad un “danno anteriore spigolare destro di media intensità” ma, per la figura 4.3a, si dovrà specificare: “… con andamento da destra verso sinistra” mentre, per la figura 4.3b, sarà opportuno aggiungere: “… con andamento </a:t>
            </a:r>
            <a:r>
              <a:rPr lang="it-IT" i="1" dirty="0" err="1"/>
              <a:t>antero</a:t>
            </a:r>
            <a:r>
              <a:rPr lang="it-IT" i="1" dirty="0"/>
              <a:t>-posteriore”.</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38263" y="2564904"/>
            <a:ext cx="6690121" cy="39940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550732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197768" y="1690930"/>
            <a:ext cx="8838728" cy="4524315"/>
          </a:xfrm>
          <a:prstGeom prst="rect">
            <a:avLst/>
          </a:prstGeom>
        </p:spPr>
        <p:txBody>
          <a:bodyPr wrap="square">
            <a:spAutoFit/>
          </a:bodyPr>
          <a:lstStyle/>
          <a:p>
            <a:r>
              <a:rPr lang="it-IT" b="1" u="sng" dirty="0"/>
              <a:t>I pneumatici sono gli unici dispositivi di contatto tra il veicolo ed il fondo stradale ed assicurano</a:t>
            </a:r>
            <a:r>
              <a:rPr lang="it-IT" b="1" u="sng" dirty="0" smtClean="0"/>
              <a:t>:</a:t>
            </a:r>
          </a:p>
          <a:p>
            <a:endParaRPr lang="it-IT" b="1" u="sng" dirty="0"/>
          </a:p>
          <a:p>
            <a:pPr marL="285750" lvl="0" indent="-285750">
              <a:buFont typeface="Wingdings" pitchFamily="2" charset="2"/>
              <a:buChar char="v"/>
            </a:pPr>
            <a:r>
              <a:rPr lang="it-IT" i="1" dirty="0"/>
              <a:t>La trasmissione della coppia motrice: trasmettendo la potenza erogata dal motore e sopportando le forze esterne in decelerazione e curva;</a:t>
            </a:r>
          </a:p>
          <a:p>
            <a:pPr marL="285750" lvl="0" indent="-285750">
              <a:buFont typeface="Wingdings" pitchFamily="2" charset="2"/>
              <a:buChar char="v"/>
            </a:pPr>
            <a:r>
              <a:rPr lang="it-IT" i="1" dirty="0"/>
              <a:t>La tenuta di strada: consentendo di seguire le traiettorie imposte dal conducente. Essi devono garantire stabilità, e cioè avere la capacità di ristabilire l’assetto del veicolo sottoposto alle forze di deriva dovute alle azioni del conducente (movimento dello sterzo) o alle condizioni esterne (vento laterale, variazioni di pendenza trasversale della strada, forza centrifuga che si sviluppa in curva ecc.). I pneumatici, inoltre, devono fornire, in tutte le condizioni di impegno, una buona aderenza al fondo stradale;</a:t>
            </a:r>
          </a:p>
          <a:p>
            <a:pPr marL="285750" lvl="0" indent="-285750">
              <a:buFont typeface="Wingdings" pitchFamily="2" charset="2"/>
              <a:buChar char="v"/>
            </a:pPr>
            <a:r>
              <a:rPr lang="it-IT" i="1" dirty="0"/>
              <a:t>Il sostentamento del carico: resistendo ai trasferimenti di carico nelle fasi di accelerazione e frenata durante la marcia. Devono anche consentire di superare gli ostacoli e di ammortizzare le irregolarità della strada garantendo il comfort degli occupanti.</a:t>
            </a:r>
          </a:p>
        </p:txBody>
      </p:sp>
    </p:spTree>
    <p:extLst>
      <p:ext uri="{BB962C8B-B14F-4D97-AF65-F5344CB8AC3E}">
        <p14:creationId xmlns:p14="http://schemas.microsoft.com/office/powerpoint/2010/main" xmlns="" val="2648168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Segnaposto contenuto 2"/>
          <p:cNvSpPr txBox="1">
            <a:spLocks/>
          </p:cNvSpPr>
          <p:nvPr/>
        </p:nvSpPr>
        <p:spPr>
          <a:xfrm>
            <a:off x="395288" y="260648"/>
            <a:ext cx="8229600" cy="72008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2800" b="1" i="1" u="sng" dirty="0" smtClean="0"/>
              <a:t>Usura pneumatici</a:t>
            </a:r>
            <a:endParaRPr lang="it-IT" sz="12800" b="1" i="1" u="sng" dirty="0"/>
          </a:p>
        </p:txBody>
      </p:sp>
      <p:sp>
        <p:nvSpPr>
          <p:cNvPr id="9" name="Freccia in giù 8"/>
          <p:cNvSpPr/>
          <p:nvPr/>
        </p:nvSpPr>
        <p:spPr>
          <a:xfrm>
            <a:off x="3923928" y="1988840"/>
            <a:ext cx="864096" cy="11521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2592288" y="3237944"/>
            <a:ext cx="4572000" cy="1631216"/>
          </a:xfrm>
          <a:prstGeom prst="rect">
            <a:avLst/>
          </a:prstGeom>
        </p:spPr>
        <p:txBody>
          <a:bodyPr>
            <a:spAutoFit/>
          </a:bodyPr>
          <a:lstStyle/>
          <a:p>
            <a:pPr marL="285750" indent="-285750">
              <a:buFont typeface="Wingdings" pitchFamily="2" charset="2"/>
              <a:buChar char="q"/>
            </a:pPr>
            <a:r>
              <a:rPr lang="it-IT" sz="2000" i="1" dirty="0" smtClean="0"/>
              <a:t>Carico</a:t>
            </a:r>
          </a:p>
          <a:p>
            <a:pPr marL="285750" indent="-285750">
              <a:buFont typeface="Wingdings" pitchFamily="2" charset="2"/>
              <a:buChar char="q"/>
            </a:pPr>
            <a:r>
              <a:rPr lang="it-IT" sz="2000" i="1" dirty="0" smtClean="0"/>
              <a:t>Velocità</a:t>
            </a:r>
          </a:p>
          <a:p>
            <a:pPr marL="285750" indent="-285750">
              <a:buFont typeface="Wingdings" pitchFamily="2" charset="2"/>
              <a:buChar char="q"/>
            </a:pPr>
            <a:r>
              <a:rPr lang="it-IT" sz="2000" i="1" dirty="0" smtClean="0"/>
              <a:t>Stato </a:t>
            </a:r>
            <a:r>
              <a:rPr lang="it-IT" sz="2000" i="1" dirty="0"/>
              <a:t>del manto </a:t>
            </a:r>
            <a:r>
              <a:rPr lang="it-IT" sz="2000" i="1" dirty="0" smtClean="0"/>
              <a:t>stradale</a:t>
            </a:r>
          </a:p>
          <a:p>
            <a:pPr marL="285750" indent="-285750">
              <a:buFont typeface="Wingdings" pitchFamily="2" charset="2"/>
              <a:buChar char="q"/>
            </a:pPr>
            <a:r>
              <a:rPr lang="it-IT" sz="2000" i="1" dirty="0" smtClean="0"/>
              <a:t>Stato </a:t>
            </a:r>
            <a:r>
              <a:rPr lang="it-IT" sz="2000" i="1" dirty="0"/>
              <a:t>del </a:t>
            </a:r>
            <a:r>
              <a:rPr lang="it-IT" sz="2000" i="1" dirty="0" smtClean="0"/>
              <a:t>veicolo</a:t>
            </a:r>
          </a:p>
          <a:p>
            <a:pPr marL="285750" indent="-285750">
              <a:buFont typeface="Wingdings" pitchFamily="2" charset="2"/>
              <a:buChar char="q"/>
            </a:pPr>
            <a:r>
              <a:rPr lang="it-IT" sz="2000" i="1" dirty="0" smtClean="0"/>
              <a:t>Stile </a:t>
            </a:r>
            <a:r>
              <a:rPr lang="it-IT" sz="2000" i="1" dirty="0"/>
              <a:t>di </a:t>
            </a:r>
            <a:r>
              <a:rPr lang="it-IT" sz="2000" i="1" dirty="0" smtClean="0"/>
              <a:t>guida …</a:t>
            </a:r>
            <a:endParaRPr lang="it-IT" sz="2000" i="1" dirty="0"/>
          </a:p>
        </p:txBody>
      </p:sp>
    </p:spTree>
    <p:extLst>
      <p:ext uri="{BB962C8B-B14F-4D97-AF65-F5344CB8AC3E}">
        <p14:creationId xmlns:p14="http://schemas.microsoft.com/office/powerpoint/2010/main" xmlns="" val="17370527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9" name="Rettangolo 8"/>
          <p:cNvSpPr/>
          <p:nvPr/>
        </p:nvSpPr>
        <p:spPr>
          <a:xfrm>
            <a:off x="-468560" y="2924944"/>
            <a:ext cx="4572000" cy="461665"/>
          </a:xfrm>
          <a:prstGeom prst="rect">
            <a:avLst/>
          </a:prstGeom>
        </p:spPr>
        <p:txBody>
          <a:bodyPr>
            <a:spAutoFit/>
          </a:bodyPr>
          <a:lstStyle/>
          <a:p>
            <a:pPr algn="ctr"/>
            <a:r>
              <a:rPr lang="it-IT" sz="2400" b="1" i="1" u="sng" dirty="0" smtClean="0"/>
              <a:t>Pressione di gonfiaggio</a:t>
            </a:r>
            <a:endParaRPr lang="it-IT" sz="2400" b="1" i="1" u="sng" dirty="0"/>
          </a:p>
        </p:txBody>
      </p:sp>
      <p:sp>
        <p:nvSpPr>
          <p:cNvPr id="10" name="Freccia a destra 9"/>
          <p:cNvSpPr/>
          <p:nvPr/>
        </p:nvSpPr>
        <p:spPr>
          <a:xfrm>
            <a:off x="3779912" y="2967335"/>
            <a:ext cx="864096" cy="389657"/>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4860032" y="2437438"/>
            <a:ext cx="3870176" cy="1754326"/>
          </a:xfrm>
          <a:prstGeom prst="rect">
            <a:avLst/>
          </a:prstGeom>
        </p:spPr>
        <p:txBody>
          <a:bodyPr wrap="square">
            <a:spAutoFit/>
          </a:bodyPr>
          <a:lstStyle/>
          <a:p>
            <a:r>
              <a:rPr lang="it-IT" i="1" dirty="0"/>
              <a:t>ruolo fondamentale in quanto agisce sulla dimensione e sulla forma dell’area di contatto, ed ha effetti sulla ripartizione degli sforzi sui vari punti del pneumatico a contatto con il suolo. </a:t>
            </a:r>
          </a:p>
        </p:txBody>
      </p:sp>
    </p:spTree>
    <p:extLst>
      <p:ext uri="{BB962C8B-B14F-4D97-AF65-F5344CB8AC3E}">
        <p14:creationId xmlns:p14="http://schemas.microsoft.com/office/powerpoint/2010/main" xmlns="" val="2205222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755576" y="1772816"/>
            <a:ext cx="7128792" cy="3970318"/>
          </a:xfrm>
          <a:prstGeom prst="rect">
            <a:avLst/>
          </a:prstGeom>
        </p:spPr>
        <p:txBody>
          <a:bodyPr wrap="square">
            <a:spAutoFit/>
          </a:bodyPr>
          <a:lstStyle/>
          <a:p>
            <a:pPr marL="457200" lvl="0" indent="-457200">
              <a:buFont typeface="Wingdings" pitchFamily="2" charset="2"/>
              <a:buChar char="v"/>
            </a:pPr>
            <a:r>
              <a:rPr lang="it-IT" sz="2800" i="1" dirty="0"/>
              <a:t>con camera d’aria (tube </a:t>
            </a:r>
            <a:r>
              <a:rPr lang="it-IT" sz="2800" i="1" dirty="0" err="1"/>
              <a:t>type</a:t>
            </a:r>
            <a:r>
              <a:rPr lang="it-IT" sz="2800" i="1" dirty="0"/>
              <a:t>), nei quali la valvola per l’inserimento, la tenuta, il controllo ed il ripristino dell’aria in pressione è solidale con la camera stessa</a:t>
            </a:r>
            <a:r>
              <a:rPr lang="it-IT" sz="2800" i="1" dirty="0" smtClean="0"/>
              <a:t>;</a:t>
            </a:r>
          </a:p>
          <a:p>
            <a:pPr marL="457200" lvl="0" indent="-457200">
              <a:buFont typeface="Wingdings" pitchFamily="2" charset="2"/>
              <a:buChar char="v"/>
            </a:pPr>
            <a:endParaRPr lang="it-IT" sz="2800" i="1" dirty="0"/>
          </a:p>
          <a:p>
            <a:pPr marL="457200" lvl="0" indent="-457200">
              <a:buFont typeface="Wingdings" pitchFamily="2" charset="2"/>
              <a:buChar char="v"/>
            </a:pPr>
            <a:r>
              <a:rPr lang="it-IT" sz="2800" i="1" dirty="0"/>
              <a:t>senza camera d’aria (tubeless), nei quali le funzioni della camera d’aria all’interno della carcassa sono svolte da uno strato di gomma sintetica a perfetta tenuta d’aria.</a:t>
            </a:r>
          </a:p>
        </p:txBody>
      </p:sp>
    </p:spTree>
    <p:extLst>
      <p:ext uri="{BB962C8B-B14F-4D97-AF65-F5344CB8AC3E}">
        <p14:creationId xmlns:p14="http://schemas.microsoft.com/office/powerpoint/2010/main" xmlns="" val="2550118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i="1" u="sng" dirty="0" smtClean="0">
                <a:solidFill>
                  <a:schemeClr val="tx1"/>
                </a:solidFill>
              </a:rPr>
              <a:t>LE INDAGINI</a:t>
            </a:r>
            <a:endParaRPr lang="it-IT" b="1" i="1" u="sng" dirty="0">
              <a:solidFill>
                <a:schemeClr val="tx1"/>
              </a:solidFill>
            </a:endParaRPr>
          </a:p>
        </p:txBody>
      </p:sp>
      <p:sp>
        <p:nvSpPr>
          <p:cNvPr id="3" name="Segnaposto contenuto 2"/>
          <p:cNvSpPr>
            <a:spLocks noGrp="1"/>
          </p:cNvSpPr>
          <p:nvPr>
            <p:ph idx="1"/>
          </p:nvPr>
        </p:nvSpPr>
        <p:spPr>
          <a:xfrm>
            <a:off x="539552" y="2204864"/>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“Veicolo e sue dotazioni” …</a:t>
            </a:r>
            <a:endParaRPr lang="it-IT" sz="176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Freccia in giù 3"/>
          <p:cNvSpPr/>
          <p:nvPr/>
        </p:nvSpPr>
        <p:spPr>
          <a:xfrm rot="19380793">
            <a:off x="2267744" y="1916832"/>
            <a:ext cx="720080" cy="108012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20</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00113" y="1052736"/>
            <a:ext cx="6984255" cy="52196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772762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21</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9" name="Rettangolo 8"/>
          <p:cNvSpPr/>
          <p:nvPr/>
        </p:nvSpPr>
        <p:spPr>
          <a:xfrm>
            <a:off x="2051720" y="836712"/>
            <a:ext cx="4572000" cy="461665"/>
          </a:xfrm>
          <a:prstGeom prst="rect">
            <a:avLst/>
          </a:prstGeom>
        </p:spPr>
        <p:txBody>
          <a:bodyPr>
            <a:spAutoFit/>
          </a:bodyPr>
          <a:lstStyle/>
          <a:p>
            <a:pPr algn="ctr"/>
            <a:r>
              <a:rPr lang="it-IT" sz="2400" b="1" i="1" u="sng" dirty="0" smtClean="0"/>
              <a:t>La struttura</a:t>
            </a:r>
            <a:endParaRPr lang="it-IT" sz="2400" b="1" i="1" u="sng"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88145" y="1268760"/>
            <a:ext cx="6480199" cy="34422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ttangolo 9"/>
          <p:cNvSpPr/>
          <p:nvPr/>
        </p:nvSpPr>
        <p:spPr>
          <a:xfrm>
            <a:off x="611560" y="4797152"/>
            <a:ext cx="7920880" cy="1754326"/>
          </a:xfrm>
          <a:prstGeom prst="rect">
            <a:avLst/>
          </a:prstGeom>
        </p:spPr>
        <p:txBody>
          <a:bodyPr wrap="square">
            <a:spAutoFit/>
          </a:bodyPr>
          <a:lstStyle/>
          <a:p>
            <a:r>
              <a:rPr lang="it-IT" i="1" dirty="0"/>
              <a:t>Lo strato interno di gomma sintetica ha funzione di camera d’aria. La carcassa costituisce la struttura resistente del pneumatico. È composta da sottili fili in fibra tessile (rayon, nailon, poliestere) di sposti ad arco (in senso radiale) ed incollati alla gomma, che consentono al pneumatico di resistere alla pressione interna. In un comune pneumatico per autovettura, ci sono 1400 fili, ognuno dei quali può resistere ad una forza di trazione di circa 15 kg.</a:t>
            </a:r>
          </a:p>
        </p:txBody>
      </p:sp>
    </p:spTree>
    <p:extLst>
      <p:ext uri="{BB962C8B-B14F-4D97-AF65-F5344CB8AC3E}">
        <p14:creationId xmlns:p14="http://schemas.microsoft.com/office/powerpoint/2010/main" xmlns="" val="70428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22</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2051720" y="836712"/>
            <a:ext cx="4572000" cy="461665"/>
          </a:xfrm>
          <a:prstGeom prst="rect">
            <a:avLst/>
          </a:prstGeom>
        </p:spPr>
        <p:txBody>
          <a:bodyPr>
            <a:spAutoFit/>
          </a:bodyPr>
          <a:lstStyle/>
          <a:p>
            <a:pPr algn="ctr"/>
            <a:r>
              <a:rPr lang="it-IT" sz="2400" b="1" i="1" u="sng" dirty="0" smtClean="0"/>
              <a:t>Il tallone</a:t>
            </a:r>
            <a:endParaRPr lang="it-IT" sz="2400" b="1" i="1" u="sng"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27584" y="1268760"/>
            <a:ext cx="7488832" cy="43855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ttangolo 8"/>
          <p:cNvSpPr/>
          <p:nvPr/>
        </p:nvSpPr>
        <p:spPr>
          <a:xfrm>
            <a:off x="683568" y="5805264"/>
            <a:ext cx="6840760" cy="646331"/>
          </a:xfrm>
          <a:prstGeom prst="rect">
            <a:avLst/>
          </a:prstGeom>
        </p:spPr>
        <p:txBody>
          <a:bodyPr wrap="square">
            <a:spAutoFit/>
          </a:bodyPr>
          <a:lstStyle/>
          <a:p>
            <a:r>
              <a:rPr lang="it-IT" b="1" u="sng" dirty="0"/>
              <a:t>costituisce la parte di accoppiamento fra la copertura ed il cerchio</a:t>
            </a:r>
          </a:p>
        </p:txBody>
      </p:sp>
    </p:spTree>
    <p:extLst>
      <p:ext uri="{BB962C8B-B14F-4D97-AF65-F5344CB8AC3E}">
        <p14:creationId xmlns:p14="http://schemas.microsoft.com/office/powerpoint/2010/main" xmlns="" val="11326106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23</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827584" y="1646798"/>
            <a:ext cx="7038528" cy="3970318"/>
          </a:xfrm>
          <a:prstGeom prst="rect">
            <a:avLst/>
          </a:prstGeom>
        </p:spPr>
        <p:txBody>
          <a:bodyPr wrap="square">
            <a:spAutoFit/>
          </a:bodyPr>
          <a:lstStyle/>
          <a:p>
            <a:pPr marL="285750" lvl="0" indent="-285750">
              <a:buFont typeface="Wingdings" pitchFamily="2" charset="2"/>
              <a:buChar char="q"/>
            </a:pPr>
            <a:r>
              <a:rPr lang="it-IT" b="1" i="1" dirty="0"/>
              <a:t>cerchietto:</a:t>
            </a:r>
            <a:r>
              <a:rPr lang="it-IT" dirty="0"/>
              <a:t> anello metallico costituito da più fili d’acciaio, attorno al quale sono avvolte, con un risvolto che ne impedisce lo sfilamento, le tele della carcassa. Il cerchietto in un pneumatico per autovettura può sopportare fino a 1800 kg senza rischi di rottura</a:t>
            </a:r>
            <a:r>
              <a:rPr lang="it-IT" dirty="0" smtClean="0"/>
              <a:t>;</a:t>
            </a:r>
          </a:p>
          <a:p>
            <a:pPr lvl="0"/>
            <a:endParaRPr lang="it-IT" dirty="0"/>
          </a:p>
          <a:p>
            <a:pPr marL="285750" lvl="0" indent="-285750">
              <a:buFont typeface="Wingdings" pitchFamily="2" charset="2"/>
              <a:buChar char="q"/>
            </a:pPr>
            <a:r>
              <a:rPr lang="it-IT" b="1" i="1" dirty="0"/>
              <a:t>imbottitura: </a:t>
            </a:r>
            <a:r>
              <a:rPr lang="it-IT" dirty="0"/>
              <a:t>o riempimento, profilato di gomma dura che assicura la rigidità del tallone e crea una graduale compensazione dello spessore verso il cerchietto. Ha la funzione di trasmettere la coppia motrice e la coppia frenante dal cerchio all’area di contatto con il suolo</a:t>
            </a:r>
            <a:r>
              <a:rPr lang="it-IT" dirty="0" smtClean="0"/>
              <a:t>;</a:t>
            </a:r>
          </a:p>
          <a:p>
            <a:pPr lvl="0"/>
            <a:endParaRPr lang="it-IT" dirty="0"/>
          </a:p>
          <a:p>
            <a:pPr marL="285750" lvl="0" indent="-285750">
              <a:buFont typeface="Wingdings" pitchFamily="2" charset="2"/>
              <a:buChar char="q"/>
            </a:pPr>
            <a:r>
              <a:rPr lang="it-IT" b="1" i="1" dirty="0"/>
              <a:t>rinforzo: </a:t>
            </a:r>
            <a:r>
              <a:rPr lang="it-IT" dirty="0"/>
              <a:t>inserto in tessuto metallico o fibra che protegge le tele della carcassa dallo strisciamento contro il cerchio.</a:t>
            </a:r>
          </a:p>
        </p:txBody>
      </p:sp>
    </p:spTree>
    <p:extLst>
      <p:ext uri="{BB962C8B-B14F-4D97-AF65-F5344CB8AC3E}">
        <p14:creationId xmlns:p14="http://schemas.microsoft.com/office/powerpoint/2010/main" xmlns="" val="16620979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24</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467544" y="2551837"/>
            <a:ext cx="8064896" cy="2246769"/>
          </a:xfrm>
          <a:prstGeom prst="rect">
            <a:avLst/>
          </a:prstGeom>
        </p:spPr>
        <p:txBody>
          <a:bodyPr wrap="square">
            <a:spAutoFit/>
          </a:bodyPr>
          <a:lstStyle/>
          <a:p>
            <a:r>
              <a:rPr lang="it-IT" sz="2800" i="1" dirty="0"/>
              <a:t>Il</a:t>
            </a:r>
            <a:r>
              <a:rPr lang="it-IT" sz="2800" b="1" i="1" dirty="0"/>
              <a:t> fianco</a:t>
            </a:r>
            <a:r>
              <a:rPr lang="it-IT" sz="2800" i="1" dirty="0"/>
              <a:t> è la zona compresa fra la spalla (estremità del battistrada) ed il tallone. È realizzato in gomma flessibile, sintetica o naturale, ed ha la funzione di proteggere il pneumatico dagli urti laterali nocivi per la carcassa.</a:t>
            </a:r>
          </a:p>
        </p:txBody>
      </p:sp>
    </p:spTree>
    <p:extLst>
      <p:ext uri="{BB962C8B-B14F-4D97-AF65-F5344CB8AC3E}">
        <p14:creationId xmlns:p14="http://schemas.microsoft.com/office/powerpoint/2010/main" xmlns="" val="25026843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25</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539552" y="1556792"/>
            <a:ext cx="7920880" cy="2308324"/>
          </a:xfrm>
          <a:prstGeom prst="rect">
            <a:avLst/>
          </a:prstGeom>
        </p:spPr>
        <p:txBody>
          <a:bodyPr wrap="square">
            <a:spAutoFit/>
          </a:bodyPr>
          <a:lstStyle/>
          <a:p>
            <a:r>
              <a:rPr lang="it-IT" dirty="0"/>
              <a:t>Le </a:t>
            </a:r>
            <a:r>
              <a:rPr lang="it-IT" b="1" i="1" dirty="0"/>
              <a:t>tele di sommità</a:t>
            </a:r>
            <a:r>
              <a:rPr lang="it-IT" dirty="0"/>
              <a:t>, armate con sottili fili in acciaio disposti obliquamente, sono incollate una sull’altra in modo che i loro fili e quelli della carcassa formino dei triangoli indeformabili che garantiscono la rigidezza del pneumatico. Le tele avvolgono come una cintura tutta la sommità del pneumatico e consentono di distribuire gli sforzi su tutta la sezione; esse devono soddisfare a differenti requisiti</a:t>
            </a:r>
            <a:r>
              <a:rPr lang="it-IT" dirty="0" smtClean="0"/>
              <a:t>:</a:t>
            </a:r>
          </a:p>
          <a:p>
            <a:endParaRPr lang="it-IT" dirty="0"/>
          </a:p>
          <a:p>
            <a:endParaRPr lang="it-IT" dirty="0"/>
          </a:p>
        </p:txBody>
      </p:sp>
      <p:sp>
        <p:nvSpPr>
          <p:cNvPr id="9" name="Rettangolo 8"/>
          <p:cNvSpPr/>
          <p:nvPr/>
        </p:nvSpPr>
        <p:spPr>
          <a:xfrm>
            <a:off x="539552" y="3535848"/>
            <a:ext cx="7920880" cy="1477328"/>
          </a:xfrm>
          <a:prstGeom prst="rect">
            <a:avLst/>
          </a:prstGeom>
        </p:spPr>
        <p:txBody>
          <a:bodyPr wrap="square">
            <a:spAutoFit/>
          </a:bodyPr>
          <a:lstStyle/>
          <a:p>
            <a:pPr marL="285750" lvl="0" indent="-285750">
              <a:buFont typeface="Wingdings" pitchFamily="2" charset="2"/>
              <a:buChar char="§"/>
            </a:pPr>
            <a:r>
              <a:rPr lang="it-IT" i="1" dirty="0"/>
              <a:t>essere rigide nel senso della circonferenza per non stirarsi per effetto centrifugo e mantenere costante il diametro del pneumatico;</a:t>
            </a:r>
          </a:p>
          <a:p>
            <a:pPr marL="285750" lvl="0" indent="-285750">
              <a:buFont typeface="Wingdings" pitchFamily="2" charset="2"/>
              <a:buChar char="§"/>
            </a:pPr>
            <a:r>
              <a:rPr lang="it-IT" i="1" dirty="0"/>
              <a:t>essere rigide trasversalmente per resistere alle spinte di deriva;</a:t>
            </a:r>
          </a:p>
          <a:p>
            <a:pPr marL="285750" lvl="0" indent="-285750">
              <a:buFont typeface="Wingdings" pitchFamily="2" charset="2"/>
              <a:buChar char="§"/>
            </a:pPr>
            <a:r>
              <a:rPr lang="it-IT" i="1" dirty="0"/>
              <a:t>essere elastiche in senso verticale per consentire l’agevole superamento delle asperità del fondo stradale.</a:t>
            </a:r>
          </a:p>
        </p:txBody>
      </p:sp>
    </p:spTree>
    <p:extLst>
      <p:ext uri="{BB962C8B-B14F-4D97-AF65-F5344CB8AC3E}">
        <p14:creationId xmlns:p14="http://schemas.microsoft.com/office/powerpoint/2010/main" xmlns="" val="21894201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26</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536" y="1352550"/>
            <a:ext cx="8376757" cy="45247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135569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27</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395536" y="1812880"/>
            <a:ext cx="8568952" cy="3416320"/>
          </a:xfrm>
          <a:prstGeom prst="rect">
            <a:avLst/>
          </a:prstGeom>
        </p:spPr>
        <p:txBody>
          <a:bodyPr wrap="square">
            <a:spAutoFit/>
          </a:bodyPr>
          <a:lstStyle/>
          <a:p>
            <a:r>
              <a:rPr lang="it-IT" sz="2400" i="1" dirty="0"/>
              <a:t>Il </a:t>
            </a:r>
            <a:r>
              <a:rPr lang="it-IT" sz="2400" b="1" i="1" dirty="0"/>
              <a:t>battistrada</a:t>
            </a:r>
            <a:r>
              <a:rPr lang="it-IT" sz="2400" i="1" dirty="0"/>
              <a:t> viene posto al di sopra delle tele della sommità. Esso è costituito da una mescola di gomme naturali e sintetiche, nerofumo, agenti di vulcanizzazione e di protezione contro l’invecchiamento. Interfaccia fra il veicolo ed il fondo stradale, nell’area di contatto con il suolo il battistrada svolge un compito delicatissimo: oltre a garantire l’aderenza su ogni tipo di fondo stradale, esso deve resistere all’usura ed all’abrasione, subire un basso riscaldamento per attrito e garantire al veicolo la massima silenziosità di marcia.</a:t>
            </a:r>
          </a:p>
        </p:txBody>
      </p:sp>
    </p:spTree>
    <p:extLst>
      <p:ext uri="{BB962C8B-B14F-4D97-AF65-F5344CB8AC3E}">
        <p14:creationId xmlns:p14="http://schemas.microsoft.com/office/powerpoint/2010/main" xmlns="" val="2102056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28</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71600" y="1628800"/>
            <a:ext cx="7177672" cy="43651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138631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29</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67544" y="1287648"/>
            <a:ext cx="7920359" cy="50216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141227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2204864"/>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“Sequestro giudiziario” …</a:t>
            </a:r>
            <a:endParaRPr lang="it-IT" sz="17600" b="1" i="1" u="sng" dirty="0"/>
          </a:p>
        </p:txBody>
      </p:sp>
      <p:sp>
        <p:nvSpPr>
          <p:cNvPr id="8" name="Titolo 1"/>
          <p:cNvSpPr>
            <a:spLocks noGrp="1"/>
          </p:cNvSpPr>
          <p:nvPr>
            <p:ph type="title"/>
          </p:nvPr>
        </p:nvSpPr>
        <p:spPr>
          <a:xfrm>
            <a:off x="457200" y="704088"/>
            <a:ext cx="8229600" cy="1143000"/>
          </a:xfrm>
        </p:spPr>
        <p:txBody>
          <a:bodyPr>
            <a:normAutofit fontScale="90000"/>
          </a:bodyPr>
          <a:lstStyle/>
          <a:p>
            <a:r>
              <a:rPr lang="it-IT" b="1" i="1" u="sng" dirty="0" smtClean="0">
                <a:solidFill>
                  <a:schemeClr val="tx1"/>
                </a:solidFill>
              </a:rPr>
              <a:t>LE INDAGINI – veicolo e sue dotazioni</a:t>
            </a:r>
            <a:endParaRPr lang="it-IT" b="1" i="1" u="sng" dirty="0">
              <a:solidFill>
                <a:schemeClr val="tx1"/>
              </a:solidFill>
            </a:endParaRPr>
          </a:p>
        </p:txBody>
      </p:sp>
      <p:sp>
        <p:nvSpPr>
          <p:cNvPr id="9" name="Freccia in giù 8"/>
          <p:cNvSpPr/>
          <p:nvPr/>
        </p:nvSpPr>
        <p:spPr>
          <a:xfrm>
            <a:off x="3923928" y="3933056"/>
            <a:ext cx="576064" cy="936104"/>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egnaposto contenuto 2"/>
          <p:cNvSpPr txBox="1">
            <a:spLocks/>
          </p:cNvSpPr>
          <p:nvPr/>
        </p:nvSpPr>
        <p:spPr>
          <a:xfrm>
            <a:off x="251520" y="3717032"/>
            <a:ext cx="8229600" cy="72008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12800" b="1" i="1" u="sng" dirty="0" smtClean="0"/>
              <a:t>condizioni post-sinistro</a:t>
            </a:r>
            <a:endParaRPr lang="it-IT" sz="12800" b="1" i="1" u="sng" dirty="0"/>
          </a:p>
        </p:txBody>
      </p:sp>
    </p:spTree>
    <p:extLst>
      <p:ext uri="{BB962C8B-B14F-4D97-AF65-F5344CB8AC3E}">
        <p14:creationId xmlns:p14="http://schemas.microsoft.com/office/powerpoint/2010/main" xmlns="" val="23705704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30</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12289" name="Picture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72224" y="1537320"/>
            <a:ext cx="8276240" cy="45559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443818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31</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2051720" y="836712"/>
            <a:ext cx="4572000" cy="830997"/>
          </a:xfrm>
          <a:prstGeom prst="rect">
            <a:avLst/>
          </a:prstGeom>
        </p:spPr>
        <p:txBody>
          <a:bodyPr>
            <a:spAutoFit/>
          </a:bodyPr>
          <a:lstStyle/>
          <a:p>
            <a:pPr algn="ctr"/>
            <a:r>
              <a:rPr lang="it-IT" sz="2400" b="1" i="1" u="sng" dirty="0" smtClean="0"/>
              <a:t>Identificazione</a:t>
            </a:r>
          </a:p>
          <a:p>
            <a:pPr algn="ctr"/>
            <a:endParaRPr lang="it-IT" sz="2400" b="1" i="1" u="sng" dirty="0"/>
          </a:p>
        </p:txBody>
      </p:sp>
      <p:sp>
        <p:nvSpPr>
          <p:cNvPr id="9" name="Freccia in giù 8"/>
          <p:cNvSpPr/>
          <p:nvPr/>
        </p:nvSpPr>
        <p:spPr>
          <a:xfrm rot="1962618">
            <a:off x="3802356" y="1368486"/>
            <a:ext cx="720080" cy="9465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74464" y="2132856"/>
            <a:ext cx="4425528" cy="738664"/>
          </a:xfrm>
          <a:prstGeom prst="rect">
            <a:avLst/>
          </a:prstGeom>
        </p:spPr>
        <p:txBody>
          <a:bodyPr wrap="square">
            <a:spAutoFit/>
          </a:bodyPr>
          <a:lstStyle/>
          <a:p>
            <a:pPr algn="ctr"/>
            <a:r>
              <a:rPr lang="it-IT" b="1" i="1" u="sng" dirty="0" smtClean="0"/>
              <a:t>Sul fianco esterno del pneumatico</a:t>
            </a:r>
          </a:p>
          <a:p>
            <a:pPr algn="ctr"/>
            <a:endParaRPr lang="it-IT" sz="2400" b="1" i="1" u="sng"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02434" y="2492896"/>
            <a:ext cx="8002014" cy="40770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167296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32</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827584" y="2274838"/>
            <a:ext cx="7416824" cy="2308324"/>
          </a:xfrm>
          <a:prstGeom prst="rect">
            <a:avLst/>
          </a:prstGeom>
        </p:spPr>
        <p:txBody>
          <a:bodyPr wrap="square">
            <a:spAutoFit/>
          </a:bodyPr>
          <a:lstStyle/>
          <a:p>
            <a:r>
              <a:rPr lang="it-IT" sz="2400" b="1" i="1" dirty="0"/>
              <a:t>La serie tecnica</a:t>
            </a:r>
            <a:r>
              <a:rPr lang="it-IT" sz="2400" i="1" dirty="0"/>
              <a:t> rappresenta il rapporto percentuale fra l’altezza e la larghezza della sezione del pneumatico: 165/70 R13 indica che la larghezza della sezione è 165 mm, mentre l’altezza della sezione è pari al 70% della larghezza, cioè 115 mm; 13 indica la misura in pollici del diametro di calettamento del cerchio.</a:t>
            </a:r>
          </a:p>
        </p:txBody>
      </p:sp>
    </p:spTree>
    <p:extLst>
      <p:ext uri="{BB962C8B-B14F-4D97-AF65-F5344CB8AC3E}">
        <p14:creationId xmlns:p14="http://schemas.microsoft.com/office/powerpoint/2010/main" xmlns="" val="37193220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33</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467544" y="2690336"/>
            <a:ext cx="7848872" cy="1569660"/>
          </a:xfrm>
          <a:prstGeom prst="rect">
            <a:avLst/>
          </a:prstGeom>
        </p:spPr>
        <p:txBody>
          <a:bodyPr wrap="square">
            <a:spAutoFit/>
          </a:bodyPr>
          <a:lstStyle/>
          <a:p>
            <a:r>
              <a:rPr lang="it-IT" sz="2400" b="1" i="1" dirty="0"/>
              <a:t>L’indice di carico</a:t>
            </a:r>
            <a:r>
              <a:rPr lang="it-IT" sz="2400" i="1" dirty="0"/>
              <a:t> è il carico massimo sostenibile dal pneumatico alla corretta pressione di gonfi aggio, </a:t>
            </a:r>
            <a:r>
              <a:rPr lang="it-IT" sz="2400" b="1" i="1" dirty="0"/>
              <a:t>il codice di velocità</a:t>
            </a:r>
            <a:r>
              <a:rPr lang="it-IT" sz="2400" i="1" dirty="0"/>
              <a:t> indica la velocità massima di impiego dello stesso.</a:t>
            </a:r>
          </a:p>
        </p:txBody>
      </p:sp>
    </p:spTree>
    <p:extLst>
      <p:ext uri="{BB962C8B-B14F-4D97-AF65-F5344CB8AC3E}">
        <p14:creationId xmlns:p14="http://schemas.microsoft.com/office/powerpoint/2010/main" xmlns="" val="25017199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34</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4092" y="1412776"/>
            <a:ext cx="8426380" cy="44644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4801117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35</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2123728" y="952272"/>
            <a:ext cx="4572000" cy="892552"/>
          </a:xfrm>
          <a:prstGeom prst="rect">
            <a:avLst/>
          </a:prstGeom>
        </p:spPr>
        <p:txBody>
          <a:bodyPr>
            <a:spAutoFit/>
          </a:bodyPr>
          <a:lstStyle/>
          <a:p>
            <a:pPr algn="ctr"/>
            <a:r>
              <a:rPr lang="it-IT" sz="2800" b="1" i="1" u="sng" dirty="0" smtClean="0"/>
              <a:t>Usura</a:t>
            </a:r>
          </a:p>
          <a:p>
            <a:pPr algn="ctr"/>
            <a:endParaRPr lang="it-IT" sz="2400" b="1" i="1" u="sng" dirty="0"/>
          </a:p>
        </p:txBody>
      </p:sp>
      <p:sp>
        <p:nvSpPr>
          <p:cNvPr id="9" name="Freccia in giù 8"/>
          <p:cNvSpPr/>
          <p:nvPr/>
        </p:nvSpPr>
        <p:spPr>
          <a:xfrm rot="2492298">
            <a:off x="3491880" y="1484784"/>
            <a:ext cx="360040" cy="72008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giù 10"/>
          <p:cNvSpPr/>
          <p:nvPr/>
        </p:nvSpPr>
        <p:spPr>
          <a:xfrm rot="19693778">
            <a:off x="4950618" y="1525621"/>
            <a:ext cx="360040" cy="72008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p:cNvSpPr/>
          <p:nvPr/>
        </p:nvSpPr>
        <p:spPr>
          <a:xfrm>
            <a:off x="1763564" y="2233694"/>
            <a:ext cx="2987824" cy="738664"/>
          </a:xfrm>
          <a:prstGeom prst="rect">
            <a:avLst/>
          </a:prstGeom>
        </p:spPr>
        <p:txBody>
          <a:bodyPr wrap="square">
            <a:spAutoFit/>
          </a:bodyPr>
          <a:lstStyle/>
          <a:p>
            <a:pPr algn="ctr"/>
            <a:r>
              <a:rPr lang="it-IT" b="1" i="1" u="sng" dirty="0" smtClean="0"/>
              <a:t>Pneumatici usurati</a:t>
            </a:r>
          </a:p>
          <a:p>
            <a:pPr algn="ctr"/>
            <a:endParaRPr lang="it-IT" sz="2400" b="1" i="1" u="sng" dirty="0"/>
          </a:p>
        </p:txBody>
      </p:sp>
      <p:sp>
        <p:nvSpPr>
          <p:cNvPr id="13" name="Freccia in giù 12"/>
          <p:cNvSpPr/>
          <p:nvPr/>
        </p:nvSpPr>
        <p:spPr>
          <a:xfrm>
            <a:off x="3189660" y="2666423"/>
            <a:ext cx="360040" cy="72008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p:cNvSpPr/>
          <p:nvPr/>
        </p:nvSpPr>
        <p:spPr>
          <a:xfrm>
            <a:off x="1746176" y="3386503"/>
            <a:ext cx="2987824" cy="1015663"/>
          </a:xfrm>
          <a:prstGeom prst="rect">
            <a:avLst/>
          </a:prstGeom>
        </p:spPr>
        <p:txBody>
          <a:bodyPr wrap="square">
            <a:spAutoFit/>
          </a:bodyPr>
          <a:lstStyle/>
          <a:p>
            <a:pPr algn="ctr"/>
            <a:r>
              <a:rPr lang="it-IT" b="1" i="1" u="sng" dirty="0" smtClean="0"/>
              <a:t>Causa o concausa di un incidente</a:t>
            </a:r>
          </a:p>
          <a:p>
            <a:pPr algn="ctr"/>
            <a:endParaRPr lang="it-IT" sz="2400" b="1" i="1" u="sng" dirty="0"/>
          </a:p>
        </p:txBody>
      </p:sp>
      <p:sp>
        <p:nvSpPr>
          <p:cNvPr id="15" name="Rettangolo 14"/>
          <p:cNvSpPr/>
          <p:nvPr/>
        </p:nvSpPr>
        <p:spPr>
          <a:xfrm>
            <a:off x="4499992" y="2258288"/>
            <a:ext cx="2987824" cy="738664"/>
          </a:xfrm>
          <a:prstGeom prst="rect">
            <a:avLst/>
          </a:prstGeom>
        </p:spPr>
        <p:txBody>
          <a:bodyPr wrap="square">
            <a:spAutoFit/>
          </a:bodyPr>
          <a:lstStyle/>
          <a:p>
            <a:pPr algn="ctr"/>
            <a:r>
              <a:rPr lang="it-IT" b="1" i="1" u="sng" dirty="0" smtClean="0"/>
              <a:t>Pneumatici distrutti</a:t>
            </a:r>
          </a:p>
          <a:p>
            <a:pPr algn="ctr"/>
            <a:endParaRPr lang="it-IT" sz="2400" b="1" i="1" u="sng" dirty="0"/>
          </a:p>
        </p:txBody>
      </p:sp>
      <p:sp>
        <p:nvSpPr>
          <p:cNvPr id="16" name="Freccia in giù 15"/>
          <p:cNvSpPr/>
          <p:nvPr/>
        </p:nvSpPr>
        <p:spPr>
          <a:xfrm>
            <a:off x="5724128" y="2708920"/>
            <a:ext cx="360040" cy="72008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p:cNvSpPr/>
          <p:nvPr/>
        </p:nvSpPr>
        <p:spPr>
          <a:xfrm>
            <a:off x="4824536" y="3421449"/>
            <a:ext cx="2987824" cy="1015663"/>
          </a:xfrm>
          <a:prstGeom prst="rect">
            <a:avLst/>
          </a:prstGeom>
        </p:spPr>
        <p:txBody>
          <a:bodyPr wrap="square">
            <a:spAutoFit/>
          </a:bodyPr>
          <a:lstStyle/>
          <a:p>
            <a:pPr algn="ctr"/>
            <a:r>
              <a:rPr lang="it-IT" b="1" i="1" u="sng" dirty="0" smtClean="0"/>
              <a:t>Conseguenza di un incidente</a:t>
            </a:r>
          </a:p>
          <a:p>
            <a:pPr algn="ctr"/>
            <a:endParaRPr lang="it-IT" sz="2400" b="1" i="1" u="sng" dirty="0"/>
          </a:p>
        </p:txBody>
      </p:sp>
      <p:sp>
        <p:nvSpPr>
          <p:cNvPr id="18" name="Rettangolo 17"/>
          <p:cNvSpPr/>
          <p:nvPr/>
        </p:nvSpPr>
        <p:spPr>
          <a:xfrm>
            <a:off x="251520" y="4409817"/>
            <a:ext cx="8568952" cy="1569660"/>
          </a:xfrm>
          <a:prstGeom prst="rect">
            <a:avLst/>
          </a:prstGeom>
        </p:spPr>
        <p:txBody>
          <a:bodyPr wrap="square">
            <a:spAutoFit/>
          </a:bodyPr>
          <a:lstStyle/>
          <a:p>
            <a:pPr algn="just"/>
            <a:r>
              <a:rPr lang="it-IT" sz="1600" b="1" i="1" dirty="0"/>
              <a:t>I fattori che incidono su di un’usura irregolare del pneumatico sono classificabili in: </a:t>
            </a:r>
            <a:endParaRPr lang="it-IT" sz="1600" b="1" i="1" dirty="0" smtClean="0"/>
          </a:p>
          <a:p>
            <a:pPr algn="just"/>
            <a:endParaRPr lang="it-IT" sz="1600" b="1" i="1" dirty="0"/>
          </a:p>
          <a:p>
            <a:pPr marL="285750" lvl="0" indent="-285750" algn="just">
              <a:buFont typeface="Wingdings" pitchFamily="2" charset="2"/>
              <a:buChar char="§"/>
            </a:pPr>
            <a:r>
              <a:rPr lang="it-IT" sz="1600" i="1" dirty="0"/>
              <a:t>fattori di utilizzo: pressione di gonfiaggio, carico applicato, non equilibratura dei pneumatici;</a:t>
            </a:r>
          </a:p>
          <a:p>
            <a:pPr marL="285750" lvl="0" indent="-285750" algn="just">
              <a:buFont typeface="Wingdings" pitchFamily="2" charset="2"/>
              <a:buChar char="§"/>
            </a:pPr>
            <a:r>
              <a:rPr lang="it-IT" sz="1600" i="1" dirty="0"/>
              <a:t>fattori meccanici: inclinazione delle ruote, organi di sospensione, giochi meccanici;</a:t>
            </a:r>
          </a:p>
          <a:p>
            <a:pPr marL="285750" lvl="0" indent="-285750" algn="just">
              <a:buFont typeface="Wingdings" pitchFamily="2" charset="2"/>
              <a:buChar char="§"/>
            </a:pPr>
            <a:r>
              <a:rPr lang="it-IT" sz="1600" i="1" dirty="0"/>
              <a:t>fattori ambientali: tipo di percorso, fondo stradale, esposizione agli agenti atmosferici;</a:t>
            </a:r>
          </a:p>
          <a:p>
            <a:pPr marL="285750" lvl="0" indent="-285750" algn="just">
              <a:buFont typeface="Wingdings" pitchFamily="2" charset="2"/>
              <a:buChar char="§"/>
            </a:pPr>
            <a:r>
              <a:rPr lang="it-IT" sz="1600" i="1" dirty="0"/>
              <a:t>fattori accidentali: lunghe frenate a ruote bloccate e strusciate contro i marciapiede.</a:t>
            </a:r>
          </a:p>
        </p:txBody>
      </p:sp>
    </p:spTree>
    <p:extLst>
      <p:ext uri="{BB962C8B-B14F-4D97-AF65-F5344CB8AC3E}">
        <p14:creationId xmlns:p14="http://schemas.microsoft.com/office/powerpoint/2010/main" xmlns="" val="27145448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36</a:t>
            </a:fld>
            <a:endParaRPr lang="it-IT"/>
          </a:p>
        </p:txBody>
      </p:sp>
      <p:sp>
        <p:nvSpPr>
          <p:cNvPr id="6" name="Rettangolo 5"/>
          <p:cNvSpPr/>
          <p:nvPr/>
        </p:nvSpPr>
        <p:spPr>
          <a:xfrm>
            <a:off x="2123728" y="952272"/>
            <a:ext cx="4572000" cy="892552"/>
          </a:xfrm>
          <a:prstGeom prst="rect">
            <a:avLst/>
          </a:prstGeom>
        </p:spPr>
        <p:txBody>
          <a:bodyPr>
            <a:spAutoFit/>
          </a:bodyPr>
          <a:lstStyle/>
          <a:p>
            <a:pPr algn="ctr"/>
            <a:r>
              <a:rPr lang="it-IT" sz="2800" b="1" i="1" u="sng" dirty="0" smtClean="0"/>
              <a:t>Pressione di gonfiaggio</a:t>
            </a:r>
          </a:p>
          <a:p>
            <a:pPr algn="ctr"/>
            <a:endParaRPr lang="it-IT" sz="2400" b="1" i="1" u="sng" dirty="0"/>
          </a:p>
        </p:txBody>
      </p:sp>
      <p:sp>
        <p:nvSpPr>
          <p:cNvPr id="7"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88145" y="1484784"/>
            <a:ext cx="6120159" cy="5132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2563995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37</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2123728" y="952272"/>
            <a:ext cx="4572000" cy="892552"/>
          </a:xfrm>
          <a:prstGeom prst="rect">
            <a:avLst/>
          </a:prstGeom>
        </p:spPr>
        <p:txBody>
          <a:bodyPr>
            <a:spAutoFit/>
          </a:bodyPr>
          <a:lstStyle/>
          <a:p>
            <a:pPr algn="ctr"/>
            <a:r>
              <a:rPr lang="it-IT" sz="2800" b="1" i="1" u="sng" dirty="0" smtClean="0"/>
              <a:t>Fattori meccanici</a:t>
            </a:r>
          </a:p>
          <a:p>
            <a:pPr algn="ctr"/>
            <a:endParaRPr lang="it-IT" sz="2400" b="1" i="1" u="sng" dirty="0"/>
          </a:p>
        </p:txBody>
      </p:sp>
      <p:sp>
        <p:nvSpPr>
          <p:cNvPr id="9" name="Rettangolo 8"/>
          <p:cNvSpPr/>
          <p:nvPr/>
        </p:nvSpPr>
        <p:spPr>
          <a:xfrm>
            <a:off x="323528" y="1484784"/>
            <a:ext cx="8784976" cy="1200329"/>
          </a:xfrm>
          <a:prstGeom prst="rect">
            <a:avLst/>
          </a:prstGeom>
        </p:spPr>
        <p:txBody>
          <a:bodyPr wrap="square">
            <a:spAutoFit/>
          </a:bodyPr>
          <a:lstStyle/>
          <a:p>
            <a:r>
              <a:rPr lang="it-IT" i="1" dirty="0"/>
              <a:t>Le ruote di un veicolo sono vincolate, dai meccanismi della sospensione, ad assumere dei precisi angoli di inclinazione che, se male impostati, sono causa di usura precoce ed irregolare del battistrada. L’angolo di campanatura è l’angolo tra l’asse verticale del pneumatico e la verticale del terreno.</a:t>
            </a: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20701" y="2685113"/>
            <a:ext cx="6374936" cy="4030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212088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38</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179512" y="2132856"/>
            <a:ext cx="4572000" cy="523220"/>
          </a:xfrm>
          <a:prstGeom prst="rect">
            <a:avLst/>
          </a:prstGeom>
        </p:spPr>
        <p:txBody>
          <a:bodyPr>
            <a:spAutoFit/>
          </a:bodyPr>
          <a:lstStyle/>
          <a:p>
            <a:pPr algn="ctr"/>
            <a:r>
              <a:rPr lang="it-IT" sz="2800" b="1" i="1" u="sng" dirty="0" smtClean="0"/>
              <a:t>Angolo di campanatura</a:t>
            </a:r>
            <a:endParaRPr lang="it-IT" sz="2400" b="1" i="1" u="sng" dirty="0"/>
          </a:p>
        </p:txBody>
      </p:sp>
      <p:sp>
        <p:nvSpPr>
          <p:cNvPr id="9" name="Freccia a destra 8"/>
          <p:cNvSpPr/>
          <p:nvPr/>
        </p:nvSpPr>
        <p:spPr>
          <a:xfrm>
            <a:off x="4716016" y="2204864"/>
            <a:ext cx="720080" cy="504056"/>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5076056" y="2204864"/>
            <a:ext cx="4572000" cy="369332"/>
          </a:xfrm>
          <a:prstGeom prst="rect">
            <a:avLst/>
          </a:prstGeom>
        </p:spPr>
        <p:txBody>
          <a:bodyPr>
            <a:spAutoFit/>
          </a:bodyPr>
          <a:lstStyle/>
          <a:p>
            <a:pPr algn="ctr"/>
            <a:r>
              <a:rPr lang="it-IT" i="1" dirty="0" smtClean="0"/>
              <a:t>valori compresi tra – 0,5 e – 3 gradi</a:t>
            </a:r>
            <a:endParaRPr lang="it-IT" i="1" dirty="0"/>
          </a:p>
        </p:txBody>
      </p:sp>
      <p:sp>
        <p:nvSpPr>
          <p:cNvPr id="11" name="Rettangolo 10"/>
          <p:cNvSpPr/>
          <p:nvPr/>
        </p:nvSpPr>
        <p:spPr>
          <a:xfrm>
            <a:off x="4716016" y="3645024"/>
            <a:ext cx="4572000" cy="369332"/>
          </a:xfrm>
          <a:prstGeom prst="rect">
            <a:avLst/>
          </a:prstGeom>
        </p:spPr>
        <p:txBody>
          <a:bodyPr>
            <a:spAutoFit/>
          </a:bodyPr>
          <a:lstStyle/>
          <a:p>
            <a:pPr algn="ctr"/>
            <a:r>
              <a:rPr lang="it-IT" i="1" dirty="0" smtClean="0"/>
              <a:t>CURVA</a:t>
            </a:r>
            <a:endParaRPr lang="it-IT" i="1" dirty="0"/>
          </a:p>
        </p:txBody>
      </p:sp>
      <p:sp>
        <p:nvSpPr>
          <p:cNvPr id="12" name="Rettangolo 11"/>
          <p:cNvSpPr/>
          <p:nvPr/>
        </p:nvSpPr>
        <p:spPr>
          <a:xfrm>
            <a:off x="251520" y="3645024"/>
            <a:ext cx="4572000" cy="369332"/>
          </a:xfrm>
          <a:prstGeom prst="rect">
            <a:avLst/>
          </a:prstGeom>
        </p:spPr>
        <p:txBody>
          <a:bodyPr>
            <a:spAutoFit/>
          </a:bodyPr>
          <a:lstStyle/>
          <a:p>
            <a:pPr algn="ctr"/>
            <a:r>
              <a:rPr lang="it-IT" i="1" dirty="0" smtClean="0"/>
              <a:t>RETTILINEO</a:t>
            </a:r>
            <a:endParaRPr lang="it-IT" i="1" dirty="0"/>
          </a:p>
        </p:txBody>
      </p:sp>
      <p:cxnSp>
        <p:nvCxnSpPr>
          <p:cNvPr id="14" name="Connettore 1 13"/>
          <p:cNvCxnSpPr/>
          <p:nvPr/>
        </p:nvCxnSpPr>
        <p:spPr>
          <a:xfrm>
            <a:off x="2699792" y="4014356"/>
            <a:ext cx="1872208" cy="9988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flipH="1">
            <a:off x="5076056" y="3973014"/>
            <a:ext cx="1791816" cy="104016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Freccia a destra 18"/>
          <p:cNvSpPr/>
          <p:nvPr/>
        </p:nvSpPr>
        <p:spPr>
          <a:xfrm rot="5400000">
            <a:off x="4463988" y="5121188"/>
            <a:ext cx="720080" cy="504056"/>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p:cNvSpPr/>
          <p:nvPr/>
        </p:nvSpPr>
        <p:spPr>
          <a:xfrm>
            <a:off x="2689920" y="5746080"/>
            <a:ext cx="4572000" cy="369332"/>
          </a:xfrm>
          <a:prstGeom prst="rect">
            <a:avLst/>
          </a:prstGeom>
        </p:spPr>
        <p:txBody>
          <a:bodyPr>
            <a:spAutoFit/>
          </a:bodyPr>
          <a:lstStyle/>
          <a:p>
            <a:pPr algn="ctr"/>
            <a:r>
              <a:rPr lang="it-IT" i="1" dirty="0" smtClean="0"/>
              <a:t>GIUSTO COMPROMESSO</a:t>
            </a:r>
            <a:endParaRPr lang="it-IT" i="1" dirty="0"/>
          </a:p>
        </p:txBody>
      </p:sp>
    </p:spTree>
    <p:extLst>
      <p:ext uri="{BB962C8B-B14F-4D97-AF65-F5344CB8AC3E}">
        <p14:creationId xmlns:p14="http://schemas.microsoft.com/office/powerpoint/2010/main" xmlns="" val="19762061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39</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2123728" y="952272"/>
            <a:ext cx="4572000" cy="892552"/>
          </a:xfrm>
          <a:prstGeom prst="rect">
            <a:avLst/>
          </a:prstGeom>
        </p:spPr>
        <p:txBody>
          <a:bodyPr>
            <a:spAutoFit/>
          </a:bodyPr>
          <a:lstStyle/>
          <a:p>
            <a:pPr algn="ctr"/>
            <a:r>
              <a:rPr lang="it-IT" sz="2800" b="1" i="1" u="sng" dirty="0" smtClean="0"/>
              <a:t>Fattori ambientali</a:t>
            </a:r>
          </a:p>
          <a:p>
            <a:pPr algn="ctr"/>
            <a:endParaRPr lang="it-IT" sz="2400" b="1" i="1" u="sng" dirty="0"/>
          </a:p>
        </p:txBody>
      </p:sp>
      <p:sp>
        <p:nvSpPr>
          <p:cNvPr id="9" name="Rettangolo 8"/>
          <p:cNvSpPr/>
          <p:nvPr/>
        </p:nvSpPr>
        <p:spPr>
          <a:xfrm>
            <a:off x="-30956" y="1521658"/>
            <a:ext cx="4572000" cy="646331"/>
          </a:xfrm>
          <a:prstGeom prst="rect">
            <a:avLst/>
          </a:prstGeom>
        </p:spPr>
        <p:txBody>
          <a:bodyPr>
            <a:spAutoFit/>
          </a:bodyPr>
          <a:lstStyle/>
          <a:p>
            <a:pPr algn="ctr"/>
            <a:r>
              <a:rPr lang="it-IT" i="1" dirty="0" smtClean="0"/>
              <a:t>Esposizione al sole / utilizzazione non regolare</a:t>
            </a:r>
            <a:endParaRPr lang="it-IT" i="1" dirty="0"/>
          </a:p>
        </p:txBody>
      </p:sp>
      <p:sp>
        <p:nvSpPr>
          <p:cNvPr id="10" name="Freccia a destra 9"/>
          <p:cNvSpPr/>
          <p:nvPr/>
        </p:nvSpPr>
        <p:spPr>
          <a:xfrm>
            <a:off x="4350420" y="1521658"/>
            <a:ext cx="648072" cy="36004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4806280" y="1512366"/>
            <a:ext cx="4572000" cy="369332"/>
          </a:xfrm>
          <a:prstGeom prst="rect">
            <a:avLst/>
          </a:prstGeom>
        </p:spPr>
        <p:txBody>
          <a:bodyPr>
            <a:spAutoFit/>
          </a:bodyPr>
          <a:lstStyle/>
          <a:p>
            <a:pPr algn="ctr"/>
            <a:r>
              <a:rPr lang="it-IT" i="1" dirty="0" smtClean="0"/>
              <a:t>Perdita di elasticità della mescola</a:t>
            </a:r>
            <a:endParaRPr lang="it-IT" i="1" dirty="0"/>
          </a:p>
        </p:txBody>
      </p:sp>
      <p:sp>
        <p:nvSpPr>
          <p:cNvPr id="12" name="Freccia a destra 11"/>
          <p:cNvSpPr/>
          <p:nvPr/>
        </p:nvSpPr>
        <p:spPr>
          <a:xfrm rot="5400000">
            <a:off x="7812360" y="2132856"/>
            <a:ext cx="648072" cy="36004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p:cNvSpPr/>
          <p:nvPr/>
        </p:nvSpPr>
        <p:spPr>
          <a:xfrm>
            <a:off x="6118200" y="2925814"/>
            <a:ext cx="3248744" cy="646331"/>
          </a:xfrm>
          <a:prstGeom prst="rect">
            <a:avLst/>
          </a:prstGeom>
        </p:spPr>
        <p:txBody>
          <a:bodyPr wrap="square">
            <a:spAutoFit/>
          </a:bodyPr>
          <a:lstStyle/>
          <a:p>
            <a:pPr algn="ctr"/>
            <a:r>
              <a:rPr lang="it-IT" i="1" dirty="0" smtClean="0"/>
              <a:t>Formazione di screpolature sulla spalla del pneumatico</a:t>
            </a:r>
            <a:endParaRPr lang="it-IT" i="1"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8627" y="2492896"/>
            <a:ext cx="6201437" cy="3240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8823114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457200" y="704088"/>
            <a:ext cx="8229600" cy="1143000"/>
          </a:xfrm>
        </p:spPr>
        <p:txBody>
          <a:bodyPr>
            <a:normAutofit fontScale="90000"/>
          </a:bodyPr>
          <a:lstStyle/>
          <a:p>
            <a:r>
              <a:rPr lang="it-IT" b="1" i="1" u="sng" dirty="0" smtClean="0">
                <a:solidFill>
                  <a:schemeClr val="tx1"/>
                </a:solidFill>
              </a:rPr>
              <a:t>LE INDAGINI – veicolo e sue dotazioni</a:t>
            </a:r>
            <a:endParaRPr lang="it-IT" b="1" i="1" u="sng" dirty="0">
              <a:solidFill>
                <a:schemeClr val="tx1"/>
              </a:solidFill>
            </a:endParaRPr>
          </a:p>
        </p:txBody>
      </p:sp>
      <p:sp>
        <p:nvSpPr>
          <p:cNvPr id="8" name="Rettangolo 7"/>
          <p:cNvSpPr/>
          <p:nvPr/>
        </p:nvSpPr>
        <p:spPr>
          <a:xfrm>
            <a:off x="395536" y="2132856"/>
            <a:ext cx="8280920" cy="3785652"/>
          </a:xfrm>
          <a:prstGeom prst="rect">
            <a:avLst/>
          </a:prstGeom>
        </p:spPr>
        <p:txBody>
          <a:bodyPr wrap="square">
            <a:spAutoFit/>
          </a:bodyPr>
          <a:lstStyle/>
          <a:p>
            <a:r>
              <a:rPr lang="it-IT" sz="2400" b="1" i="1" dirty="0"/>
              <a:t>Le indagini sui veicoli possono essere condotte a vari livelli di approfondimento: partendo dal normale esame esterno del veicolo, che si conclude con una descrizione geometrico-morfologica delle deformazioni, le indagini possono essere sempre più approfondite fino ad arrivare alle più raffinate analisi di laboratorio che consentono di confrontare due vernici, di stabilire le modalità di rottura di un componente meccanico o la sua composizione metallurgica, di leggere il contenuto di una memoria elettronica.</a:t>
            </a:r>
          </a:p>
        </p:txBody>
      </p:sp>
    </p:spTree>
    <p:extLst>
      <p:ext uri="{BB962C8B-B14F-4D97-AF65-F5344CB8AC3E}">
        <p14:creationId xmlns:p14="http://schemas.microsoft.com/office/powerpoint/2010/main" xmlns="" val="8734213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40</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395536" y="-99392"/>
            <a:ext cx="8229600" cy="854968"/>
          </a:xfrm>
        </p:spPr>
        <p:txBody>
          <a:bodyPr>
            <a:normAutofit/>
          </a:bodyPr>
          <a:lstStyle/>
          <a:p>
            <a:r>
              <a:rPr lang="it-IT" b="1" i="1" u="sng" dirty="0" smtClean="0">
                <a:solidFill>
                  <a:schemeClr val="tx1"/>
                </a:solidFill>
              </a:rPr>
              <a:t>LE INDAGINI – pneumatici</a:t>
            </a:r>
            <a:endParaRPr lang="it-IT" b="1" i="1" u="sng" dirty="0">
              <a:solidFill>
                <a:schemeClr val="tx1"/>
              </a:solidFill>
            </a:endParaRPr>
          </a:p>
        </p:txBody>
      </p:sp>
      <p:sp>
        <p:nvSpPr>
          <p:cNvPr id="8" name="Rettangolo 7"/>
          <p:cNvSpPr/>
          <p:nvPr/>
        </p:nvSpPr>
        <p:spPr>
          <a:xfrm>
            <a:off x="1259632" y="836712"/>
            <a:ext cx="6390456" cy="923330"/>
          </a:xfrm>
          <a:prstGeom prst="rect">
            <a:avLst/>
          </a:prstGeom>
        </p:spPr>
        <p:txBody>
          <a:bodyPr wrap="square">
            <a:spAutoFit/>
          </a:bodyPr>
          <a:lstStyle/>
          <a:p>
            <a:r>
              <a:rPr lang="it-IT" i="1" dirty="0"/>
              <a:t>Strusciature anche non violente contro i marciapiedi possono portare alla formazione di bolle sul fianco del pneumatico causate dal cedimento del </a:t>
            </a:r>
            <a:r>
              <a:rPr lang="it-IT" i="1" dirty="0" err="1"/>
              <a:t>liner</a:t>
            </a:r>
            <a:r>
              <a:rPr lang="it-IT" i="1" dirty="0"/>
              <a:t> interno</a:t>
            </a:r>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55576" y="1844824"/>
            <a:ext cx="7488288" cy="4668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595948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41</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44624"/>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1403648" y="1700808"/>
            <a:ext cx="6180603" cy="523220"/>
          </a:xfrm>
          <a:prstGeom prst="rect">
            <a:avLst/>
          </a:prstGeom>
        </p:spPr>
        <p:txBody>
          <a:bodyPr wrap="none">
            <a:spAutoFit/>
          </a:bodyPr>
          <a:lstStyle/>
          <a:p>
            <a:r>
              <a:rPr lang="it-IT" sz="2800" b="1" u="sng" dirty="0"/>
              <a:t>sistemi di sicurezza attiva e passiva:</a:t>
            </a:r>
          </a:p>
        </p:txBody>
      </p:sp>
      <p:sp>
        <p:nvSpPr>
          <p:cNvPr id="9" name="Rettangolo 8"/>
          <p:cNvSpPr/>
          <p:nvPr/>
        </p:nvSpPr>
        <p:spPr>
          <a:xfrm>
            <a:off x="485800" y="2837835"/>
            <a:ext cx="7902624" cy="2308324"/>
          </a:xfrm>
          <a:prstGeom prst="rect">
            <a:avLst/>
          </a:prstGeom>
        </p:spPr>
        <p:txBody>
          <a:bodyPr wrap="square">
            <a:spAutoFit/>
          </a:bodyPr>
          <a:lstStyle/>
          <a:p>
            <a:pPr marL="285750" lvl="0" indent="-285750">
              <a:buFont typeface="Wingdings" pitchFamily="2" charset="2"/>
              <a:buChar char="v"/>
            </a:pPr>
            <a:r>
              <a:rPr lang="it-IT" i="1" dirty="0"/>
              <a:t>i sistemi di sicurezza attiva sono finalizzati a limitare al minimo la probabilità che si verifichi un incidente. Fra questi troviamo i freni, l’ABS, l’ESP e, ovviamente, i pneumatici</a:t>
            </a:r>
            <a:r>
              <a:rPr lang="it-IT" i="1" dirty="0" smtClean="0"/>
              <a:t>;</a:t>
            </a:r>
          </a:p>
          <a:p>
            <a:pPr lvl="0"/>
            <a:endParaRPr lang="it-IT" i="1" dirty="0"/>
          </a:p>
          <a:p>
            <a:pPr marL="285750" lvl="0" indent="-285750">
              <a:buFont typeface="Wingdings" pitchFamily="2" charset="2"/>
              <a:buChar char="v"/>
            </a:pPr>
            <a:r>
              <a:rPr lang="it-IT" i="1" dirty="0"/>
              <a:t>i sistemi di sicurezza passiva sono finalizzati a limitare a minimo le conseguenze di un incidente uno volta che questo si è verificato. Fra questi troviamo la scocca del veicolo, gli air </a:t>
            </a:r>
            <a:r>
              <a:rPr lang="it-IT" i="1" dirty="0" err="1"/>
              <a:t>bag</a:t>
            </a:r>
            <a:r>
              <a:rPr lang="it-IT" i="1" dirty="0"/>
              <a:t>, le cinture, i seggiolini e rialzi di seduta per bambini ecc.</a:t>
            </a:r>
          </a:p>
        </p:txBody>
      </p:sp>
    </p:spTree>
    <p:extLst>
      <p:ext uri="{BB962C8B-B14F-4D97-AF65-F5344CB8AC3E}">
        <p14:creationId xmlns:p14="http://schemas.microsoft.com/office/powerpoint/2010/main" xmlns="" val="29661371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42</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44624"/>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1547664" y="2690336"/>
            <a:ext cx="6624736" cy="1938992"/>
          </a:xfrm>
          <a:prstGeom prst="rect">
            <a:avLst/>
          </a:prstGeom>
        </p:spPr>
        <p:txBody>
          <a:bodyPr wrap="square">
            <a:spAutoFit/>
          </a:bodyPr>
          <a:lstStyle/>
          <a:p>
            <a:r>
              <a:rPr lang="it-IT" sz="2400" i="1" dirty="0" smtClean="0"/>
              <a:t>… l’esame </a:t>
            </a:r>
            <a:r>
              <a:rPr lang="it-IT" sz="2400" i="1" dirty="0"/>
              <a:t>dei sistemi si sicurezza attiva può dare informazioni sulle cause di un incidente, mentre quello dei sistemi di sicurezza passiva dà indicazioni sulle modalità di accadimento </a:t>
            </a:r>
            <a:r>
              <a:rPr lang="it-IT" sz="2400" i="1" dirty="0" smtClean="0"/>
              <a:t>dell’incidente …</a:t>
            </a:r>
            <a:endParaRPr lang="it-IT" sz="2400" i="1" dirty="0"/>
          </a:p>
        </p:txBody>
      </p:sp>
    </p:spTree>
    <p:extLst>
      <p:ext uri="{BB962C8B-B14F-4D97-AF65-F5344CB8AC3E}">
        <p14:creationId xmlns:p14="http://schemas.microsoft.com/office/powerpoint/2010/main" xmlns="" val="7537330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43</a:t>
            </a:fld>
            <a:endParaRPr lang="it-IT"/>
          </a:p>
        </p:txBody>
      </p:sp>
      <p:sp>
        <p:nvSpPr>
          <p:cNvPr id="8"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Titolo 1"/>
          <p:cNvSpPr>
            <a:spLocks noGrp="1"/>
          </p:cNvSpPr>
          <p:nvPr>
            <p:ph type="title"/>
          </p:nvPr>
        </p:nvSpPr>
        <p:spPr>
          <a:xfrm>
            <a:off x="107504" y="44624"/>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10" name="Rettangolo 9"/>
          <p:cNvSpPr/>
          <p:nvPr/>
        </p:nvSpPr>
        <p:spPr>
          <a:xfrm>
            <a:off x="2483768" y="1196752"/>
            <a:ext cx="3942298" cy="369332"/>
          </a:xfrm>
          <a:prstGeom prst="rect">
            <a:avLst/>
          </a:prstGeom>
        </p:spPr>
        <p:txBody>
          <a:bodyPr wrap="none">
            <a:spAutoFit/>
          </a:bodyPr>
          <a:lstStyle/>
          <a:p>
            <a:r>
              <a:rPr lang="it-IT" b="1" u="sng" dirty="0"/>
              <a:t>urti frontali contro barriera rigida:</a:t>
            </a:r>
          </a:p>
        </p:txBody>
      </p:sp>
      <p:sp>
        <p:nvSpPr>
          <p:cNvPr id="11" name="Rettangolo 10"/>
          <p:cNvSpPr/>
          <p:nvPr/>
        </p:nvSpPr>
        <p:spPr>
          <a:xfrm>
            <a:off x="611560" y="2204864"/>
            <a:ext cx="8208912" cy="3139321"/>
          </a:xfrm>
          <a:prstGeom prst="rect">
            <a:avLst/>
          </a:prstGeom>
        </p:spPr>
        <p:txBody>
          <a:bodyPr wrap="square">
            <a:spAutoFit/>
          </a:bodyPr>
          <a:lstStyle/>
          <a:p>
            <a:pPr marL="285750" lvl="0" indent="-285750">
              <a:buFont typeface="Wingdings" pitchFamily="2" charset="2"/>
              <a:buChar char="v"/>
            </a:pPr>
            <a:r>
              <a:rPr lang="it-IT" dirty="0"/>
              <a:t>urto di lieve intensità (fino a 10-15 km/h): rottura del paraurti, modeste deformazioni alla parte anteriore con eventuale leggero interessamento dei parafanghi. Energia cinetica del corpo dell’occupante (70 kg): 300-600 J</a:t>
            </a:r>
            <a:r>
              <a:rPr lang="it-IT" dirty="0" smtClean="0"/>
              <a:t>;</a:t>
            </a:r>
          </a:p>
          <a:p>
            <a:pPr marL="285750" lvl="0" indent="-285750">
              <a:buFont typeface="Wingdings" pitchFamily="2" charset="2"/>
              <a:buChar char="v"/>
            </a:pPr>
            <a:endParaRPr lang="it-IT" dirty="0"/>
          </a:p>
          <a:p>
            <a:pPr marL="285750" lvl="0" indent="-285750">
              <a:buFont typeface="Wingdings" pitchFamily="2" charset="2"/>
              <a:buChar char="v"/>
            </a:pPr>
            <a:r>
              <a:rPr lang="it-IT" dirty="0"/>
              <a:t>urto di media intensità (fino a 25-30 km/h): deformazioni di media entità alla parte anteriore con interessamento dei parafanghi. Energia cinetica del corpo dell’occupante: 1.700 – 2.500 J</a:t>
            </a:r>
            <a:r>
              <a:rPr lang="it-IT" dirty="0" smtClean="0"/>
              <a:t>;</a:t>
            </a:r>
          </a:p>
          <a:p>
            <a:pPr marL="285750" lvl="0" indent="-285750">
              <a:buFont typeface="Wingdings" pitchFamily="2" charset="2"/>
              <a:buChar char="v"/>
            </a:pPr>
            <a:endParaRPr lang="it-IT" dirty="0"/>
          </a:p>
          <a:p>
            <a:pPr marL="285750" lvl="0" indent="-285750">
              <a:buFont typeface="Wingdings" pitchFamily="2" charset="2"/>
              <a:buChar char="v"/>
            </a:pPr>
            <a:r>
              <a:rPr lang="it-IT" dirty="0"/>
              <a:t> urto di alta intensità (superiore a 50 km/h): ingenti deformazioni a tutto il profilo anteriore con piegature al tettuccio e danni alla meccanica. Energia cinetica del corpo dell’occupante: superiore a 7.000 J.</a:t>
            </a:r>
          </a:p>
        </p:txBody>
      </p:sp>
    </p:spTree>
    <p:extLst>
      <p:ext uri="{BB962C8B-B14F-4D97-AF65-F5344CB8AC3E}">
        <p14:creationId xmlns:p14="http://schemas.microsoft.com/office/powerpoint/2010/main" xmlns="" val="15957687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44</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44624"/>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323528" y="2420888"/>
            <a:ext cx="8712968" cy="2585323"/>
          </a:xfrm>
          <a:prstGeom prst="rect">
            <a:avLst/>
          </a:prstGeom>
        </p:spPr>
        <p:txBody>
          <a:bodyPr wrap="square">
            <a:spAutoFit/>
          </a:bodyPr>
          <a:lstStyle/>
          <a:p>
            <a:r>
              <a:rPr lang="it-IT" b="1" dirty="0"/>
              <a:t>Nel primo caso</a:t>
            </a:r>
            <a:r>
              <a:rPr lang="it-IT" dirty="0"/>
              <a:t>, sarà sufficiente l’intervento delle cinture di sicurezza, la cui funzione si limiterà a mantenere il corpo a ridosso del sedile trasformandone l’energia cinetica in compressione del torace, allungamento ed attrito della cintura, urto contro il sedile (nella fase di rimbalzo). </a:t>
            </a:r>
            <a:r>
              <a:rPr lang="it-IT" b="1" dirty="0"/>
              <a:t>Nel secondo caso</a:t>
            </a:r>
            <a:r>
              <a:rPr lang="it-IT" dirty="0"/>
              <a:t>, si attiveranno l’airbag ed i pretensionatori che collaboreranno nel limitare il moto del corpo e nell’assorbirne l’energia cinetica. Le forze applicate al corpo cominciano ad essere intense ed a poter procurare lievi lesioni. </a:t>
            </a:r>
            <a:r>
              <a:rPr lang="it-IT" b="1" dirty="0"/>
              <a:t>Nel terzo caso</a:t>
            </a:r>
            <a:r>
              <a:rPr lang="it-IT" dirty="0"/>
              <a:t>, via via che la velocità aumenta, l’energia da dissipare diventa sempre meno sopportabile con le sole cinture ed airbag, ed è necessario diluirne la dissipazione in un tempo maggiore, agendo sulle modalità di deformazione del veicolo.</a:t>
            </a:r>
          </a:p>
        </p:txBody>
      </p:sp>
    </p:spTree>
    <p:extLst>
      <p:ext uri="{BB962C8B-B14F-4D97-AF65-F5344CB8AC3E}">
        <p14:creationId xmlns:p14="http://schemas.microsoft.com/office/powerpoint/2010/main" xmlns="" val="23545244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45</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44624"/>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3131840" y="1412776"/>
            <a:ext cx="2808312" cy="369332"/>
          </a:xfrm>
          <a:prstGeom prst="rect">
            <a:avLst/>
          </a:prstGeom>
        </p:spPr>
        <p:txBody>
          <a:bodyPr wrap="square">
            <a:spAutoFit/>
          </a:bodyPr>
          <a:lstStyle/>
          <a:p>
            <a:r>
              <a:rPr lang="it-IT" b="1" dirty="0" smtClean="0"/>
              <a:t>Cinture di sicurezza</a:t>
            </a:r>
            <a:endParaRPr lang="it-IT" dirty="0"/>
          </a:p>
        </p:txBody>
      </p:sp>
      <p:sp>
        <p:nvSpPr>
          <p:cNvPr id="9" name="Freccia in giù 8"/>
          <p:cNvSpPr/>
          <p:nvPr/>
        </p:nvSpPr>
        <p:spPr>
          <a:xfrm>
            <a:off x="4139952" y="2060848"/>
            <a:ext cx="396044" cy="936104"/>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2051720" y="3244334"/>
            <a:ext cx="4725011" cy="369332"/>
          </a:xfrm>
          <a:prstGeom prst="rect">
            <a:avLst/>
          </a:prstGeom>
        </p:spPr>
        <p:txBody>
          <a:bodyPr wrap="none">
            <a:spAutoFit/>
          </a:bodyPr>
          <a:lstStyle/>
          <a:p>
            <a:r>
              <a:rPr lang="it-IT" dirty="0" smtClean="0"/>
              <a:t>Massima ed unica efficienza negli urti frontali</a:t>
            </a:r>
            <a:endParaRPr lang="it-IT" dirty="0"/>
          </a:p>
        </p:txBody>
      </p:sp>
      <p:sp>
        <p:nvSpPr>
          <p:cNvPr id="11" name="Rettangolo 10"/>
          <p:cNvSpPr/>
          <p:nvPr/>
        </p:nvSpPr>
        <p:spPr>
          <a:xfrm>
            <a:off x="1440160" y="4509120"/>
            <a:ext cx="6444208" cy="1200329"/>
          </a:xfrm>
          <a:prstGeom prst="rect">
            <a:avLst/>
          </a:prstGeom>
        </p:spPr>
        <p:txBody>
          <a:bodyPr wrap="square">
            <a:spAutoFit/>
          </a:bodyPr>
          <a:lstStyle/>
          <a:p>
            <a:r>
              <a:rPr lang="it-IT" i="1" dirty="0"/>
              <a:t>Un sistema di ritenuta, in sintesi, può pensarsi costituito da alcuni sottosistemi, più o meno complessi, quali l’arrotolatore, il pretensionatore ed il limitatore di carico, e da alcuni componenti quali il nastro, la linguetta di aggancio, gli anelli ecc. </a:t>
            </a:r>
          </a:p>
        </p:txBody>
      </p:sp>
    </p:spTree>
    <p:extLst>
      <p:ext uri="{BB962C8B-B14F-4D97-AF65-F5344CB8AC3E}">
        <p14:creationId xmlns:p14="http://schemas.microsoft.com/office/powerpoint/2010/main" xmlns="" val="12857654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46</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44624"/>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3131840" y="1391484"/>
            <a:ext cx="2808312" cy="369332"/>
          </a:xfrm>
          <a:prstGeom prst="rect">
            <a:avLst/>
          </a:prstGeom>
        </p:spPr>
        <p:txBody>
          <a:bodyPr wrap="square">
            <a:spAutoFit/>
          </a:bodyPr>
          <a:lstStyle/>
          <a:p>
            <a:r>
              <a:rPr lang="it-IT" b="1" dirty="0" smtClean="0"/>
              <a:t>Cinture di sicurezza</a:t>
            </a:r>
            <a:endParaRPr lang="it-IT" dirty="0"/>
          </a:p>
        </p:txBody>
      </p:sp>
      <p:sp>
        <p:nvSpPr>
          <p:cNvPr id="9" name="Rettangolo 8"/>
          <p:cNvSpPr/>
          <p:nvPr/>
        </p:nvSpPr>
        <p:spPr>
          <a:xfrm>
            <a:off x="35496" y="1988840"/>
            <a:ext cx="8928992" cy="3754874"/>
          </a:xfrm>
          <a:prstGeom prst="rect">
            <a:avLst/>
          </a:prstGeom>
        </p:spPr>
        <p:txBody>
          <a:bodyPr wrap="square">
            <a:spAutoFit/>
          </a:bodyPr>
          <a:lstStyle/>
          <a:p>
            <a:r>
              <a:rPr lang="it-IT" sz="1400" b="1" u="sng" dirty="0"/>
              <a:t>Altre fonti di informazioni utili per stabilire l’utilizzazione o meno delle cinture di sicurezza sono</a:t>
            </a:r>
            <a:r>
              <a:rPr lang="it-IT" sz="1400" b="1" u="sng" dirty="0" smtClean="0"/>
              <a:t>:</a:t>
            </a:r>
          </a:p>
          <a:p>
            <a:endParaRPr lang="it-IT" sz="1400" b="1" u="sng" dirty="0"/>
          </a:p>
          <a:p>
            <a:pPr marL="285750" lvl="0" indent="-285750">
              <a:buFont typeface="Wingdings" pitchFamily="2" charset="2"/>
              <a:buChar char="q"/>
            </a:pPr>
            <a:r>
              <a:rPr lang="it-IT" sz="1400" b="1" u="sng" dirty="0">
                <a:effectLst>
                  <a:outerShdw blurRad="38100" dist="38100" dir="2700000" algn="tl">
                    <a:srgbClr val="000000">
                      <a:alpha val="43137"/>
                    </a:srgbClr>
                  </a:outerShdw>
                </a:effectLst>
              </a:rPr>
              <a:t>presenza di lesioni sul corpo degli occupanti:</a:t>
            </a:r>
            <a:r>
              <a:rPr lang="it-IT" sz="1400" dirty="0"/>
              <a:t> il nastro, anche in urti di modesta entità (equivalenti a 20-25 km/h contro barriera) può lasciare ecchimosi ed abrasioni piuttosto persistenti sul corpo. In urti di maggiore intensità, a partire dai 35-40 km/h, la pressione del nastro può procurare delle fratture ossee. Poiché le lesioni avvengono in zone ben precise del corpo (clavicola, torace, bacino) un’attenta lettura dei referti medici può dare indicazioni univoche sull’utilizzazione del sistema di ritenuta</a:t>
            </a:r>
            <a:r>
              <a:rPr lang="it-IT" sz="1400" dirty="0" smtClean="0"/>
              <a:t>;</a:t>
            </a:r>
          </a:p>
          <a:p>
            <a:pPr marL="285750" lvl="0" indent="-285750">
              <a:buFont typeface="Wingdings" pitchFamily="2" charset="2"/>
              <a:buChar char="q"/>
            </a:pPr>
            <a:endParaRPr lang="it-IT" sz="1400" dirty="0"/>
          </a:p>
          <a:p>
            <a:pPr marL="285750" lvl="0" indent="-285750">
              <a:buFont typeface="Wingdings" pitchFamily="2" charset="2"/>
              <a:buChar char="q"/>
            </a:pPr>
            <a:r>
              <a:rPr lang="it-IT" sz="1400" b="1" u="sng" dirty="0">
                <a:effectLst>
                  <a:outerShdw blurRad="38100" dist="38100" dir="2700000" algn="tl">
                    <a:srgbClr val="000000">
                      <a:alpha val="43137"/>
                    </a:srgbClr>
                  </a:outerShdw>
                </a:effectLst>
              </a:rPr>
              <a:t>presenza di tracce d’urto all’interno dell’abitacolo: </a:t>
            </a:r>
            <a:r>
              <a:rPr lang="it-IT" sz="1400" dirty="0"/>
              <a:t>se il corpo non è trattenuto, già in urti frontali a 20 km/h si possono rilevare segni di contatto del capo contro il parabrezza, del torace contro lo sterzo e delle ginocchia contro la parte inferiore del cruscotto</a:t>
            </a:r>
            <a:r>
              <a:rPr lang="it-IT" sz="1400" dirty="0" smtClean="0"/>
              <a:t>;</a:t>
            </a:r>
          </a:p>
          <a:p>
            <a:pPr marL="285750" lvl="0" indent="-285750">
              <a:buFont typeface="Wingdings" pitchFamily="2" charset="2"/>
              <a:buChar char="q"/>
            </a:pPr>
            <a:endParaRPr lang="it-IT" sz="1400" dirty="0"/>
          </a:p>
          <a:p>
            <a:pPr marL="285750" lvl="0" indent="-285750">
              <a:buFont typeface="Wingdings" pitchFamily="2" charset="2"/>
              <a:buChar char="q"/>
            </a:pPr>
            <a:r>
              <a:rPr lang="it-IT" sz="1400" b="1" u="sng" dirty="0">
                <a:effectLst>
                  <a:outerShdw blurRad="38100" dist="38100" dir="2700000" algn="tl">
                    <a:srgbClr val="000000">
                      <a:alpha val="43137"/>
                    </a:srgbClr>
                  </a:outerShdw>
                </a:effectLst>
              </a:rPr>
              <a:t>posizione finale del corpo: </a:t>
            </a:r>
            <a:r>
              <a:rPr lang="it-IT" sz="1400" dirty="0"/>
              <a:t>salvo casi particolari (per esempio per il cosiddetto effetto </a:t>
            </a:r>
            <a:r>
              <a:rPr lang="it-IT" sz="1400" dirty="0" err="1"/>
              <a:t>submarining</a:t>
            </a:r>
            <a:r>
              <a:rPr lang="it-IT" sz="1400" dirty="0"/>
              <a:t> che consiste nel passaggio del corpo al di sotto della parte ventrale della cintura) negli urti frontali di qualunque intensità, un corpo vincolato non si allontana dalla posizione occupata nella fase </a:t>
            </a:r>
            <a:r>
              <a:rPr lang="it-IT" sz="1400" dirty="0" err="1"/>
              <a:t>pre</a:t>
            </a:r>
            <a:r>
              <a:rPr lang="it-IT" sz="1400" dirty="0"/>
              <a:t>-urto. Negli urti laterali o posteriori di elevata intensità, invece, la dinamica dei corpi deve essere analizzata con molta attenzione in quanto non si può escludere a priori che anche un passeggero cinturato si allontani dalla posizione occupata.</a:t>
            </a:r>
          </a:p>
        </p:txBody>
      </p:sp>
    </p:spTree>
    <p:extLst>
      <p:ext uri="{BB962C8B-B14F-4D97-AF65-F5344CB8AC3E}">
        <p14:creationId xmlns:p14="http://schemas.microsoft.com/office/powerpoint/2010/main" xmlns="" val="32982241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47</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44624"/>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3131840" y="1391484"/>
            <a:ext cx="2808312" cy="369332"/>
          </a:xfrm>
          <a:prstGeom prst="rect">
            <a:avLst/>
          </a:prstGeom>
        </p:spPr>
        <p:txBody>
          <a:bodyPr wrap="square">
            <a:spAutoFit/>
          </a:bodyPr>
          <a:lstStyle/>
          <a:p>
            <a:r>
              <a:rPr lang="it-IT" b="1" dirty="0" smtClean="0"/>
              <a:t>Cinture di sicurezza</a:t>
            </a:r>
            <a:endParaRPr lang="it-IT" dirty="0"/>
          </a:p>
        </p:txBody>
      </p:sp>
      <p:sp>
        <p:nvSpPr>
          <p:cNvPr id="9" name="Freccia in giù 8"/>
          <p:cNvSpPr/>
          <p:nvPr/>
        </p:nvSpPr>
        <p:spPr>
          <a:xfrm>
            <a:off x="4139952" y="1832824"/>
            <a:ext cx="504056" cy="876096"/>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3491880" y="2900204"/>
            <a:ext cx="2808312" cy="369332"/>
          </a:xfrm>
          <a:prstGeom prst="rect">
            <a:avLst/>
          </a:prstGeom>
        </p:spPr>
        <p:txBody>
          <a:bodyPr wrap="square">
            <a:spAutoFit/>
          </a:bodyPr>
          <a:lstStyle/>
          <a:p>
            <a:r>
              <a:rPr lang="it-IT" b="1" dirty="0" smtClean="0"/>
              <a:t>L’arrotolatore</a:t>
            </a:r>
            <a:endParaRPr lang="it-IT" dirty="0"/>
          </a:p>
        </p:txBody>
      </p:sp>
      <p:sp>
        <p:nvSpPr>
          <p:cNvPr id="11" name="Rettangolo 10"/>
          <p:cNvSpPr/>
          <p:nvPr/>
        </p:nvSpPr>
        <p:spPr>
          <a:xfrm>
            <a:off x="2879812" y="3738364"/>
            <a:ext cx="3528392" cy="369332"/>
          </a:xfrm>
          <a:prstGeom prst="rect">
            <a:avLst/>
          </a:prstGeom>
        </p:spPr>
        <p:txBody>
          <a:bodyPr wrap="square">
            <a:spAutoFit/>
          </a:bodyPr>
          <a:lstStyle/>
          <a:p>
            <a:r>
              <a:rPr lang="it-IT" dirty="0" smtClean="0"/>
              <a:t>Rocchetto e molla a spirale</a:t>
            </a:r>
            <a:endParaRPr lang="it-IT" dirty="0"/>
          </a:p>
        </p:txBody>
      </p:sp>
      <p:sp>
        <p:nvSpPr>
          <p:cNvPr id="12" name="Freccia in giù 11"/>
          <p:cNvSpPr/>
          <p:nvPr/>
        </p:nvSpPr>
        <p:spPr>
          <a:xfrm>
            <a:off x="4211960" y="3269536"/>
            <a:ext cx="432048" cy="4688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6" name="Connettore 4 15"/>
          <p:cNvCxnSpPr/>
          <p:nvPr/>
        </p:nvCxnSpPr>
        <p:spPr>
          <a:xfrm>
            <a:off x="5724128" y="3923030"/>
            <a:ext cx="1368152" cy="1090146"/>
          </a:xfrm>
          <a:prstGeom prst="bentConnector3">
            <a:avLst/>
          </a:prstGeom>
          <a:ln w="635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Rettangolo 16"/>
          <p:cNvSpPr/>
          <p:nvPr/>
        </p:nvSpPr>
        <p:spPr>
          <a:xfrm>
            <a:off x="7020272" y="4828510"/>
            <a:ext cx="2016224" cy="369332"/>
          </a:xfrm>
          <a:prstGeom prst="rect">
            <a:avLst/>
          </a:prstGeom>
        </p:spPr>
        <p:txBody>
          <a:bodyPr wrap="square">
            <a:spAutoFit/>
          </a:bodyPr>
          <a:lstStyle/>
          <a:p>
            <a:r>
              <a:rPr lang="it-IT" dirty="0" smtClean="0"/>
              <a:t>Forza di torsione</a:t>
            </a:r>
            <a:endParaRPr lang="it-IT" dirty="0"/>
          </a:p>
        </p:txBody>
      </p:sp>
      <p:sp>
        <p:nvSpPr>
          <p:cNvPr id="18" name="Freccia in giù 17"/>
          <p:cNvSpPr/>
          <p:nvPr/>
        </p:nvSpPr>
        <p:spPr>
          <a:xfrm rot="3087842">
            <a:off x="7452320" y="5197842"/>
            <a:ext cx="360040" cy="535414"/>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p:cNvSpPr/>
          <p:nvPr/>
        </p:nvSpPr>
        <p:spPr>
          <a:xfrm>
            <a:off x="5616116" y="5751289"/>
            <a:ext cx="2412268" cy="369332"/>
          </a:xfrm>
          <a:prstGeom prst="rect">
            <a:avLst/>
          </a:prstGeom>
        </p:spPr>
        <p:txBody>
          <a:bodyPr wrap="square">
            <a:spAutoFit/>
          </a:bodyPr>
          <a:lstStyle/>
          <a:p>
            <a:r>
              <a:rPr lang="it-IT" dirty="0" smtClean="0"/>
              <a:t>cinghia in tensione</a:t>
            </a:r>
            <a:endParaRPr lang="it-IT" dirty="0"/>
          </a:p>
        </p:txBody>
      </p:sp>
    </p:spTree>
    <p:extLst>
      <p:ext uri="{BB962C8B-B14F-4D97-AF65-F5344CB8AC3E}">
        <p14:creationId xmlns:p14="http://schemas.microsoft.com/office/powerpoint/2010/main" xmlns="" val="31044769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48</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44624"/>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3528" y="1412776"/>
            <a:ext cx="8323992" cy="47130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ttangolo 8"/>
          <p:cNvSpPr/>
          <p:nvPr/>
        </p:nvSpPr>
        <p:spPr>
          <a:xfrm>
            <a:off x="3203848" y="908720"/>
            <a:ext cx="2808312" cy="369332"/>
          </a:xfrm>
          <a:prstGeom prst="rect">
            <a:avLst/>
          </a:prstGeom>
        </p:spPr>
        <p:txBody>
          <a:bodyPr wrap="square">
            <a:spAutoFit/>
          </a:bodyPr>
          <a:lstStyle/>
          <a:p>
            <a:r>
              <a:rPr lang="it-IT" b="1" dirty="0" smtClean="0"/>
              <a:t>Cinture di sicurezza</a:t>
            </a:r>
            <a:endParaRPr lang="it-IT" dirty="0"/>
          </a:p>
        </p:txBody>
      </p:sp>
    </p:spTree>
    <p:extLst>
      <p:ext uri="{BB962C8B-B14F-4D97-AF65-F5344CB8AC3E}">
        <p14:creationId xmlns:p14="http://schemas.microsoft.com/office/powerpoint/2010/main" xmlns="" val="597148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49</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62000" y="0"/>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179512" y="2204863"/>
            <a:ext cx="8640960" cy="2677656"/>
          </a:xfrm>
          <a:prstGeom prst="rect">
            <a:avLst/>
          </a:prstGeom>
        </p:spPr>
        <p:txBody>
          <a:bodyPr wrap="square">
            <a:spAutoFit/>
          </a:bodyPr>
          <a:lstStyle/>
          <a:p>
            <a:r>
              <a:rPr lang="it-IT" sz="2400" i="1" dirty="0"/>
              <a:t>Il rocchetto è dotato di un sistema di bloccaggio che si attiva quando la cinghia viene tirata in avanti troppo rapidamente, come nel caso di una collisione frontale. Il dispositivo di bloccaggio, poiché è totalmente reversibile e molto sensibile (può attivarsi anche mentre si tira il nastro per agganciarlo), non da alcuna indicazione sull’uso o meno delle cinture al momento dell’incidente.</a:t>
            </a:r>
          </a:p>
        </p:txBody>
      </p:sp>
      <p:sp>
        <p:nvSpPr>
          <p:cNvPr id="9" name="Rettangolo 8"/>
          <p:cNvSpPr/>
          <p:nvPr/>
        </p:nvSpPr>
        <p:spPr>
          <a:xfrm>
            <a:off x="3095836" y="1206818"/>
            <a:ext cx="2808312" cy="369332"/>
          </a:xfrm>
          <a:prstGeom prst="rect">
            <a:avLst/>
          </a:prstGeom>
        </p:spPr>
        <p:txBody>
          <a:bodyPr wrap="square">
            <a:spAutoFit/>
          </a:bodyPr>
          <a:lstStyle/>
          <a:p>
            <a:r>
              <a:rPr lang="it-IT" b="1" dirty="0" smtClean="0"/>
              <a:t>Cinture di sicurezza</a:t>
            </a:r>
            <a:endParaRPr lang="it-IT" dirty="0"/>
          </a:p>
        </p:txBody>
      </p:sp>
    </p:spTree>
    <p:extLst>
      <p:ext uri="{BB962C8B-B14F-4D97-AF65-F5344CB8AC3E}">
        <p14:creationId xmlns:p14="http://schemas.microsoft.com/office/powerpoint/2010/main" xmlns="" val="4093549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457200" y="704088"/>
            <a:ext cx="8229600" cy="1143000"/>
          </a:xfrm>
        </p:spPr>
        <p:txBody>
          <a:bodyPr>
            <a:normAutofit fontScale="90000"/>
          </a:bodyPr>
          <a:lstStyle/>
          <a:p>
            <a:r>
              <a:rPr lang="it-IT" b="1" i="1" u="sng" dirty="0" smtClean="0">
                <a:solidFill>
                  <a:schemeClr val="tx1"/>
                </a:solidFill>
              </a:rPr>
              <a:t>LE INDAGINI – veicolo e sue dotazioni</a:t>
            </a:r>
            <a:endParaRPr lang="it-IT" b="1" i="1" u="sng" dirty="0">
              <a:solidFill>
                <a:schemeClr val="tx1"/>
              </a:solidFill>
            </a:endParaRPr>
          </a:p>
        </p:txBody>
      </p:sp>
      <p:sp>
        <p:nvSpPr>
          <p:cNvPr id="8" name="Rettangolo 7"/>
          <p:cNvSpPr/>
          <p:nvPr/>
        </p:nvSpPr>
        <p:spPr>
          <a:xfrm>
            <a:off x="395536" y="2122978"/>
            <a:ext cx="8064896" cy="4247317"/>
          </a:xfrm>
          <a:prstGeom prst="rect">
            <a:avLst/>
          </a:prstGeom>
        </p:spPr>
        <p:txBody>
          <a:bodyPr wrap="square">
            <a:spAutoFit/>
          </a:bodyPr>
          <a:lstStyle/>
          <a:p>
            <a:r>
              <a:rPr lang="it-IT" b="1" u="sng" dirty="0"/>
              <a:t>I dati più comuni da raccogliere ed interpretare riguardano</a:t>
            </a:r>
            <a:r>
              <a:rPr lang="it-IT" b="1" u="sng" dirty="0" smtClean="0"/>
              <a:t>:</a:t>
            </a:r>
          </a:p>
          <a:p>
            <a:endParaRPr lang="it-IT" dirty="0"/>
          </a:p>
          <a:p>
            <a:pPr marL="285750" lvl="0" indent="-285750">
              <a:buFont typeface="Wingdings" pitchFamily="2" charset="2"/>
              <a:buChar char="v"/>
            </a:pPr>
            <a:r>
              <a:rPr lang="it-IT" i="1" dirty="0"/>
              <a:t>le deformazioni subite dalla carrozzeria: utili per stabilire le posizioni relative dei veicoli all’urto, le loro direzioni </a:t>
            </a:r>
            <a:r>
              <a:rPr lang="it-IT" i="1" dirty="0" err="1"/>
              <a:t>pre</a:t>
            </a:r>
            <a:r>
              <a:rPr lang="it-IT" i="1" dirty="0"/>
              <a:t>-urto, l’intensità del contatto e, dunque, le velocità in gioco;</a:t>
            </a:r>
          </a:p>
          <a:p>
            <a:pPr marL="285750" lvl="0" indent="-285750">
              <a:buFont typeface="Wingdings" pitchFamily="2" charset="2"/>
              <a:buChar char="v"/>
            </a:pPr>
            <a:r>
              <a:rPr lang="it-IT" i="1" dirty="0"/>
              <a:t>lo stato delle ruote e dei pneumatici: può avere a che fare con le cause dell’incidente (per esempio per l’usura dei pneumatici) o dare indicazioni sulla dinamica post-urto (per esempio rilevando urti secondari contro cordoli o marciapiedi);</a:t>
            </a:r>
          </a:p>
          <a:p>
            <a:pPr marL="285750" lvl="0" indent="-285750">
              <a:buFont typeface="Wingdings" pitchFamily="2" charset="2"/>
              <a:buChar char="v"/>
            </a:pPr>
            <a:r>
              <a:rPr lang="it-IT" i="1" dirty="0"/>
              <a:t>lo stato dei sistemi di sicurezza passiva: fornisce indicazioni sull’intensità dell’urto, sul nesso di causa fra l’incidente e le lesioni subite dagli occupanti e sulla corretta utilizzazione dei sistemi di ritenzione;</a:t>
            </a:r>
          </a:p>
          <a:p>
            <a:pPr marL="285750" lvl="0" indent="-285750">
              <a:buFont typeface="Wingdings" pitchFamily="2" charset="2"/>
              <a:buChar char="v"/>
            </a:pPr>
            <a:r>
              <a:rPr lang="it-IT" i="1" dirty="0"/>
              <a:t>i cronotachigrafi, nel caso dei veicoli pesanti, aiutano il tecnico nella ricostruzione delle fasi che hanno preceduto l’incidente e delle velocità di marcia e di arrivo all’urto.</a:t>
            </a:r>
          </a:p>
        </p:txBody>
      </p:sp>
    </p:spTree>
    <p:extLst>
      <p:ext uri="{BB962C8B-B14F-4D97-AF65-F5344CB8AC3E}">
        <p14:creationId xmlns:p14="http://schemas.microsoft.com/office/powerpoint/2010/main" xmlns="" val="27535272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50</a:t>
            </a:fld>
            <a:endParaRPr lang="it-IT"/>
          </a:p>
        </p:txBody>
      </p:sp>
      <p:sp>
        <p:nvSpPr>
          <p:cNvPr id="6" name="Titolo 1"/>
          <p:cNvSpPr>
            <a:spLocks noGrp="1"/>
          </p:cNvSpPr>
          <p:nvPr>
            <p:ph type="title"/>
          </p:nvPr>
        </p:nvSpPr>
        <p:spPr>
          <a:xfrm>
            <a:off x="107504" y="44624"/>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7"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3131840" y="1124744"/>
            <a:ext cx="2808312" cy="369332"/>
          </a:xfrm>
          <a:prstGeom prst="rect">
            <a:avLst/>
          </a:prstGeom>
        </p:spPr>
        <p:txBody>
          <a:bodyPr wrap="square">
            <a:spAutoFit/>
          </a:bodyPr>
          <a:lstStyle/>
          <a:p>
            <a:r>
              <a:rPr lang="it-IT" b="1" dirty="0" smtClean="0"/>
              <a:t>Il nastro e gli accessori</a:t>
            </a:r>
            <a:endParaRPr lang="it-IT" dirty="0"/>
          </a:p>
        </p:txBody>
      </p:sp>
      <p:sp>
        <p:nvSpPr>
          <p:cNvPr id="9" name="Rettangolo 8"/>
          <p:cNvSpPr/>
          <p:nvPr/>
        </p:nvSpPr>
        <p:spPr>
          <a:xfrm>
            <a:off x="1115616" y="1702549"/>
            <a:ext cx="7344816" cy="646331"/>
          </a:xfrm>
          <a:prstGeom prst="rect">
            <a:avLst/>
          </a:prstGeom>
        </p:spPr>
        <p:txBody>
          <a:bodyPr wrap="square">
            <a:spAutoFit/>
          </a:bodyPr>
          <a:lstStyle/>
          <a:p>
            <a:r>
              <a:rPr lang="it-IT" i="1" u="sng" dirty="0"/>
              <a:t>si confronteranno alcune tracce dovute alla normale usura con quelle rilevate su cinture che hanno sicuramente subito stress da collisione.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8491" y="2636912"/>
            <a:ext cx="5721821" cy="3739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250688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51</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3131840" y="980728"/>
            <a:ext cx="2808312" cy="369332"/>
          </a:xfrm>
          <a:prstGeom prst="rect">
            <a:avLst/>
          </a:prstGeom>
        </p:spPr>
        <p:txBody>
          <a:bodyPr wrap="square">
            <a:spAutoFit/>
          </a:bodyPr>
          <a:lstStyle/>
          <a:p>
            <a:r>
              <a:rPr lang="it-IT" b="1" dirty="0" smtClean="0"/>
              <a:t>Il nastro e gli accessori</a:t>
            </a:r>
            <a:endParaRPr lang="it-IT" dirty="0"/>
          </a:p>
        </p:txBody>
      </p:sp>
      <p:sp>
        <p:nvSpPr>
          <p:cNvPr id="9" name="Rettangolo 8"/>
          <p:cNvSpPr/>
          <p:nvPr/>
        </p:nvSpPr>
        <p:spPr>
          <a:xfrm>
            <a:off x="611560" y="1412776"/>
            <a:ext cx="7848872" cy="1477328"/>
          </a:xfrm>
          <a:prstGeom prst="rect">
            <a:avLst/>
          </a:prstGeom>
        </p:spPr>
        <p:txBody>
          <a:bodyPr wrap="square">
            <a:spAutoFit/>
          </a:bodyPr>
          <a:lstStyle/>
          <a:p>
            <a:r>
              <a:rPr lang="it-IT" dirty="0"/>
              <a:t>L’anello “D” è il punto di rinvio della cinghia dall’arrotolatore verso il ramo trasversale superiore; esso è vincolato al montante B in modo da poter ruotare ed essere spostato verticalmente per adattarsi al corpo dell’occupante ed è realizzato in plastica dura, metallo verniciato o rivestito di plastica. I normali segni di usura sono causati dallo scorrimento del nastro all’interno dell’asola.</a:t>
            </a: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8491" y="2858127"/>
            <a:ext cx="5721821" cy="3739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7923832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52</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3131840" y="980728"/>
            <a:ext cx="2808312" cy="369332"/>
          </a:xfrm>
          <a:prstGeom prst="rect">
            <a:avLst/>
          </a:prstGeom>
        </p:spPr>
        <p:txBody>
          <a:bodyPr wrap="square">
            <a:spAutoFit/>
          </a:bodyPr>
          <a:lstStyle/>
          <a:p>
            <a:r>
              <a:rPr lang="it-IT" b="1" dirty="0" smtClean="0"/>
              <a:t>Il nastro e gli accessori</a:t>
            </a:r>
            <a:endParaRPr lang="it-IT" dirty="0"/>
          </a:p>
        </p:txBody>
      </p:sp>
      <p:sp>
        <p:nvSpPr>
          <p:cNvPr id="9" name="Rettangolo 8"/>
          <p:cNvSpPr/>
          <p:nvPr/>
        </p:nvSpPr>
        <p:spPr>
          <a:xfrm>
            <a:off x="216024" y="1353999"/>
            <a:ext cx="8892480" cy="1477328"/>
          </a:xfrm>
          <a:prstGeom prst="rect">
            <a:avLst/>
          </a:prstGeom>
        </p:spPr>
        <p:txBody>
          <a:bodyPr wrap="square">
            <a:spAutoFit/>
          </a:bodyPr>
          <a:lstStyle/>
          <a:p>
            <a:r>
              <a:rPr lang="it-IT" dirty="0"/>
              <a:t>Nell’uso quotidiano l’anello viene come lucidato dal continuo sfregamento del nastro. Se viene applicato un carico molto intenso, caratteristico di una collisione, il violento movimento del nastro può scaldare per attrito l’asola, provocando una locale fusione della plastica; quando ciò accade, il segno lasciato ha le caratteristiche di un’abrasione sulla quale, a volte, si può percepire l’impronta del tessuto del nastro.</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31640" y="2916997"/>
            <a:ext cx="6589217" cy="3464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0811643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53</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3131840" y="980728"/>
            <a:ext cx="2808312" cy="369332"/>
          </a:xfrm>
          <a:prstGeom prst="rect">
            <a:avLst/>
          </a:prstGeom>
        </p:spPr>
        <p:txBody>
          <a:bodyPr wrap="square">
            <a:spAutoFit/>
          </a:bodyPr>
          <a:lstStyle/>
          <a:p>
            <a:r>
              <a:rPr lang="it-IT" b="1" dirty="0" smtClean="0"/>
              <a:t>Il nastro e gli accessori</a:t>
            </a:r>
            <a:endParaRPr lang="it-IT" dirty="0"/>
          </a:p>
        </p:txBody>
      </p:sp>
      <p:sp>
        <p:nvSpPr>
          <p:cNvPr id="9" name="Rettangolo 8"/>
          <p:cNvSpPr/>
          <p:nvPr/>
        </p:nvSpPr>
        <p:spPr>
          <a:xfrm>
            <a:off x="53752" y="1340768"/>
            <a:ext cx="8982744" cy="1754326"/>
          </a:xfrm>
          <a:prstGeom prst="rect">
            <a:avLst/>
          </a:prstGeom>
        </p:spPr>
        <p:txBody>
          <a:bodyPr wrap="square">
            <a:spAutoFit/>
          </a:bodyPr>
          <a:lstStyle/>
          <a:p>
            <a:r>
              <a:rPr lang="it-IT" dirty="0"/>
              <a:t>È necessario che l’investigatore e il ricostruttore prestino molta attenzione nel distinguere le tracce dovute al regolare uso del sistema da quelle imputabili ad una sollecitazione da urto. L’uso continuo delle cinture di sicurezza può provocare sul nastro degli sfilacciamenti nelle zone di contatto con l’anello D, con l’attacco della linguetta o con le guide interne al montante B. È più probabile trovare sfilacciamenti del nastro nei veicoli più vecchi, dopo anni di utilizzazione.</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84350" y="3068960"/>
            <a:ext cx="6123534" cy="3356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475635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54</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3131840" y="980728"/>
            <a:ext cx="2808312" cy="369332"/>
          </a:xfrm>
          <a:prstGeom prst="rect">
            <a:avLst/>
          </a:prstGeom>
        </p:spPr>
        <p:txBody>
          <a:bodyPr wrap="square">
            <a:spAutoFit/>
          </a:bodyPr>
          <a:lstStyle/>
          <a:p>
            <a:r>
              <a:rPr lang="it-IT" b="1" dirty="0" smtClean="0"/>
              <a:t>Il nastro e gli accessori</a:t>
            </a:r>
            <a:endParaRPr lang="it-IT" dirty="0"/>
          </a:p>
        </p:txBody>
      </p:sp>
      <p:sp>
        <p:nvSpPr>
          <p:cNvPr id="9" name="Rettangolo 8"/>
          <p:cNvSpPr/>
          <p:nvPr/>
        </p:nvSpPr>
        <p:spPr>
          <a:xfrm>
            <a:off x="53752" y="1268760"/>
            <a:ext cx="9090248" cy="1477328"/>
          </a:xfrm>
          <a:prstGeom prst="rect">
            <a:avLst/>
          </a:prstGeom>
        </p:spPr>
        <p:txBody>
          <a:bodyPr wrap="square">
            <a:spAutoFit/>
          </a:bodyPr>
          <a:lstStyle/>
          <a:p>
            <a:r>
              <a:rPr lang="it-IT" dirty="0"/>
              <a:t>Le tracce conseguenti ad una collisione, causate da un repentino scorrimento della cinghia nelle asole (o sul corpo dell’occupante), possono presentarsi con caratteristiche simili ad alcune di quelle descritte, ma coinvolgono normalmente tutta la sezione del nastro, hanno spesso andamento obliquo e sono estese per alcuni centimetri a causa dell’elasticità del nastro stesso o del brusco arrotolamento imposto dal pretensionatore.</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15616" y="2794037"/>
            <a:ext cx="7056784" cy="37005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7675900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55</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3131840" y="980728"/>
            <a:ext cx="2808312" cy="369332"/>
          </a:xfrm>
          <a:prstGeom prst="rect">
            <a:avLst/>
          </a:prstGeom>
        </p:spPr>
        <p:txBody>
          <a:bodyPr wrap="square">
            <a:spAutoFit/>
          </a:bodyPr>
          <a:lstStyle/>
          <a:p>
            <a:r>
              <a:rPr lang="it-IT" b="1" dirty="0" smtClean="0"/>
              <a:t>Il nastro e gli accessori</a:t>
            </a:r>
            <a:endParaRPr lang="it-IT"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9552" y="1296144"/>
            <a:ext cx="8176440" cy="5373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937180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56</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sistemi di sicurezza passiva</a:t>
            </a:r>
            <a:endParaRPr lang="it-IT" sz="4000" b="1" i="1" u="sng" dirty="0">
              <a:solidFill>
                <a:schemeClr val="tx1"/>
              </a:solidFill>
            </a:endParaRPr>
          </a:p>
        </p:txBody>
      </p:sp>
      <p:sp>
        <p:nvSpPr>
          <p:cNvPr id="8" name="Rettangolo 7"/>
          <p:cNvSpPr/>
          <p:nvPr/>
        </p:nvSpPr>
        <p:spPr>
          <a:xfrm>
            <a:off x="3131840" y="980728"/>
            <a:ext cx="2808312" cy="369332"/>
          </a:xfrm>
          <a:prstGeom prst="rect">
            <a:avLst/>
          </a:prstGeom>
        </p:spPr>
        <p:txBody>
          <a:bodyPr wrap="square">
            <a:spAutoFit/>
          </a:bodyPr>
          <a:lstStyle/>
          <a:p>
            <a:r>
              <a:rPr lang="it-IT" b="1" dirty="0" smtClean="0"/>
              <a:t>Il nastro e gli accessori</a:t>
            </a:r>
            <a:endParaRPr lang="it-IT"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1784598"/>
            <a:ext cx="8954787" cy="45967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3063173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57</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Esempi</a:t>
            </a:r>
            <a:endParaRPr lang="it-IT" sz="4000" b="1" i="1" u="sng" dirty="0">
              <a:solidFill>
                <a:schemeClr val="tx1"/>
              </a:solidFill>
            </a:endParaRPr>
          </a:p>
        </p:txBody>
      </p:sp>
      <p:sp>
        <p:nvSpPr>
          <p:cNvPr id="9" name="Rettangolo 8"/>
          <p:cNvSpPr/>
          <p:nvPr/>
        </p:nvSpPr>
        <p:spPr>
          <a:xfrm>
            <a:off x="3131840" y="980728"/>
            <a:ext cx="3960440" cy="369332"/>
          </a:xfrm>
          <a:prstGeom prst="rect">
            <a:avLst/>
          </a:prstGeom>
        </p:spPr>
        <p:txBody>
          <a:bodyPr wrap="square">
            <a:spAutoFit/>
          </a:bodyPr>
          <a:lstStyle/>
          <a:p>
            <a:r>
              <a:rPr lang="it-IT" b="1" u="sng" dirty="0" smtClean="0">
                <a:effectLst>
                  <a:outerShdw blurRad="38100" dist="38100" dir="2700000" algn="tl">
                    <a:srgbClr val="000000">
                      <a:alpha val="43137"/>
                    </a:srgbClr>
                  </a:outerShdw>
                </a:effectLst>
              </a:rPr>
              <a:t>In presenza di urti violenti</a:t>
            </a:r>
            <a:endParaRPr lang="it-IT" u="sng" dirty="0">
              <a:effectLst>
                <a:outerShdw blurRad="38100" dist="38100" dir="2700000" algn="tl">
                  <a:srgbClr val="000000">
                    <a:alpha val="43137"/>
                  </a:srgbClr>
                </a:outerShdw>
              </a:effectLst>
            </a:endParaRPr>
          </a:p>
        </p:txBody>
      </p:sp>
      <p:sp>
        <p:nvSpPr>
          <p:cNvPr id="10" name="Freccia in giù 9"/>
          <p:cNvSpPr/>
          <p:nvPr/>
        </p:nvSpPr>
        <p:spPr>
          <a:xfrm>
            <a:off x="3707904" y="1350060"/>
            <a:ext cx="360040" cy="6387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giù 10"/>
          <p:cNvSpPr/>
          <p:nvPr/>
        </p:nvSpPr>
        <p:spPr>
          <a:xfrm>
            <a:off x="5148064" y="1340768"/>
            <a:ext cx="360040" cy="6387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p:cNvSpPr/>
          <p:nvPr/>
        </p:nvSpPr>
        <p:spPr>
          <a:xfrm>
            <a:off x="2426668" y="2132856"/>
            <a:ext cx="2793404" cy="369332"/>
          </a:xfrm>
          <a:prstGeom prst="rect">
            <a:avLst/>
          </a:prstGeom>
        </p:spPr>
        <p:txBody>
          <a:bodyPr wrap="square">
            <a:spAutoFit/>
          </a:bodyPr>
          <a:lstStyle/>
          <a:p>
            <a:r>
              <a:rPr lang="it-IT" b="1" u="sng" dirty="0" smtClean="0">
                <a:effectLst>
                  <a:outerShdw blurRad="38100" dist="38100" dir="2700000" algn="tl">
                    <a:srgbClr val="000000">
                      <a:alpha val="43137"/>
                    </a:srgbClr>
                  </a:outerShdw>
                </a:effectLst>
              </a:rPr>
              <a:t>Direzioni </a:t>
            </a:r>
            <a:r>
              <a:rPr lang="it-IT" b="1" u="sng" dirty="0" err="1" smtClean="0">
                <a:effectLst>
                  <a:outerShdw blurRad="38100" dist="38100" dir="2700000" algn="tl">
                    <a:srgbClr val="000000">
                      <a:alpha val="43137"/>
                    </a:srgbClr>
                  </a:outerShdw>
                </a:effectLst>
              </a:rPr>
              <a:t>pre</a:t>
            </a:r>
            <a:r>
              <a:rPr lang="it-IT" b="1" u="sng" dirty="0" smtClean="0">
                <a:effectLst>
                  <a:outerShdw blurRad="38100" dist="38100" dir="2700000" algn="tl">
                    <a:srgbClr val="000000">
                      <a:alpha val="43137"/>
                    </a:srgbClr>
                  </a:outerShdw>
                </a:effectLst>
              </a:rPr>
              <a:t>-urto</a:t>
            </a:r>
            <a:endParaRPr lang="it-IT" u="sng" dirty="0">
              <a:effectLst>
                <a:outerShdw blurRad="38100" dist="38100" dir="2700000" algn="tl">
                  <a:srgbClr val="000000">
                    <a:alpha val="43137"/>
                  </a:srgbClr>
                </a:outerShdw>
              </a:effectLst>
            </a:endParaRPr>
          </a:p>
        </p:txBody>
      </p:sp>
      <p:sp>
        <p:nvSpPr>
          <p:cNvPr id="13" name="Rettangolo 12"/>
          <p:cNvSpPr/>
          <p:nvPr/>
        </p:nvSpPr>
        <p:spPr>
          <a:xfrm>
            <a:off x="5148064" y="2149416"/>
            <a:ext cx="1224136" cy="369332"/>
          </a:xfrm>
          <a:prstGeom prst="rect">
            <a:avLst/>
          </a:prstGeom>
        </p:spPr>
        <p:txBody>
          <a:bodyPr wrap="square">
            <a:spAutoFit/>
          </a:bodyPr>
          <a:lstStyle/>
          <a:p>
            <a:r>
              <a:rPr lang="it-IT" b="1" u="sng" dirty="0" smtClean="0">
                <a:effectLst>
                  <a:outerShdw blurRad="38100" dist="38100" dir="2700000" algn="tl">
                    <a:srgbClr val="000000">
                      <a:alpha val="43137"/>
                    </a:srgbClr>
                  </a:outerShdw>
                </a:effectLst>
              </a:rPr>
              <a:t>PDOF</a:t>
            </a:r>
            <a:endParaRPr lang="it-IT" u="sng" dirty="0">
              <a:effectLst>
                <a:outerShdw blurRad="38100" dist="38100" dir="2700000" algn="tl">
                  <a:srgbClr val="000000">
                    <a:alpha val="43137"/>
                  </a:srgbClr>
                </a:outerShdw>
              </a:effectLst>
            </a:endParaRPr>
          </a:p>
        </p:txBody>
      </p:sp>
      <p:sp>
        <p:nvSpPr>
          <p:cNvPr id="14" name="Rettangolo 13"/>
          <p:cNvSpPr/>
          <p:nvPr/>
        </p:nvSpPr>
        <p:spPr>
          <a:xfrm>
            <a:off x="323528" y="3175808"/>
            <a:ext cx="8640960" cy="1200329"/>
          </a:xfrm>
          <a:prstGeom prst="rect">
            <a:avLst/>
          </a:prstGeom>
        </p:spPr>
        <p:txBody>
          <a:bodyPr wrap="square">
            <a:spAutoFit/>
          </a:bodyPr>
          <a:lstStyle/>
          <a:p>
            <a:r>
              <a:rPr lang="it-IT" i="1" u="sng" dirty="0"/>
              <a:t>Il moto dei corpi (o degli oggetti) nell’abitacolo, infatti, è strettamente correlato con la direzione delle forze d’urto e può fornire importanti informazioni al ricostruttore. Negli esempi che seguono sono mostrate due situazioni nelle quali l’esame dell’abitacolo ha consentito di trarre fondamentali indicazioni sulla dinamica dell’evento:</a:t>
            </a:r>
          </a:p>
        </p:txBody>
      </p:sp>
    </p:spTree>
    <p:extLst>
      <p:ext uri="{BB962C8B-B14F-4D97-AF65-F5344CB8AC3E}">
        <p14:creationId xmlns:p14="http://schemas.microsoft.com/office/powerpoint/2010/main" xmlns="" val="17699415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58</a:t>
            </a:fld>
            <a:endParaRPr lang="it-IT"/>
          </a:p>
        </p:txBody>
      </p:sp>
      <p:sp>
        <p:nvSpPr>
          <p:cNvPr id="6" name="Rettangolo 5"/>
          <p:cNvSpPr/>
          <p:nvPr/>
        </p:nvSpPr>
        <p:spPr>
          <a:xfrm>
            <a:off x="107504" y="1124744"/>
            <a:ext cx="8964488" cy="1754326"/>
          </a:xfrm>
          <a:prstGeom prst="rect">
            <a:avLst/>
          </a:prstGeom>
        </p:spPr>
        <p:txBody>
          <a:bodyPr wrap="square">
            <a:spAutoFit/>
          </a:bodyPr>
          <a:lstStyle/>
          <a:p>
            <a:pPr lvl="0"/>
            <a:r>
              <a:rPr lang="it-IT" i="1" u="sng" dirty="0"/>
              <a:t>Esempio 1: direzione della PDOF</a:t>
            </a:r>
            <a:endParaRPr lang="it-IT" dirty="0"/>
          </a:p>
          <a:p>
            <a:r>
              <a:rPr lang="it-IT" dirty="0"/>
              <a:t>Nel caso in esame il furgone mostrato nella figura 4.89 si presentava profondamente deformato nella parte anteriore sinistra; era evidente che si trattava di un urto con una modesta sovrapposizione, ma non era chiaramente individuabile la direzione delle forze d’urto a punto che, secondo alcuni tecnici, queste erano da considerarsi addirittura dirette parallelamente all’asse del veicolo.</a:t>
            </a:r>
          </a:p>
        </p:txBody>
      </p:sp>
      <p:sp>
        <p:nvSpPr>
          <p:cNvPr id="7"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Esempi</a:t>
            </a:r>
            <a:endParaRPr lang="it-IT" sz="4000" b="1" i="1" u="sng"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15616" y="2989034"/>
            <a:ext cx="6807777" cy="36083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4548557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59</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Esempi</a:t>
            </a:r>
            <a:endParaRPr lang="it-IT" sz="4000" b="1" i="1" u="sng" dirty="0">
              <a:solidFill>
                <a:schemeClr val="tx1"/>
              </a:solidFill>
            </a:endParaRPr>
          </a:p>
        </p:txBody>
      </p:sp>
      <p:sp>
        <p:nvSpPr>
          <p:cNvPr id="8" name="Rettangolo 7"/>
          <p:cNvSpPr/>
          <p:nvPr/>
        </p:nvSpPr>
        <p:spPr>
          <a:xfrm>
            <a:off x="539552" y="980728"/>
            <a:ext cx="8064896" cy="646331"/>
          </a:xfrm>
          <a:prstGeom prst="rect">
            <a:avLst/>
          </a:prstGeom>
        </p:spPr>
        <p:txBody>
          <a:bodyPr wrap="square">
            <a:spAutoFit/>
          </a:bodyPr>
          <a:lstStyle/>
          <a:p>
            <a:r>
              <a:rPr lang="it-IT" dirty="0"/>
              <a:t>L’esame attento di un’altra immagine (fig. 4.90), effettuato congiuntamente da un tecnico ricostruttore ed un medico legale, ha consentito di stabilire che: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536" y="1916832"/>
            <a:ext cx="7820134" cy="4437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453912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457200" y="704088"/>
            <a:ext cx="8229600" cy="1143000"/>
          </a:xfrm>
        </p:spPr>
        <p:txBody>
          <a:bodyPr>
            <a:normAutofit fontScale="90000"/>
          </a:bodyPr>
          <a:lstStyle/>
          <a:p>
            <a:r>
              <a:rPr lang="it-IT" b="1" i="1" u="sng" dirty="0" smtClean="0">
                <a:solidFill>
                  <a:schemeClr val="tx1"/>
                </a:solidFill>
              </a:rPr>
              <a:t>LE INDAGINI – veicolo e sue dotazioni</a:t>
            </a:r>
            <a:endParaRPr lang="it-IT" b="1" i="1" u="sng" dirty="0">
              <a:solidFill>
                <a:schemeClr val="tx1"/>
              </a:solidFill>
            </a:endParaRPr>
          </a:p>
        </p:txBody>
      </p:sp>
      <p:sp>
        <p:nvSpPr>
          <p:cNvPr id="8" name="Rettangolo 7"/>
          <p:cNvSpPr/>
          <p:nvPr/>
        </p:nvSpPr>
        <p:spPr>
          <a:xfrm>
            <a:off x="467544" y="2488828"/>
            <a:ext cx="8280920" cy="2862322"/>
          </a:xfrm>
          <a:prstGeom prst="rect">
            <a:avLst/>
          </a:prstGeom>
        </p:spPr>
        <p:txBody>
          <a:bodyPr wrap="square">
            <a:spAutoFit/>
          </a:bodyPr>
          <a:lstStyle/>
          <a:p>
            <a:r>
              <a:rPr lang="it-IT" b="1" u="sng" dirty="0"/>
              <a:t>Anche altre indagini, spesso trascurate, possono essere estremamente utili per la ricostruzione di alcune specifiche tipologie di incidente quali, per esempio</a:t>
            </a:r>
            <a:r>
              <a:rPr lang="it-IT" b="1" u="sng" dirty="0" smtClean="0"/>
              <a:t>:</a:t>
            </a:r>
          </a:p>
          <a:p>
            <a:endParaRPr lang="it-IT" b="1" u="sng" dirty="0"/>
          </a:p>
          <a:p>
            <a:pPr marL="285750" lvl="0" indent="-285750">
              <a:buFont typeface="Wingdings" pitchFamily="2" charset="2"/>
              <a:buChar char="Ø"/>
            </a:pPr>
            <a:r>
              <a:rPr lang="it-IT" i="1" dirty="0"/>
              <a:t>l’esame dello stato dell’abitacolo, che attraverso l’analisi delle chiazze di sangue, delle rotture dei cristalli, della deformazione del volante o del cruscotto, può dare indicazioni sul moto degli occupanti e, dunque, sulla direzione delle forze d’urto, sull’uso dei sistemi di ritenzione o sul nesso di causa fra incidente e lesioni;</a:t>
            </a:r>
          </a:p>
          <a:p>
            <a:pPr marL="285750" lvl="0" indent="-285750">
              <a:buFont typeface="Wingdings" pitchFamily="2" charset="2"/>
              <a:buChar char="Ø"/>
            </a:pPr>
            <a:r>
              <a:rPr lang="it-IT" i="1" dirty="0"/>
              <a:t>l’esame dei filamenti delle lampade che, in alcuni casi, consente di verificare l’uso delle luci, nel caso di incidenti notturni, o dei segnalatori di direzione.</a:t>
            </a:r>
          </a:p>
        </p:txBody>
      </p:sp>
    </p:spTree>
    <p:extLst>
      <p:ext uri="{BB962C8B-B14F-4D97-AF65-F5344CB8AC3E}">
        <p14:creationId xmlns:p14="http://schemas.microsoft.com/office/powerpoint/2010/main" xmlns="" val="138372348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60</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Esempi</a:t>
            </a:r>
            <a:endParaRPr lang="it-IT" sz="4000" b="1" i="1" u="sng" dirty="0">
              <a:solidFill>
                <a:schemeClr val="tx1"/>
              </a:solidFill>
            </a:endParaRPr>
          </a:p>
        </p:txBody>
      </p:sp>
      <p:sp>
        <p:nvSpPr>
          <p:cNvPr id="8" name="Rettangolo 7"/>
          <p:cNvSpPr/>
          <p:nvPr/>
        </p:nvSpPr>
        <p:spPr>
          <a:xfrm>
            <a:off x="179512" y="1340768"/>
            <a:ext cx="9001000" cy="2031325"/>
          </a:xfrm>
          <a:prstGeom prst="rect">
            <a:avLst/>
          </a:prstGeom>
        </p:spPr>
        <p:txBody>
          <a:bodyPr wrap="square">
            <a:spAutoFit/>
          </a:bodyPr>
          <a:lstStyle/>
          <a:p>
            <a:pPr lvl="0"/>
            <a:r>
              <a:rPr lang="it-IT" i="1" dirty="0" smtClean="0"/>
              <a:t>… le </a:t>
            </a:r>
            <a:r>
              <a:rPr lang="it-IT" i="1" dirty="0"/>
              <a:t>tracce di sangue sulla parte interna del montante anteriore sinistro sono dovute sia al contatto diretto del capo del conducente che a spruzzi (successivi al primo contatto);</a:t>
            </a:r>
          </a:p>
          <a:p>
            <a:pPr lvl="0"/>
            <a:r>
              <a:rPr lang="it-IT" i="1" dirty="0"/>
              <a:t>lo sterzo è deformato per compressione sulla parte sinistra del torace (il che è compatibile con i referti dell’esame medico-legale sul corpo</a:t>
            </a:r>
            <a:r>
              <a:rPr lang="it-IT" i="1" dirty="0" smtClean="0"/>
              <a:t>).</a:t>
            </a:r>
          </a:p>
          <a:p>
            <a:pPr lvl="0"/>
            <a:endParaRPr lang="it-IT" i="1" dirty="0"/>
          </a:p>
          <a:p>
            <a:r>
              <a:rPr lang="it-IT" i="1" dirty="0"/>
              <a:t>Sulla base di tali considerazioni è stato possibile concludere che la direzione della PDOF era inclinata di circa 20° rispetto all’asse del veicolo.</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9552" y="3387824"/>
            <a:ext cx="7601856" cy="3137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162780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61</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Esempi</a:t>
            </a:r>
            <a:endParaRPr lang="it-IT" sz="4000" b="1" i="1" u="sng" dirty="0">
              <a:solidFill>
                <a:schemeClr val="tx1"/>
              </a:solidFill>
            </a:endParaRPr>
          </a:p>
        </p:txBody>
      </p:sp>
      <p:sp>
        <p:nvSpPr>
          <p:cNvPr id="8" name="Rettangolo 7"/>
          <p:cNvSpPr/>
          <p:nvPr/>
        </p:nvSpPr>
        <p:spPr>
          <a:xfrm>
            <a:off x="827584" y="1124743"/>
            <a:ext cx="8299772" cy="369332"/>
          </a:xfrm>
          <a:prstGeom prst="rect">
            <a:avLst/>
          </a:prstGeom>
        </p:spPr>
        <p:txBody>
          <a:bodyPr wrap="square">
            <a:spAutoFit/>
          </a:bodyPr>
          <a:lstStyle/>
          <a:p>
            <a:pPr lvl="0"/>
            <a:r>
              <a:rPr lang="it-IT" i="1" u="sng" dirty="0"/>
              <a:t>Esempio 2: direzione della PDOF, mancato utilizzo delle cinture di sicurezza.</a:t>
            </a:r>
            <a:endParaRPr lang="it-IT"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7701" y="1728192"/>
            <a:ext cx="8204739" cy="45091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94508049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62</a:t>
            </a:fld>
            <a:endParaRPr lang="it-IT"/>
          </a:p>
        </p:txBody>
      </p:sp>
      <p:sp>
        <p:nvSpPr>
          <p:cNvPr id="6" name="Segnaposto piè di pagina 3"/>
          <p:cNvSpPr>
            <a:spLocks noGrp="1"/>
          </p:cNvSpPr>
          <p:nvPr>
            <p:ph type="ftr" sz="quarter" idx="11"/>
          </p:nvPr>
        </p:nvSpPr>
        <p:spPr>
          <a:xfrm>
            <a:off x="1614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107504" y="53752"/>
            <a:ext cx="9649072" cy="854968"/>
          </a:xfrm>
        </p:spPr>
        <p:txBody>
          <a:bodyPr>
            <a:noAutofit/>
          </a:bodyPr>
          <a:lstStyle/>
          <a:p>
            <a:r>
              <a:rPr lang="it-IT" sz="4000" b="1" i="1" u="sng" dirty="0" smtClean="0">
                <a:solidFill>
                  <a:schemeClr val="tx1"/>
                </a:solidFill>
              </a:rPr>
              <a:t>LE INDAGINI - Esempi</a:t>
            </a:r>
            <a:endParaRPr lang="it-IT" sz="4000" b="1" i="1" u="sng" dirty="0">
              <a:solidFill>
                <a:schemeClr val="tx1"/>
              </a:solidFill>
            </a:endParaRPr>
          </a:p>
        </p:txBody>
      </p:sp>
      <p:sp>
        <p:nvSpPr>
          <p:cNvPr id="8" name="Rettangolo 7"/>
          <p:cNvSpPr/>
          <p:nvPr/>
        </p:nvSpPr>
        <p:spPr>
          <a:xfrm>
            <a:off x="144016" y="1091198"/>
            <a:ext cx="9036496" cy="1754326"/>
          </a:xfrm>
          <a:prstGeom prst="rect">
            <a:avLst/>
          </a:prstGeom>
        </p:spPr>
        <p:txBody>
          <a:bodyPr wrap="square">
            <a:spAutoFit/>
          </a:bodyPr>
          <a:lstStyle/>
          <a:p>
            <a:r>
              <a:rPr lang="it-IT" dirty="0"/>
              <a:t>Nel caso in esame ci si domandava se il conducente del veicolo ribaltato avesse o meno indossato le cinture di sicurezza. Il nastro della cintura del conducente, unico occupante, era stato utilizzato per tenere chiusa la portiera durante il trasporto al deposito giudiziario ed era abraso in diverse parti. L’esame dell’abitacolo consentiva di ricostruire che nella fase dell’urto violento alla fiancata destra, il corpo era stato proiettato verso destra e verso l’alto, il che era compatibile con il regolare uso delle cinture di sicurezza.</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73758" y="2850680"/>
            <a:ext cx="6510610" cy="37466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922645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467544" y="188640"/>
            <a:ext cx="8229600" cy="1143000"/>
          </a:xfrm>
        </p:spPr>
        <p:txBody>
          <a:bodyPr>
            <a:normAutofit/>
          </a:bodyPr>
          <a:lstStyle/>
          <a:p>
            <a:r>
              <a:rPr lang="it-IT" b="1" i="1" u="sng" dirty="0" smtClean="0">
                <a:solidFill>
                  <a:schemeClr val="tx1"/>
                </a:solidFill>
              </a:rPr>
              <a:t>LE INDAGINI – carrozzeria</a:t>
            </a:r>
            <a:endParaRPr lang="it-IT" b="1" i="1" u="sng" dirty="0">
              <a:solidFill>
                <a:schemeClr val="tx1"/>
              </a:solidFill>
            </a:endParaRPr>
          </a:p>
        </p:txBody>
      </p:sp>
      <p:sp>
        <p:nvSpPr>
          <p:cNvPr id="8" name="Segnaposto contenuto 2"/>
          <p:cNvSpPr txBox="1">
            <a:spLocks/>
          </p:cNvSpPr>
          <p:nvPr/>
        </p:nvSpPr>
        <p:spPr>
          <a:xfrm>
            <a:off x="395536" y="2276872"/>
            <a:ext cx="8229600" cy="72008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algn="ctr">
              <a:buFont typeface="Wingdings" pitchFamily="2" charset="2"/>
              <a:buChar char="v"/>
            </a:pPr>
            <a:r>
              <a:rPr lang="it-IT" sz="12800" b="1" i="1" u="sng" dirty="0" smtClean="0"/>
              <a:t>Deformazioni da urto diretto</a:t>
            </a:r>
            <a:endParaRPr lang="it-IT" sz="12800" b="1" i="1" u="sng" dirty="0"/>
          </a:p>
        </p:txBody>
      </p:sp>
      <p:sp>
        <p:nvSpPr>
          <p:cNvPr id="9" name="Segnaposto contenuto 2"/>
          <p:cNvSpPr txBox="1">
            <a:spLocks/>
          </p:cNvSpPr>
          <p:nvPr/>
        </p:nvSpPr>
        <p:spPr>
          <a:xfrm>
            <a:off x="1403648" y="4221088"/>
            <a:ext cx="8229600" cy="720080"/>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algn="ctr">
              <a:buFont typeface="Wingdings" pitchFamily="2" charset="2"/>
              <a:buChar char="v"/>
            </a:pPr>
            <a:r>
              <a:rPr lang="it-IT" sz="12800" b="1" i="1" u="sng" dirty="0" smtClean="0"/>
              <a:t>Deformazioni di consenso</a:t>
            </a:r>
            <a:endParaRPr lang="it-IT" sz="12800" b="1" i="1" u="sng" dirty="0"/>
          </a:p>
        </p:txBody>
      </p:sp>
    </p:spTree>
    <p:extLst>
      <p:ext uri="{BB962C8B-B14F-4D97-AF65-F5344CB8AC3E}">
        <p14:creationId xmlns:p14="http://schemas.microsoft.com/office/powerpoint/2010/main" xmlns="" val="1859768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6" name="Titolo 1"/>
          <p:cNvSpPr>
            <a:spLocks noGrp="1"/>
          </p:cNvSpPr>
          <p:nvPr>
            <p:ph type="title"/>
          </p:nvPr>
        </p:nvSpPr>
        <p:spPr>
          <a:xfrm>
            <a:off x="467544" y="188640"/>
            <a:ext cx="8229600" cy="1143000"/>
          </a:xfrm>
        </p:spPr>
        <p:txBody>
          <a:bodyPr>
            <a:normAutofit/>
          </a:bodyPr>
          <a:lstStyle/>
          <a:p>
            <a:r>
              <a:rPr lang="it-IT" b="1" i="1" u="sng" dirty="0" smtClean="0">
                <a:solidFill>
                  <a:schemeClr val="tx1"/>
                </a:solidFill>
              </a:rPr>
              <a:t>LE INDAGINI – carrozzeria</a:t>
            </a:r>
            <a:endParaRPr lang="it-IT" b="1" i="1" u="sng" dirty="0">
              <a:solidFill>
                <a:schemeClr val="tx1"/>
              </a:solidFill>
            </a:endParaRPr>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1115616" y="2043172"/>
            <a:ext cx="7110216" cy="584775"/>
          </a:xfrm>
          <a:prstGeom prst="rect">
            <a:avLst/>
          </a:prstGeom>
        </p:spPr>
        <p:txBody>
          <a:bodyPr wrap="none">
            <a:spAutoFit/>
          </a:bodyPr>
          <a:lstStyle/>
          <a:p>
            <a:r>
              <a:rPr lang="it-IT" sz="3200" b="1" u="sng" dirty="0">
                <a:effectLst>
                  <a:outerShdw blurRad="38100" dist="38100" dir="2700000" algn="tl">
                    <a:srgbClr val="000000">
                      <a:alpha val="43137"/>
                    </a:srgbClr>
                  </a:outerShdw>
                </a:effectLst>
              </a:rPr>
              <a:t>PDOF (</a:t>
            </a:r>
            <a:r>
              <a:rPr lang="it-IT" sz="3200" b="1" u="sng" dirty="0" err="1">
                <a:effectLst>
                  <a:outerShdw blurRad="38100" dist="38100" dir="2700000" algn="tl">
                    <a:srgbClr val="000000">
                      <a:alpha val="43137"/>
                    </a:srgbClr>
                  </a:outerShdw>
                </a:effectLst>
              </a:rPr>
              <a:t>Principal</a:t>
            </a:r>
            <a:r>
              <a:rPr lang="it-IT" sz="3200" b="1" u="sng" dirty="0">
                <a:effectLst>
                  <a:outerShdw blurRad="38100" dist="38100" dir="2700000" algn="tl">
                    <a:srgbClr val="000000">
                      <a:alpha val="43137"/>
                    </a:srgbClr>
                  </a:outerShdw>
                </a:effectLst>
              </a:rPr>
              <a:t> </a:t>
            </a:r>
            <a:r>
              <a:rPr lang="it-IT" sz="3200" b="1" u="sng" dirty="0" err="1">
                <a:effectLst>
                  <a:outerShdw blurRad="38100" dist="38100" dir="2700000" algn="tl">
                    <a:srgbClr val="000000">
                      <a:alpha val="43137"/>
                    </a:srgbClr>
                  </a:outerShdw>
                </a:effectLst>
              </a:rPr>
              <a:t>Direction</a:t>
            </a:r>
            <a:r>
              <a:rPr lang="it-IT" sz="3200" b="1" u="sng" dirty="0">
                <a:effectLst>
                  <a:outerShdw blurRad="38100" dist="38100" dir="2700000" algn="tl">
                    <a:srgbClr val="000000">
                      <a:alpha val="43137"/>
                    </a:srgbClr>
                  </a:outerShdw>
                </a:effectLst>
              </a:rPr>
              <a:t> of Force)</a:t>
            </a:r>
          </a:p>
        </p:txBody>
      </p:sp>
      <p:sp>
        <p:nvSpPr>
          <p:cNvPr id="10" name="Rettangolo 9"/>
          <p:cNvSpPr/>
          <p:nvPr/>
        </p:nvSpPr>
        <p:spPr>
          <a:xfrm>
            <a:off x="882004" y="3717032"/>
            <a:ext cx="7866460" cy="2246769"/>
          </a:xfrm>
          <a:prstGeom prst="rect">
            <a:avLst/>
          </a:prstGeom>
        </p:spPr>
        <p:txBody>
          <a:bodyPr wrap="square">
            <a:spAutoFit/>
          </a:bodyPr>
          <a:lstStyle/>
          <a:p>
            <a:r>
              <a:rPr lang="it-IT" sz="2800" i="1" dirty="0"/>
              <a:t>è espressa in gradi ed è definita rispetto alla direzione nella quale si stava muovendo il centro di massa del veicolo al momento dell’urto, rispetto dunque alla direzione individuata dall’asse longitudinale del veicolo.</a:t>
            </a:r>
          </a:p>
        </p:txBody>
      </p:sp>
      <p:sp>
        <p:nvSpPr>
          <p:cNvPr id="11" name="Freccia in giù 10"/>
          <p:cNvSpPr/>
          <p:nvPr/>
        </p:nvSpPr>
        <p:spPr>
          <a:xfrm>
            <a:off x="3995936" y="2780928"/>
            <a:ext cx="674788" cy="639361"/>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2816917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Titolo 1"/>
          <p:cNvSpPr>
            <a:spLocks noGrp="1"/>
          </p:cNvSpPr>
          <p:nvPr>
            <p:ph type="title"/>
          </p:nvPr>
        </p:nvSpPr>
        <p:spPr>
          <a:xfrm>
            <a:off x="467544" y="188640"/>
            <a:ext cx="8229600" cy="1143000"/>
          </a:xfrm>
        </p:spPr>
        <p:txBody>
          <a:bodyPr>
            <a:normAutofit/>
          </a:bodyPr>
          <a:lstStyle/>
          <a:p>
            <a:r>
              <a:rPr lang="it-IT" b="1" i="1" u="sng" dirty="0" smtClean="0">
                <a:solidFill>
                  <a:schemeClr val="tx1"/>
                </a:solidFill>
              </a:rPr>
              <a:t>LE INDAGINI – carrozzeria</a:t>
            </a:r>
            <a:endParaRPr lang="it-IT" b="1" i="1" u="sng"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00113" y="1464226"/>
            <a:ext cx="7560319" cy="48450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6074690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525</TotalTime>
  <Words>4478</Words>
  <Application>Microsoft Office PowerPoint</Application>
  <PresentationFormat>Presentazione su schermo (4:3)</PresentationFormat>
  <Paragraphs>371</Paragraphs>
  <Slides>62</Slides>
  <Notes>0</Notes>
  <HiddenSlides>0</HiddenSlides>
  <MMClips>0</MMClips>
  <ScaleCrop>false</ScaleCrop>
  <HeadingPairs>
    <vt:vector size="4" baseType="variant">
      <vt:variant>
        <vt:lpstr>Tema</vt:lpstr>
      </vt:variant>
      <vt:variant>
        <vt:i4>1</vt:i4>
      </vt:variant>
      <vt:variant>
        <vt:lpstr>Titoli diapositive</vt:lpstr>
      </vt:variant>
      <vt:variant>
        <vt:i4>62</vt:i4>
      </vt:variant>
    </vt:vector>
  </HeadingPairs>
  <TitlesOfParts>
    <vt:vector size="63" baseType="lpstr">
      <vt:lpstr>Equinozio</vt:lpstr>
      <vt:lpstr>Corso di Formazione LA RICOSTRUZIONE DEI SINISTRI STRADALI</vt:lpstr>
      <vt:lpstr>LE INDAGINI</vt:lpstr>
      <vt:lpstr>LE INDAGINI – veicolo e sue dotazioni</vt:lpstr>
      <vt:lpstr>LE INDAGINI – veicolo e sue dotazioni</vt:lpstr>
      <vt:lpstr>LE INDAGINI – veicolo e sue dotazioni</vt:lpstr>
      <vt:lpstr>LE INDAGINI – veicolo e sue dotazioni</vt:lpstr>
      <vt:lpstr>LE INDAGINI – carrozzeria</vt:lpstr>
      <vt:lpstr>LE INDAGINI – carrozzeria</vt:lpstr>
      <vt:lpstr>LE INDAGINI – carrozzeria</vt:lpstr>
      <vt:lpstr>LE INDAGINI – carrozzeria</vt:lpstr>
      <vt:lpstr>LE INDAGINI – carrozzeria</vt:lpstr>
      <vt:lpstr>LE INDAGINI – carrozzeria</vt:lpstr>
      <vt:lpstr>LE INDAGINI – carrozzeria</vt:lpstr>
      <vt:lpstr>LE INDAGINI – carrozzeria</vt:lpstr>
      <vt:lpstr>LE INDAGINI – carrozzeria</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pneumatici</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sistemi di sicurezza passiva</vt:lpstr>
      <vt:lpstr>LE INDAGINI - Esempi</vt:lpstr>
      <vt:lpstr>LE INDAGINI - Esempi</vt:lpstr>
      <vt:lpstr>LE INDAGINI - Esempi</vt:lpstr>
      <vt:lpstr>LE INDAGINI - Esempi</vt:lpstr>
      <vt:lpstr>LE INDAGINI - Esempi</vt:lpstr>
      <vt:lpstr>LE INDAGINI - Esempi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micro</cp:lastModifiedBy>
  <cp:revision>82</cp:revision>
  <dcterms:created xsi:type="dcterms:W3CDTF">2012-02-03T12:18:10Z</dcterms:created>
  <dcterms:modified xsi:type="dcterms:W3CDTF">2017-03-10T10:19:10Z</dcterms:modified>
</cp:coreProperties>
</file>