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notesMasterIdLst>
    <p:notesMasterId r:id="rId6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5591" autoAdjust="0"/>
  </p:normalViewPr>
  <p:slideViewPr>
    <p:cSldViewPr>
      <p:cViewPr>
        <p:scale>
          <a:sx n="75" d="100"/>
          <a:sy n="75" d="100"/>
        </p:scale>
        <p:origin x="-1014"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32EA5A9-5CFE-4D1A-AC72-1259C2144F43}" type="datetimeFigureOut">
              <a:rPr lang="it-IT" smtClean="0"/>
              <a:pPr/>
              <a:t>28/02/2017</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634EC0C-C51C-4A7A-806B-0C28A6511C19}" type="slidenum">
              <a:rPr lang="it-IT" smtClean="0"/>
              <a:pPr/>
              <a:t>‹N›</a:t>
            </a:fld>
            <a:endParaRPr lang="it-IT"/>
          </a:p>
        </p:txBody>
      </p:sp>
    </p:spTree>
    <p:extLst>
      <p:ext uri="{BB962C8B-B14F-4D97-AF65-F5344CB8AC3E}">
        <p14:creationId xmlns:p14="http://schemas.microsoft.com/office/powerpoint/2010/main" val="5964233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9" name="Titolo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it-IT" smtClean="0"/>
              <a:t>Fare clic per modificare lo stile del titolo</a:t>
            </a:r>
            <a:endParaRPr kumimoji="0" lang="en-US"/>
          </a:p>
        </p:txBody>
      </p:sp>
      <p:sp>
        <p:nvSpPr>
          <p:cNvPr id="17" name="Sottotitolo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it-IT" smtClean="0"/>
              <a:t>Fare clic per modificare lo stile del sottotitolo dello schema</a:t>
            </a:r>
            <a:endParaRPr kumimoji="0" lang="en-US"/>
          </a:p>
        </p:txBody>
      </p:sp>
      <p:sp>
        <p:nvSpPr>
          <p:cNvPr id="30" name="Segnaposto data 29"/>
          <p:cNvSpPr>
            <a:spLocks noGrp="1"/>
          </p:cNvSpPr>
          <p:nvPr>
            <p:ph type="dt" sz="half" idx="10"/>
          </p:nvPr>
        </p:nvSpPr>
        <p:spPr/>
        <p:txBody>
          <a:bodyPr/>
          <a:lstStyle/>
          <a:p>
            <a:fld id="{E37651C0-711A-470F-A835-BF2F9CBE51F7}" type="datetime1">
              <a:rPr lang="it-IT" smtClean="0"/>
              <a:pPr/>
              <a:t>28/02/2017</a:t>
            </a:fld>
            <a:endParaRPr lang="it-IT"/>
          </a:p>
        </p:txBody>
      </p:sp>
      <p:sp>
        <p:nvSpPr>
          <p:cNvPr id="19" name="Segnaposto piè di pagina 18"/>
          <p:cNvSpPr>
            <a:spLocks noGrp="1"/>
          </p:cNvSpPr>
          <p:nvPr>
            <p:ph type="ftr" sz="quarter" idx="11"/>
          </p:nvPr>
        </p:nvSpPr>
        <p:spPr/>
        <p:txBody>
          <a:bodyPr/>
          <a:lstStyle/>
          <a:p>
            <a:r>
              <a:rPr lang="it-IT" dirty="0" smtClean="0"/>
              <a:t>Modulo 4 - Tecnologie Impiantistiche - Relatore Ing. Amedeo Ammaturo</a:t>
            </a:r>
            <a:endParaRPr lang="it-IT" dirty="0"/>
          </a:p>
        </p:txBody>
      </p:sp>
      <p:sp>
        <p:nvSpPr>
          <p:cNvPr id="27" name="Segnaposto numero diapositiva 26"/>
          <p:cNvSpPr>
            <a:spLocks noGrp="1"/>
          </p:cNvSpPr>
          <p:nvPr>
            <p:ph type="sldNum" sz="quarter" idx="12"/>
          </p:nvPr>
        </p:nvSpPr>
        <p:spPr/>
        <p:txBody>
          <a:bodyPr/>
          <a:lstStyle/>
          <a:p>
            <a:fld id="{7A6694C0-6A41-41BA-ADE3-0C2BC21AA602}" type="slidenum">
              <a:rPr lang="it-IT" smtClean="0"/>
              <a:pPr/>
              <a:t>‹N›</a:t>
            </a:fld>
            <a:endParaRPr lang="it-IT"/>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p:txBody>
          <a:bodyPr vert="eaVer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fld id="{BA2CDAE3-465A-47AE-9A8B-11BDD7FC347A}" type="datetime1">
              <a:rPr lang="it-IT" smtClean="0"/>
              <a:pPr/>
              <a:t>28/02/2017</a:t>
            </a:fld>
            <a:endParaRPr lang="it-IT"/>
          </a:p>
        </p:txBody>
      </p:sp>
      <p:sp>
        <p:nvSpPr>
          <p:cNvPr id="5" name="Segnaposto piè di pagina 4"/>
          <p:cNvSpPr>
            <a:spLocks noGrp="1"/>
          </p:cNvSpPr>
          <p:nvPr>
            <p:ph type="ftr" sz="quarter" idx="11"/>
          </p:nvPr>
        </p:nvSpPr>
        <p:spPr/>
        <p:txBody>
          <a:bodyPr/>
          <a:lstStyle/>
          <a:p>
            <a:r>
              <a:rPr lang="it-IT" dirty="0" smtClean="0"/>
              <a:t>Modulo 4 - Tecnologie Impiantistiche - Relatore Ing. Amedeo Ammaturo</a:t>
            </a:r>
            <a:endParaRPr lang="it-IT" dirty="0"/>
          </a:p>
        </p:txBody>
      </p:sp>
      <p:sp>
        <p:nvSpPr>
          <p:cNvPr id="6" name="Segnaposto numero diapositiva 5"/>
          <p:cNvSpPr>
            <a:spLocks noGrp="1"/>
          </p:cNvSpPr>
          <p:nvPr>
            <p:ph type="sldNum" sz="quarter" idx="12"/>
          </p:nvPr>
        </p:nvSpPr>
        <p:spPr/>
        <p:txBody>
          <a:bodyPr/>
          <a:lstStyle/>
          <a:p>
            <a:fld id="{7A6694C0-6A41-41BA-ADE3-0C2BC21AA602}"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914401"/>
            <a:ext cx="2057400" cy="5211763"/>
          </a:xfrm>
        </p:spPr>
        <p:txBody>
          <a:bodyPr vert="eaVert"/>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a:xfrm>
            <a:off x="457200" y="914401"/>
            <a:ext cx="6019800" cy="5211763"/>
          </a:xfrm>
        </p:spPr>
        <p:txBody>
          <a:bodyPr vert="eaVer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fld id="{52FB74FD-3F94-491A-9096-6CB921D5CAB1}" type="datetime1">
              <a:rPr lang="it-IT" smtClean="0"/>
              <a:pPr/>
              <a:t>28/02/2017</a:t>
            </a:fld>
            <a:endParaRPr lang="it-IT"/>
          </a:p>
        </p:txBody>
      </p:sp>
      <p:sp>
        <p:nvSpPr>
          <p:cNvPr id="5" name="Segnaposto piè di pagina 4"/>
          <p:cNvSpPr>
            <a:spLocks noGrp="1"/>
          </p:cNvSpPr>
          <p:nvPr>
            <p:ph type="ftr" sz="quarter" idx="11"/>
          </p:nvPr>
        </p:nvSpPr>
        <p:spPr/>
        <p:txBody>
          <a:bodyPr/>
          <a:lstStyle/>
          <a:p>
            <a:r>
              <a:rPr lang="it-IT" dirty="0" smtClean="0"/>
              <a:t>Modulo 4 - Tecnologie Impiantistiche - Relatore Ing. Amedeo Ammaturo</a:t>
            </a:r>
            <a:endParaRPr lang="it-IT" dirty="0"/>
          </a:p>
        </p:txBody>
      </p:sp>
      <p:sp>
        <p:nvSpPr>
          <p:cNvPr id="6" name="Segnaposto numero diapositiva 5"/>
          <p:cNvSpPr>
            <a:spLocks noGrp="1"/>
          </p:cNvSpPr>
          <p:nvPr>
            <p:ph type="sldNum" sz="quarter" idx="12"/>
          </p:nvPr>
        </p:nvSpPr>
        <p:spPr/>
        <p:txBody>
          <a:bodyPr/>
          <a:lstStyle/>
          <a:p>
            <a:fld id="{7A6694C0-6A41-41BA-ADE3-0C2BC21AA602}"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smtClean="0"/>
              <a:t>Fare clic per modificare lo stile del titolo</a:t>
            </a:r>
            <a:endParaRPr kumimoji="0" lang="en-US"/>
          </a:p>
        </p:txBody>
      </p:sp>
      <p:sp>
        <p:nvSpPr>
          <p:cNvPr id="3" name="Segnaposto contenuto 2"/>
          <p:cNvSpPr>
            <a:spLocks noGrp="1"/>
          </p:cNvSpPr>
          <p:nvPr>
            <p:ph idx="1"/>
          </p:nvPr>
        </p:nvSpPr>
        <p:spPr/>
        <p:txBody>
          <a:body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fld id="{EE991BC8-7526-44F0-8FB4-07A4ABFCE891}" type="datetime1">
              <a:rPr lang="it-IT" smtClean="0"/>
              <a:pPr/>
              <a:t>28/02/2017</a:t>
            </a:fld>
            <a:endParaRPr lang="it-IT"/>
          </a:p>
        </p:txBody>
      </p:sp>
      <p:sp>
        <p:nvSpPr>
          <p:cNvPr id="5" name="Segnaposto piè di pagina 4"/>
          <p:cNvSpPr>
            <a:spLocks noGrp="1"/>
          </p:cNvSpPr>
          <p:nvPr>
            <p:ph type="ftr" sz="quarter" idx="11"/>
          </p:nvPr>
        </p:nvSpPr>
        <p:spPr/>
        <p:txBody>
          <a:bodyPr/>
          <a:lstStyle/>
          <a:p>
            <a:r>
              <a:rPr lang="it-IT" dirty="0" smtClean="0"/>
              <a:t>Modulo 4 - Tecnologie Impiantistiche - Relatore Ing. Amedeo Ammaturo</a:t>
            </a:r>
            <a:endParaRPr lang="it-IT" dirty="0"/>
          </a:p>
        </p:txBody>
      </p:sp>
      <p:sp>
        <p:nvSpPr>
          <p:cNvPr id="6" name="Segnaposto numero diapositiva 5"/>
          <p:cNvSpPr>
            <a:spLocks noGrp="1"/>
          </p:cNvSpPr>
          <p:nvPr>
            <p:ph type="sldNum" sz="quarter" idx="12"/>
          </p:nvPr>
        </p:nvSpPr>
        <p:spPr/>
        <p:txBody>
          <a:bodyPr/>
          <a:lstStyle/>
          <a:p>
            <a:fld id="{7A6694C0-6A41-41BA-ADE3-0C2BC21AA602}" type="slidenum">
              <a:rPr lang="it-IT" smtClean="0"/>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it-IT" smtClean="0"/>
              <a:t>Fare clic per modificare lo stile del titolo</a:t>
            </a:r>
            <a:endParaRPr kumimoji="0" lang="en-US"/>
          </a:p>
        </p:txBody>
      </p:sp>
      <p:sp>
        <p:nvSpPr>
          <p:cNvPr id="3" name="Segnaposto testo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it-IT" smtClean="0"/>
              <a:t>Fare clic per modificare stili del testo dello schema</a:t>
            </a:r>
          </a:p>
        </p:txBody>
      </p:sp>
      <p:sp>
        <p:nvSpPr>
          <p:cNvPr id="4" name="Segnaposto data 3"/>
          <p:cNvSpPr>
            <a:spLocks noGrp="1"/>
          </p:cNvSpPr>
          <p:nvPr>
            <p:ph type="dt" sz="half" idx="10"/>
          </p:nvPr>
        </p:nvSpPr>
        <p:spPr/>
        <p:txBody>
          <a:bodyPr/>
          <a:lstStyle/>
          <a:p>
            <a:fld id="{4E0440B4-C9DF-4271-8516-2EF8802E4FF4}" type="datetime1">
              <a:rPr lang="it-IT" smtClean="0"/>
              <a:pPr/>
              <a:t>28/02/2017</a:t>
            </a:fld>
            <a:endParaRPr lang="it-IT"/>
          </a:p>
        </p:txBody>
      </p:sp>
      <p:sp>
        <p:nvSpPr>
          <p:cNvPr id="5" name="Segnaposto piè di pagina 4"/>
          <p:cNvSpPr>
            <a:spLocks noGrp="1"/>
          </p:cNvSpPr>
          <p:nvPr>
            <p:ph type="ftr" sz="quarter" idx="11"/>
          </p:nvPr>
        </p:nvSpPr>
        <p:spPr/>
        <p:txBody>
          <a:bodyPr/>
          <a:lstStyle/>
          <a:p>
            <a:r>
              <a:rPr lang="it-IT" dirty="0" smtClean="0"/>
              <a:t>Modulo 4 - Tecnologie Impiantistiche - Relatore Ing. Amedeo Ammaturo</a:t>
            </a:r>
            <a:endParaRPr lang="it-IT" dirty="0"/>
          </a:p>
        </p:txBody>
      </p:sp>
      <p:sp>
        <p:nvSpPr>
          <p:cNvPr id="6" name="Segnaposto numero diapositiva 5"/>
          <p:cNvSpPr>
            <a:spLocks noGrp="1"/>
          </p:cNvSpPr>
          <p:nvPr>
            <p:ph type="sldNum" sz="quarter" idx="12"/>
          </p:nvPr>
        </p:nvSpPr>
        <p:spPr/>
        <p:txBody>
          <a:bodyPr/>
          <a:lstStyle/>
          <a:p>
            <a:fld id="{7A6694C0-6A41-41BA-ADE3-0C2BC21AA602}" type="slidenum">
              <a:rPr lang="it-IT" smtClean="0"/>
              <a:pPr/>
              <a:t>‹N›</a:t>
            </a:fld>
            <a:endParaRPr lang="it-IT"/>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229600" cy="1143000"/>
          </a:xfrm>
        </p:spPr>
        <p:txBody>
          <a:bodyPr/>
          <a:lstStyle/>
          <a:p>
            <a:r>
              <a:rPr kumimoji="0" lang="it-IT" smtClean="0"/>
              <a:t>Fare clic per modificare lo stile del titolo</a:t>
            </a:r>
            <a:endParaRPr kumimoji="0" lang="en-US"/>
          </a:p>
        </p:txBody>
      </p:sp>
      <p:sp>
        <p:nvSpPr>
          <p:cNvPr id="3" name="Segnaposto contenuto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contenuto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5" name="Segnaposto data 4"/>
          <p:cNvSpPr>
            <a:spLocks noGrp="1"/>
          </p:cNvSpPr>
          <p:nvPr>
            <p:ph type="dt" sz="half" idx="10"/>
          </p:nvPr>
        </p:nvSpPr>
        <p:spPr/>
        <p:txBody>
          <a:bodyPr/>
          <a:lstStyle/>
          <a:p>
            <a:fld id="{A03BA5A0-AE1A-4685-93B0-9AD0E91F578D}" type="datetime1">
              <a:rPr lang="it-IT" smtClean="0"/>
              <a:pPr/>
              <a:t>28/02/2017</a:t>
            </a:fld>
            <a:endParaRPr lang="it-IT"/>
          </a:p>
        </p:txBody>
      </p:sp>
      <p:sp>
        <p:nvSpPr>
          <p:cNvPr id="6" name="Segnaposto piè di pagina 5"/>
          <p:cNvSpPr>
            <a:spLocks noGrp="1"/>
          </p:cNvSpPr>
          <p:nvPr>
            <p:ph type="ftr" sz="quarter" idx="11"/>
          </p:nvPr>
        </p:nvSpPr>
        <p:spPr/>
        <p:txBody>
          <a:bodyPr/>
          <a:lstStyle/>
          <a:p>
            <a:r>
              <a:rPr lang="it-IT" dirty="0" smtClean="0"/>
              <a:t>Modulo 4 - Tecnologie Impiantistiche - Relatore Ing. Amedeo Ammaturo</a:t>
            </a:r>
            <a:endParaRPr lang="it-IT" dirty="0"/>
          </a:p>
        </p:txBody>
      </p:sp>
      <p:sp>
        <p:nvSpPr>
          <p:cNvPr id="7" name="Segnaposto numero diapositiva 6"/>
          <p:cNvSpPr>
            <a:spLocks noGrp="1"/>
          </p:cNvSpPr>
          <p:nvPr>
            <p:ph type="sldNum" sz="quarter" idx="12"/>
          </p:nvPr>
        </p:nvSpPr>
        <p:spPr/>
        <p:txBody>
          <a:bodyPr/>
          <a:lstStyle/>
          <a:p>
            <a:fld id="{7A6694C0-6A41-41BA-ADE3-0C2BC21AA602}"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229600" cy="1143000"/>
          </a:xfrm>
        </p:spPr>
        <p:txBody>
          <a:bodyPr tIns="45720" anchor="b"/>
          <a:lstStyle>
            <a:lvl1pPr>
              <a:defRPr/>
            </a:lvl1pPr>
          </a:lstStyle>
          <a:p>
            <a:r>
              <a:rPr kumimoji="0" lang="it-IT" smtClean="0"/>
              <a:t>Fare clic per modificare lo stile del titolo</a:t>
            </a:r>
            <a:endParaRPr kumimoji="0" lang="en-US"/>
          </a:p>
        </p:txBody>
      </p:sp>
      <p:sp>
        <p:nvSpPr>
          <p:cNvPr id="3" name="Segnaposto testo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it-IT" smtClean="0"/>
              <a:t>Fare clic per modificare stili del testo dello schema</a:t>
            </a:r>
          </a:p>
        </p:txBody>
      </p:sp>
      <p:sp>
        <p:nvSpPr>
          <p:cNvPr id="4" name="Segnaposto testo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it-IT" smtClean="0"/>
              <a:t>Fare clic per modificare stili del testo dello schema</a:t>
            </a:r>
          </a:p>
        </p:txBody>
      </p:sp>
      <p:sp>
        <p:nvSpPr>
          <p:cNvPr id="5" name="Segnaposto contenuto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6" name="Segnaposto contenuto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7" name="Segnaposto data 6"/>
          <p:cNvSpPr>
            <a:spLocks noGrp="1"/>
          </p:cNvSpPr>
          <p:nvPr>
            <p:ph type="dt" sz="half" idx="10"/>
          </p:nvPr>
        </p:nvSpPr>
        <p:spPr/>
        <p:txBody>
          <a:bodyPr/>
          <a:lstStyle/>
          <a:p>
            <a:fld id="{FA3FFCFF-E4A3-4C0D-A724-F537D352D111}" type="datetime1">
              <a:rPr lang="it-IT" smtClean="0"/>
              <a:pPr/>
              <a:t>28/02/2017</a:t>
            </a:fld>
            <a:endParaRPr lang="it-IT"/>
          </a:p>
        </p:txBody>
      </p:sp>
      <p:sp>
        <p:nvSpPr>
          <p:cNvPr id="8" name="Segnaposto piè di pagina 7"/>
          <p:cNvSpPr>
            <a:spLocks noGrp="1"/>
          </p:cNvSpPr>
          <p:nvPr>
            <p:ph type="ftr" sz="quarter" idx="11"/>
          </p:nvPr>
        </p:nvSpPr>
        <p:spPr/>
        <p:txBody>
          <a:bodyPr/>
          <a:lstStyle/>
          <a:p>
            <a:r>
              <a:rPr lang="it-IT" dirty="0" smtClean="0"/>
              <a:t>Modulo 4 - Tecnologie Impiantistiche - Relatore Ing. Amedeo Ammaturo</a:t>
            </a:r>
            <a:endParaRPr lang="it-IT" dirty="0"/>
          </a:p>
        </p:txBody>
      </p:sp>
      <p:sp>
        <p:nvSpPr>
          <p:cNvPr id="9" name="Segnaposto numero diapositiva 8"/>
          <p:cNvSpPr>
            <a:spLocks noGrp="1"/>
          </p:cNvSpPr>
          <p:nvPr>
            <p:ph type="sldNum" sz="quarter" idx="12"/>
          </p:nvPr>
        </p:nvSpPr>
        <p:spPr/>
        <p:txBody>
          <a:bodyPr/>
          <a:lstStyle/>
          <a:p>
            <a:fld id="{7A6694C0-6A41-41BA-ADE3-0C2BC21AA602}"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it-IT" smtClean="0"/>
              <a:t>Fare clic per modificare lo stile del titolo</a:t>
            </a:r>
            <a:endParaRPr kumimoji="0" lang="en-US"/>
          </a:p>
        </p:txBody>
      </p:sp>
      <p:sp>
        <p:nvSpPr>
          <p:cNvPr id="3" name="Segnaposto data 2"/>
          <p:cNvSpPr>
            <a:spLocks noGrp="1"/>
          </p:cNvSpPr>
          <p:nvPr>
            <p:ph type="dt" sz="half" idx="10"/>
          </p:nvPr>
        </p:nvSpPr>
        <p:spPr/>
        <p:txBody>
          <a:bodyPr/>
          <a:lstStyle/>
          <a:p>
            <a:fld id="{6720ECCD-3B8F-4CA5-AC07-C304E254DD57}" type="datetime1">
              <a:rPr lang="it-IT" smtClean="0"/>
              <a:pPr/>
              <a:t>28/02/2017</a:t>
            </a:fld>
            <a:endParaRPr lang="it-IT"/>
          </a:p>
        </p:txBody>
      </p:sp>
      <p:sp>
        <p:nvSpPr>
          <p:cNvPr id="4" name="Segnaposto piè di pagina 3"/>
          <p:cNvSpPr>
            <a:spLocks noGrp="1"/>
          </p:cNvSpPr>
          <p:nvPr>
            <p:ph type="ftr" sz="quarter" idx="11"/>
          </p:nvPr>
        </p:nvSpPr>
        <p:spPr/>
        <p:txBody>
          <a:bodyPr/>
          <a:lstStyle/>
          <a:p>
            <a:r>
              <a:rPr lang="it-IT" dirty="0" smtClean="0"/>
              <a:t>Modulo 4 - Tecnologie Impiantistiche - Relatore Ing. Amedeo Ammaturo</a:t>
            </a:r>
            <a:endParaRPr lang="it-IT" dirty="0"/>
          </a:p>
        </p:txBody>
      </p:sp>
      <p:sp>
        <p:nvSpPr>
          <p:cNvPr id="5" name="Segnaposto numero diapositiva 4"/>
          <p:cNvSpPr>
            <a:spLocks noGrp="1"/>
          </p:cNvSpPr>
          <p:nvPr>
            <p:ph type="sldNum" sz="quarter" idx="12"/>
          </p:nvPr>
        </p:nvSpPr>
        <p:spPr/>
        <p:txBody>
          <a:bodyPr/>
          <a:lstStyle/>
          <a:p>
            <a:fld id="{7A6694C0-6A41-41BA-ADE3-0C2BC21AA602}"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5A0B9741-D74F-4D40-B7D8-69900932A550}" type="datetime1">
              <a:rPr lang="it-IT" smtClean="0"/>
              <a:pPr/>
              <a:t>28/02/2017</a:t>
            </a:fld>
            <a:endParaRPr lang="it-IT"/>
          </a:p>
        </p:txBody>
      </p:sp>
      <p:sp>
        <p:nvSpPr>
          <p:cNvPr id="3" name="Segnaposto piè di pagina 2"/>
          <p:cNvSpPr>
            <a:spLocks noGrp="1"/>
          </p:cNvSpPr>
          <p:nvPr>
            <p:ph type="ftr" sz="quarter" idx="11"/>
          </p:nvPr>
        </p:nvSpPr>
        <p:spPr/>
        <p:txBody>
          <a:bodyPr/>
          <a:lstStyle/>
          <a:p>
            <a:r>
              <a:rPr lang="it-IT" dirty="0" smtClean="0"/>
              <a:t>Modulo 4 - Tecnologie Impiantistiche - Relatore Ing. Amedeo Ammaturo</a:t>
            </a:r>
            <a:endParaRPr lang="it-IT" dirty="0"/>
          </a:p>
        </p:txBody>
      </p:sp>
      <p:sp>
        <p:nvSpPr>
          <p:cNvPr id="4" name="Segnaposto numero diapositiva 3"/>
          <p:cNvSpPr>
            <a:spLocks noGrp="1"/>
          </p:cNvSpPr>
          <p:nvPr>
            <p:ph type="sldNum" sz="quarter" idx="12"/>
          </p:nvPr>
        </p:nvSpPr>
        <p:spPr/>
        <p:txBody>
          <a:bodyPr/>
          <a:lstStyle/>
          <a:p>
            <a:fld id="{7A6694C0-6A41-41BA-ADE3-0C2BC21AA602}"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it-IT" smtClean="0"/>
              <a:t>Fare clic per modificare lo stile del titolo</a:t>
            </a:r>
            <a:endParaRPr kumimoji="0" lang="en-US"/>
          </a:p>
        </p:txBody>
      </p:sp>
      <p:sp>
        <p:nvSpPr>
          <p:cNvPr id="3" name="Segnaposto testo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it-IT" smtClean="0"/>
              <a:t>Fare clic per modificare stili del testo dello schema</a:t>
            </a:r>
          </a:p>
        </p:txBody>
      </p:sp>
      <p:sp>
        <p:nvSpPr>
          <p:cNvPr id="4" name="Segnaposto contenuto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5" name="Segnaposto data 4"/>
          <p:cNvSpPr>
            <a:spLocks noGrp="1"/>
          </p:cNvSpPr>
          <p:nvPr>
            <p:ph type="dt" sz="half" idx="10"/>
          </p:nvPr>
        </p:nvSpPr>
        <p:spPr/>
        <p:txBody>
          <a:bodyPr/>
          <a:lstStyle/>
          <a:p>
            <a:fld id="{2DDEF6DF-192B-438F-9B93-4B3AA832A9AD}" type="datetime1">
              <a:rPr lang="it-IT" smtClean="0"/>
              <a:pPr/>
              <a:t>28/02/2017</a:t>
            </a:fld>
            <a:endParaRPr lang="it-IT"/>
          </a:p>
        </p:txBody>
      </p:sp>
      <p:sp>
        <p:nvSpPr>
          <p:cNvPr id="6" name="Segnaposto piè di pagina 5"/>
          <p:cNvSpPr>
            <a:spLocks noGrp="1"/>
          </p:cNvSpPr>
          <p:nvPr>
            <p:ph type="ftr" sz="quarter" idx="11"/>
          </p:nvPr>
        </p:nvSpPr>
        <p:spPr/>
        <p:txBody>
          <a:bodyPr/>
          <a:lstStyle/>
          <a:p>
            <a:r>
              <a:rPr lang="it-IT" dirty="0" smtClean="0"/>
              <a:t>Modulo 4 - Tecnologie Impiantistiche - Relatore Ing. Amedeo Ammaturo</a:t>
            </a:r>
            <a:endParaRPr lang="it-IT" dirty="0"/>
          </a:p>
        </p:txBody>
      </p:sp>
      <p:sp>
        <p:nvSpPr>
          <p:cNvPr id="7" name="Segnaposto numero diapositiva 6"/>
          <p:cNvSpPr>
            <a:spLocks noGrp="1"/>
          </p:cNvSpPr>
          <p:nvPr>
            <p:ph type="sldNum" sz="quarter" idx="12"/>
          </p:nvPr>
        </p:nvSpPr>
        <p:spPr/>
        <p:txBody>
          <a:bodyPr/>
          <a:lstStyle/>
          <a:p>
            <a:fld id="{7A6694C0-6A41-41BA-ADE3-0C2BC21AA602}"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9" name="Ritaglia e arrotonda singolo angolo rettangolo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Triangolo rettangolo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olo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it-IT" smtClean="0"/>
              <a:t>Fare clic per modificare lo stile del titolo</a:t>
            </a:r>
            <a:endParaRPr kumimoji="0" lang="en-US"/>
          </a:p>
        </p:txBody>
      </p:sp>
      <p:sp>
        <p:nvSpPr>
          <p:cNvPr id="4" name="Segnaposto testo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it-IT" smtClean="0"/>
              <a:t>Fare clic per modificare stili del testo dello schema</a:t>
            </a:r>
          </a:p>
        </p:txBody>
      </p:sp>
      <p:sp>
        <p:nvSpPr>
          <p:cNvPr id="5" name="Segnaposto data 4"/>
          <p:cNvSpPr>
            <a:spLocks noGrp="1"/>
          </p:cNvSpPr>
          <p:nvPr>
            <p:ph type="dt" sz="half" idx="10"/>
          </p:nvPr>
        </p:nvSpPr>
        <p:spPr/>
        <p:txBody>
          <a:bodyPr/>
          <a:lstStyle/>
          <a:p>
            <a:fld id="{1627CFD9-DFE4-4769-84CF-93A602E4A276}" type="datetime1">
              <a:rPr lang="it-IT" smtClean="0"/>
              <a:pPr/>
              <a:t>28/02/2017</a:t>
            </a:fld>
            <a:endParaRPr lang="it-IT"/>
          </a:p>
        </p:txBody>
      </p:sp>
      <p:sp>
        <p:nvSpPr>
          <p:cNvPr id="6" name="Segnaposto piè di pagina 5"/>
          <p:cNvSpPr>
            <a:spLocks noGrp="1"/>
          </p:cNvSpPr>
          <p:nvPr>
            <p:ph type="ftr" sz="quarter" idx="11"/>
          </p:nvPr>
        </p:nvSpPr>
        <p:spPr/>
        <p:txBody>
          <a:bodyPr/>
          <a:lstStyle/>
          <a:p>
            <a:r>
              <a:rPr lang="it-IT" dirty="0" smtClean="0"/>
              <a:t>Modulo 4 - Tecnologie Impiantistiche - Relatore Ing. Amedeo Ammaturo</a:t>
            </a:r>
            <a:endParaRPr lang="it-IT" dirty="0"/>
          </a:p>
        </p:txBody>
      </p:sp>
      <p:sp>
        <p:nvSpPr>
          <p:cNvPr id="7" name="Segnaposto numero diapositiva 6"/>
          <p:cNvSpPr>
            <a:spLocks noGrp="1"/>
          </p:cNvSpPr>
          <p:nvPr>
            <p:ph type="sldNum" sz="quarter" idx="12"/>
          </p:nvPr>
        </p:nvSpPr>
        <p:spPr>
          <a:xfrm>
            <a:off x="8077200" y="6356350"/>
            <a:ext cx="609600" cy="365125"/>
          </a:xfrm>
        </p:spPr>
        <p:txBody>
          <a:bodyPr/>
          <a:lstStyle/>
          <a:p>
            <a:fld id="{7A6694C0-6A41-41BA-ADE3-0C2BC21AA602}" type="slidenum">
              <a:rPr lang="it-IT" smtClean="0"/>
              <a:pPr/>
              <a:t>‹N›</a:t>
            </a:fld>
            <a:endParaRPr lang="it-IT"/>
          </a:p>
        </p:txBody>
      </p:sp>
      <p:sp>
        <p:nvSpPr>
          <p:cNvPr id="3" name="Segnaposto immagine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it-IT" smtClean="0"/>
              <a:t>Fare clic sull'icona per inserire un'immagine</a:t>
            </a:r>
            <a:endParaRPr kumimoji="0" lang="en-US" dirty="0"/>
          </a:p>
        </p:txBody>
      </p:sp>
      <p:sp>
        <p:nvSpPr>
          <p:cNvPr id="10" name="Figura a mano libera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igura a mano libera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50000"/>
            <a:lum/>
          </a:blip>
          <a:srcRect/>
          <a:stretch>
            <a:fillRect t="-3000" b="-3000"/>
          </a:stretch>
        </a:blipFill>
        <a:effectLst/>
      </p:bgPr>
    </p:bg>
    <p:spTree>
      <p:nvGrpSpPr>
        <p:cNvPr id="1" name=""/>
        <p:cNvGrpSpPr/>
        <p:nvPr/>
      </p:nvGrpSpPr>
      <p:grpSpPr>
        <a:xfrm>
          <a:off x="0" y="0"/>
          <a:ext cx="0" cy="0"/>
          <a:chOff x="0" y="0"/>
          <a:chExt cx="0" cy="0"/>
        </a:xfrm>
      </p:grpSpPr>
      <p:sp>
        <p:nvSpPr>
          <p:cNvPr id="7" name="Figura a mano libera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igura a mano libera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Segnaposto titolo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it-IT" smtClean="0"/>
              <a:t>Fare clic per modificare lo stile del titolo</a:t>
            </a:r>
            <a:endParaRPr kumimoji="0" lang="en-US"/>
          </a:p>
        </p:txBody>
      </p:sp>
      <p:sp>
        <p:nvSpPr>
          <p:cNvPr id="30" name="Segnaposto testo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it-IT" smtClean="0"/>
              <a:t>Fare clic per modificare stili del testo dello schema</a:t>
            </a:r>
          </a:p>
          <a:p>
            <a:pPr lvl="1" eaLnBrk="1" latinLnBrk="0" hangingPunct="1"/>
            <a:r>
              <a:rPr kumimoji="0" lang="it-IT" smtClean="0"/>
              <a:t>Secondo livello</a:t>
            </a:r>
          </a:p>
          <a:p>
            <a:pPr lvl="2" eaLnBrk="1" latinLnBrk="0" hangingPunct="1"/>
            <a:r>
              <a:rPr kumimoji="0" lang="it-IT" smtClean="0"/>
              <a:t>Terzo livello</a:t>
            </a:r>
          </a:p>
          <a:p>
            <a:pPr lvl="3" eaLnBrk="1" latinLnBrk="0" hangingPunct="1"/>
            <a:r>
              <a:rPr kumimoji="0" lang="it-IT" smtClean="0"/>
              <a:t>Quarto livello</a:t>
            </a:r>
          </a:p>
          <a:p>
            <a:pPr lvl="4" eaLnBrk="1" latinLnBrk="0" hangingPunct="1"/>
            <a:r>
              <a:rPr kumimoji="0" lang="it-IT" smtClean="0"/>
              <a:t>Quinto livello</a:t>
            </a:r>
            <a:endParaRPr kumimoji="0" lang="en-US"/>
          </a:p>
        </p:txBody>
      </p:sp>
      <p:sp>
        <p:nvSpPr>
          <p:cNvPr id="10" name="Segnaposto data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2AD970AA-99D6-4A36-B55D-5E69EEA21C79}" type="datetime1">
              <a:rPr lang="it-IT" smtClean="0"/>
              <a:pPr/>
              <a:t>28/02/2017</a:t>
            </a:fld>
            <a:endParaRPr lang="it-IT"/>
          </a:p>
        </p:txBody>
      </p:sp>
      <p:sp>
        <p:nvSpPr>
          <p:cNvPr id="22" name="Segnaposto piè di pagina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r>
              <a:rPr lang="it-IT" dirty="0" smtClean="0"/>
              <a:t>Modulo 4 - Tecnologie Impiantistiche - Relatore Ing. Amedeo Ammaturo</a:t>
            </a:r>
            <a:endParaRPr lang="it-IT" dirty="0"/>
          </a:p>
        </p:txBody>
      </p:sp>
      <p:sp>
        <p:nvSpPr>
          <p:cNvPr id="18" name="Segnaposto numero diapositiva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A6694C0-6A41-41BA-ADE3-0C2BC21AA602}" type="slidenum">
              <a:rPr lang="it-IT" smtClean="0"/>
              <a:pPr/>
              <a:t>‹N›</a:t>
            </a:fld>
            <a:endParaRPr lang="it-IT"/>
          </a:p>
        </p:txBody>
      </p:sp>
      <p:grpSp>
        <p:nvGrpSpPr>
          <p:cNvPr id="2" name="Gruppo 1"/>
          <p:cNvGrpSpPr/>
          <p:nvPr/>
        </p:nvGrpSpPr>
        <p:grpSpPr>
          <a:xfrm>
            <a:off x="-19017" y="202408"/>
            <a:ext cx="9180548" cy="649224"/>
            <a:chOff x="-19045" y="216550"/>
            <a:chExt cx="9180548" cy="649224"/>
          </a:xfrm>
        </p:grpSpPr>
        <p:sp>
          <p:nvSpPr>
            <p:cNvPr id="12" name="Figura a mano libera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igura a mano libera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hf hdr="0" dt="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olo 1"/>
          <p:cNvSpPr>
            <a:spLocks noGrp="1"/>
          </p:cNvSpPr>
          <p:nvPr>
            <p:ph type="ctrTitle"/>
          </p:nvPr>
        </p:nvSpPr>
        <p:spPr>
          <a:xfrm>
            <a:off x="683568" y="2132856"/>
            <a:ext cx="7851648" cy="1828800"/>
          </a:xfrm>
          <a:gradFill>
            <a:gsLst>
              <a:gs pos="0">
                <a:srgbClr val="7030A0"/>
              </a:gs>
              <a:gs pos="50000">
                <a:schemeClr val="accent1">
                  <a:tint val="44500"/>
                  <a:satMod val="160000"/>
                </a:schemeClr>
              </a:gs>
              <a:gs pos="100000">
                <a:schemeClr val="accent1">
                  <a:tint val="23500"/>
                  <a:satMod val="160000"/>
                </a:schemeClr>
              </a:gs>
            </a:gsLst>
            <a:lin ang="5400000" scaled="0"/>
          </a:gradFill>
          <a:scene3d>
            <a:camera prst="orthographicFront"/>
            <a:lightRig rig="freezing" dir="t">
              <a:rot lat="0" lon="0" rev="5640000"/>
            </a:lightRig>
          </a:scene3d>
          <a:sp3d>
            <a:bevelT/>
          </a:sp3d>
        </p:spPr>
        <p:txBody>
          <a:bodyPr>
            <a:normAutofit/>
            <a:scene3d>
              <a:camera prst="orthographicFront"/>
              <a:lightRig rig="freezing" dir="t">
                <a:rot lat="0" lon="0" rev="5640000"/>
              </a:lightRig>
            </a:scene3d>
            <a:sp3d prstMaterial="flat">
              <a:bevelT w="38100" h="38100"/>
              <a:contourClr>
                <a:schemeClr val="tx2"/>
              </a:contourClr>
            </a:sp3d>
          </a:bodyPr>
          <a:lstStyle/>
          <a:p>
            <a:pPr algn="ctr"/>
            <a:r>
              <a:rPr lang="it-IT" dirty="0" smtClean="0">
                <a:solidFill>
                  <a:schemeClr val="tx1"/>
                </a:solidFill>
              </a:rPr>
              <a:t>Corso di Formazione</a:t>
            </a:r>
            <a:br>
              <a:rPr lang="it-IT" dirty="0" smtClean="0">
                <a:solidFill>
                  <a:schemeClr val="tx1"/>
                </a:solidFill>
              </a:rPr>
            </a:br>
            <a:r>
              <a:rPr lang="it-IT" sz="2800" dirty="0" smtClean="0">
                <a:solidFill>
                  <a:schemeClr val="tx1"/>
                </a:solidFill>
              </a:rPr>
              <a:t>LA RICOSTRUZIONE DEI SINISTRI STRADALI</a:t>
            </a:r>
            <a:endParaRPr lang="it-IT" dirty="0">
              <a:solidFill>
                <a:schemeClr val="tx1"/>
              </a:solidFill>
            </a:endParaRPr>
          </a:p>
        </p:txBody>
      </p:sp>
      <p:sp>
        <p:nvSpPr>
          <p:cNvPr id="4"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bg1"/>
                </a:solidFill>
              </a:rPr>
              <a:t>Corso di Formazione La Ricostruzione dei sinistri stradali - Relatore P.A. ing. Amedeo Ammaturo</a:t>
            </a:r>
            <a:endParaRPr lang="it-IT" dirty="0">
              <a:solidFill>
                <a:schemeClr val="bg1"/>
              </a:solidFill>
            </a:endParaRPr>
          </a:p>
        </p:txBody>
      </p:sp>
      <p:sp>
        <p:nvSpPr>
          <p:cNvPr id="5" name="Segnaposto numero diapositiva 4"/>
          <p:cNvSpPr>
            <a:spLocks noGrp="1"/>
          </p:cNvSpPr>
          <p:nvPr>
            <p:ph type="sldNum" sz="quarter" idx="12"/>
          </p:nvPr>
        </p:nvSpPr>
        <p:spPr/>
        <p:txBody>
          <a:bodyPr/>
          <a:lstStyle/>
          <a:p>
            <a:fld id="{7A6694C0-6A41-41BA-ADE3-0C2BC21AA602}" type="slidenum">
              <a:rPr lang="it-IT" smtClean="0"/>
              <a:pPr/>
              <a:t>1</a:t>
            </a:fld>
            <a:endParaRPr lang="it-IT"/>
          </a:p>
        </p:txBody>
      </p:sp>
      <p:pic>
        <p:nvPicPr>
          <p:cNvPr id="6" name="Immagine 5"/>
          <p:cNvPicPr/>
          <p:nvPr/>
        </p:nvPicPr>
        <p:blipFill>
          <a:blip r:embed="rId2">
            <a:extLst>
              <a:ext uri="{28A0092B-C50C-407E-A947-70E740481C1C}">
                <a14:useLocalDpi xmlns:a14="http://schemas.microsoft.com/office/drawing/2010/main" val="0"/>
              </a:ext>
            </a:extLst>
          </a:blip>
          <a:srcRect/>
          <a:stretch>
            <a:fillRect/>
          </a:stretch>
        </p:blipFill>
        <p:spPr bwMode="auto">
          <a:xfrm>
            <a:off x="3499801" y="260648"/>
            <a:ext cx="1732971" cy="1647625"/>
          </a:xfrm>
          <a:prstGeom prst="rect">
            <a:avLst/>
          </a:prstGeom>
          <a:noFill/>
          <a:ln>
            <a:noFill/>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10</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Rettangolo 6"/>
          <p:cNvSpPr/>
          <p:nvPr/>
        </p:nvSpPr>
        <p:spPr>
          <a:xfrm>
            <a:off x="467544" y="1917987"/>
            <a:ext cx="8424936" cy="4524315"/>
          </a:xfrm>
          <a:prstGeom prst="rect">
            <a:avLst/>
          </a:prstGeom>
        </p:spPr>
        <p:txBody>
          <a:bodyPr wrap="square">
            <a:spAutoFit/>
          </a:bodyPr>
          <a:lstStyle/>
          <a:p>
            <a:pPr lvl="0"/>
            <a:r>
              <a:rPr lang="it-IT" b="1" dirty="0"/>
              <a:t>Per la </a:t>
            </a:r>
            <a:r>
              <a:rPr lang="it-IT" b="1" u="sng" dirty="0">
                <a:effectLst>
                  <a:outerShdw blurRad="38100" dist="38100" dir="2700000" algn="tl">
                    <a:srgbClr val="000000">
                      <a:alpha val="43137"/>
                    </a:srgbClr>
                  </a:outerShdw>
                </a:effectLst>
              </a:rPr>
              <a:t>fase </a:t>
            </a:r>
            <a:r>
              <a:rPr lang="it-IT" b="1" u="sng" dirty="0" err="1">
                <a:effectLst>
                  <a:outerShdw blurRad="38100" dist="38100" dir="2700000" algn="tl">
                    <a:srgbClr val="000000">
                      <a:alpha val="43137"/>
                    </a:srgbClr>
                  </a:outerShdw>
                </a:effectLst>
              </a:rPr>
              <a:t>pre</a:t>
            </a:r>
            <a:r>
              <a:rPr lang="it-IT" b="1" u="sng" dirty="0">
                <a:effectLst>
                  <a:outerShdw blurRad="38100" dist="38100" dir="2700000" algn="tl">
                    <a:srgbClr val="000000">
                      <a:alpha val="43137"/>
                    </a:srgbClr>
                  </a:outerShdw>
                </a:effectLst>
              </a:rPr>
              <a:t>-urto </a:t>
            </a:r>
            <a:r>
              <a:rPr lang="it-IT" b="1" dirty="0"/>
              <a:t>sono particolarmente utili le informazioni sull’ambiente riguardanti lo sviluppo della viabilità, le visuali reciproche fra i conducenti e le eventuali tracce di frenata. Sulla base di tali informazioni è possibile risalire alle posizioni dalle quali i conducenti avrebbero potuto percepire il pericolo, e conseguentemente, a quelle in cui avrebbero potuto/dovuto agire per evitare l’incidente. Nella ricostruzione della fase </a:t>
            </a:r>
            <a:r>
              <a:rPr lang="it-IT" b="1" dirty="0" err="1"/>
              <a:t>pre</a:t>
            </a:r>
            <a:r>
              <a:rPr lang="it-IT" b="1" dirty="0"/>
              <a:t>-urto entrano in gioco in misura determinante anche i conducenti, con le loro caratteristiche fisiche, psichiche e di esperienza. È noto a chiunque che i tempi di reazione delle persone anziane sono significativamente più lunghi di quelli dei giovani, così come è noto che uno stato di alterazione psichica (dovuto ad alcool, droghe o farmaci) può dilatare i tempi di messa a fuoco degli oggetti e di percezione delle situazioni. Il veicolo entra solo marginalmente nello studio della fase </a:t>
            </a:r>
            <a:r>
              <a:rPr lang="it-IT" b="1" dirty="0" err="1"/>
              <a:t>pre</a:t>
            </a:r>
            <a:r>
              <a:rPr lang="it-IT" b="1" dirty="0"/>
              <a:t>-urto: le sue dotazioni possono influenzare il calcolo della velocità eventualmente persa in azioni frenanti (si pensi alla presenza/assenza del sistema ABS, allo stato dei pneumatici, alla loro qualità ecc.).</a:t>
            </a:r>
          </a:p>
        </p:txBody>
      </p:sp>
      <p:sp>
        <p:nvSpPr>
          <p:cNvPr id="8" name="Titolo 1"/>
          <p:cNvSpPr>
            <a:spLocks noGrp="1"/>
          </p:cNvSpPr>
          <p:nvPr>
            <p:ph type="title"/>
          </p:nvPr>
        </p:nvSpPr>
        <p:spPr>
          <a:xfrm>
            <a:off x="698500" y="272288"/>
            <a:ext cx="8229600" cy="1143000"/>
          </a:xfrm>
        </p:spPr>
        <p:txBody>
          <a:bodyPr/>
          <a:lstStyle/>
          <a:p>
            <a:r>
              <a:rPr lang="it-IT" b="1" i="1" u="sng" dirty="0" smtClean="0">
                <a:solidFill>
                  <a:schemeClr val="tx1"/>
                </a:solidFill>
              </a:rPr>
              <a:t>LE INDAGINI</a:t>
            </a:r>
            <a:endParaRPr lang="it-IT" b="1" i="1" u="sng" dirty="0">
              <a:solidFill>
                <a:schemeClr val="tx1"/>
              </a:solidFill>
            </a:endParaRPr>
          </a:p>
        </p:txBody>
      </p:sp>
    </p:spTree>
    <p:extLst>
      <p:ext uri="{BB962C8B-B14F-4D97-AF65-F5344CB8AC3E}">
        <p14:creationId xmlns:p14="http://schemas.microsoft.com/office/powerpoint/2010/main" val="362325101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11</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698500" y="272288"/>
            <a:ext cx="8229600" cy="1143000"/>
          </a:xfrm>
        </p:spPr>
        <p:txBody>
          <a:bodyPr/>
          <a:lstStyle/>
          <a:p>
            <a:r>
              <a:rPr lang="it-IT" b="1" i="1" u="sng" dirty="0" smtClean="0">
                <a:solidFill>
                  <a:schemeClr val="tx1"/>
                </a:solidFill>
              </a:rPr>
              <a:t>LE INDAGINI</a:t>
            </a:r>
            <a:endParaRPr lang="it-IT" b="1" i="1" u="sng" dirty="0">
              <a:solidFill>
                <a:schemeClr val="tx1"/>
              </a:solidFill>
            </a:endParaRPr>
          </a:p>
        </p:txBody>
      </p:sp>
      <p:sp>
        <p:nvSpPr>
          <p:cNvPr id="8" name="Rettangolo 7"/>
          <p:cNvSpPr/>
          <p:nvPr/>
        </p:nvSpPr>
        <p:spPr>
          <a:xfrm>
            <a:off x="539552" y="2377911"/>
            <a:ext cx="8136904" cy="3416320"/>
          </a:xfrm>
          <a:prstGeom prst="rect">
            <a:avLst/>
          </a:prstGeom>
        </p:spPr>
        <p:txBody>
          <a:bodyPr wrap="square">
            <a:spAutoFit/>
          </a:bodyPr>
          <a:lstStyle/>
          <a:p>
            <a:pPr lvl="0" algn="just"/>
            <a:r>
              <a:rPr lang="it-IT" b="1" dirty="0"/>
              <a:t>Per la </a:t>
            </a:r>
            <a:r>
              <a:rPr lang="it-IT" b="1" u="sng" dirty="0">
                <a:effectLst>
                  <a:outerShdw blurRad="38100" dist="38100" dir="2700000" algn="tl">
                    <a:srgbClr val="000000">
                      <a:alpha val="43137"/>
                    </a:srgbClr>
                  </a:outerShdw>
                </a:effectLst>
              </a:rPr>
              <a:t>fase d’urto</a:t>
            </a:r>
            <a:r>
              <a:rPr lang="it-IT" b="1" dirty="0"/>
              <a:t>, il veicolo diventa centrale: tutti i dati riguardanti le deformazioni della carrozzeria, i  cedimenti meccanici, lo stato dell’abitacolo e dei sistemi di sicurezza passiva, le tracce lasciate dai corpi e dagli oggetti, concorrono alla ricostruzione delle caratteristiche dell’urto. Mettendo in relazione tali informazioni con le lesioni subite dagli occupanti (o dai corpi investiti) è possibile risalire alla velocità relativa con la quale i veicoli sono venuti a contatto e, poiché la velocità va intesa in senso vettoriale, da questa si deducono direzione e verso di marcia dei veicoli. Il conducente (inteso come soggetto che compie azioni) non ha alcuna rilevanza nell’analisi della fase d’urto, ed anche l’ambiente entra in gioco solo in quanto, in particolari situazioni, alcune delle tracce presenti sul luogo del sinistro possono essere indicative della zona d’urto.</a:t>
            </a:r>
          </a:p>
        </p:txBody>
      </p:sp>
    </p:spTree>
    <p:extLst>
      <p:ext uri="{BB962C8B-B14F-4D97-AF65-F5344CB8AC3E}">
        <p14:creationId xmlns:p14="http://schemas.microsoft.com/office/powerpoint/2010/main" val="391122373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12</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698500" y="272288"/>
            <a:ext cx="8229600" cy="1143000"/>
          </a:xfrm>
        </p:spPr>
        <p:txBody>
          <a:bodyPr/>
          <a:lstStyle/>
          <a:p>
            <a:r>
              <a:rPr lang="it-IT" b="1" i="1" u="sng" dirty="0" smtClean="0">
                <a:solidFill>
                  <a:schemeClr val="tx1"/>
                </a:solidFill>
              </a:rPr>
              <a:t>LE INDAGINI</a:t>
            </a:r>
            <a:endParaRPr lang="it-IT" b="1" i="1" u="sng" dirty="0">
              <a:solidFill>
                <a:schemeClr val="tx1"/>
              </a:solidFill>
            </a:endParaRPr>
          </a:p>
        </p:txBody>
      </p:sp>
      <p:sp>
        <p:nvSpPr>
          <p:cNvPr id="8" name="Rettangolo 7"/>
          <p:cNvSpPr/>
          <p:nvPr/>
        </p:nvSpPr>
        <p:spPr>
          <a:xfrm>
            <a:off x="683568" y="2605544"/>
            <a:ext cx="7956376" cy="2308324"/>
          </a:xfrm>
          <a:prstGeom prst="rect">
            <a:avLst/>
          </a:prstGeom>
        </p:spPr>
        <p:txBody>
          <a:bodyPr wrap="square">
            <a:spAutoFit/>
          </a:bodyPr>
          <a:lstStyle/>
          <a:p>
            <a:pPr lvl="0" algn="just"/>
            <a:r>
              <a:rPr lang="it-IT" b="1" dirty="0"/>
              <a:t>Per lo studio della </a:t>
            </a:r>
            <a:r>
              <a:rPr lang="it-IT" b="1" u="sng" dirty="0">
                <a:effectLst>
                  <a:outerShdw blurRad="38100" dist="38100" dir="2700000" algn="tl">
                    <a:srgbClr val="000000">
                      <a:alpha val="43137"/>
                    </a:srgbClr>
                  </a:outerShdw>
                </a:effectLst>
              </a:rPr>
              <a:t>fase post-urto</a:t>
            </a:r>
            <a:r>
              <a:rPr lang="it-IT" b="1" dirty="0"/>
              <a:t> i dati più interessanti tornano ad essere quelli ambientali: è fondamentale analizzare accuratamente le tracce lasciate dai veicoli nell’avvicinarsi alle posizioni di quiete, determinandone caratteristiche, posizione e lunghezza. È necessario rilevare anche le posizioni di quiete degli oggetti e dei corpi. Grazie a queste informazioni si possono calcolare la velocità d’uscita dall’urto e, attraverso un percorso di </a:t>
            </a:r>
            <a:r>
              <a:rPr lang="it-IT" b="1" dirty="0" err="1"/>
              <a:t>backward</a:t>
            </a:r>
            <a:r>
              <a:rPr lang="it-IT" b="1" dirty="0"/>
              <a:t> </a:t>
            </a:r>
            <a:r>
              <a:rPr lang="it-IT" b="1" dirty="0" err="1"/>
              <a:t>calculation</a:t>
            </a:r>
            <a:r>
              <a:rPr lang="it-IT" b="1" dirty="0"/>
              <a:t>, risalire alle velocità di marcia dei veicoli.  </a:t>
            </a:r>
          </a:p>
        </p:txBody>
      </p:sp>
    </p:spTree>
    <p:extLst>
      <p:ext uri="{BB962C8B-B14F-4D97-AF65-F5344CB8AC3E}">
        <p14:creationId xmlns:p14="http://schemas.microsoft.com/office/powerpoint/2010/main" val="350636196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13</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4" name="Titolo 1"/>
          <p:cNvSpPr>
            <a:spLocks noGrp="1"/>
          </p:cNvSpPr>
          <p:nvPr>
            <p:ph type="title"/>
          </p:nvPr>
        </p:nvSpPr>
        <p:spPr>
          <a:xfrm>
            <a:off x="611560" y="1412776"/>
            <a:ext cx="8229600" cy="1143000"/>
          </a:xfrm>
        </p:spPr>
        <p:txBody>
          <a:bodyPr>
            <a:normAutofit fontScale="90000"/>
          </a:bodyPr>
          <a:lstStyle/>
          <a:p>
            <a:r>
              <a:rPr lang="it-IT" b="1" i="1" u="sng" dirty="0" smtClean="0">
                <a:solidFill>
                  <a:schemeClr val="tx1"/>
                </a:solidFill>
              </a:rPr>
              <a:t>LE </a:t>
            </a:r>
            <a:r>
              <a:rPr lang="it-IT" b="1" i="1" u="sng" dirty="0" smtClean="0">
                <a:solidFill>
                  <a:schemeClr val="tx1"/>
                </a:solidFill>
              </a:rPr>
              <a:t>INDAGINI AMBIENTALI URGENTI</a:t>
            </a:r>
            <a:endParaRPr lang="it-IT" b="1" i="1" u="sng" dirty="0">
              <a:solidFill>
                <a:schemeClr val="tx1"/>
              </a:solidFill>
            </a:endParaRPr>
          </a:p>
        </p:txBody>
      </p:sp>
      <p:sp>
        <p:nvSpPr>
          <p:cNvPr id="2" name="Freccia in giù 1"/>
          <p:cNvSpPr/>
          <p:nvPr/>
        </p:nvSpPr>
        <p:spPr>
          <a:xfrm>
            <a:off x="3491880" y="2708920"/>
            <a:ext cx="936104" cy="720080"/>
          </a:xfrm>
          <a:prstGeom prst="down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 name="Titolo 1"/>
          <p:cNvSpPr txBox="1">
            <a:spLocks/>
          </p:cNvSpPr>
          <p:nvPr/>
        </p:nvSpPr>
        <p:spPr>
          <a:xfrm>
            <a:off x="2483768" y="3212976"/>
            <a:ext cx="4536504" cy="720080"/>
          </a:xfrm>
          <a:prstGeom prst="rect">
            <a:avLst/>
          </a:prstGeom>
        </p:spPr>
        <p:txBody>
          <a:bodyPr vert="horz" lIns="0" rIns="0" bIns="0" anchor="b">
            <a:no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it-IT" sz="2800" b="1" i="1" u="sng" dirty="0" smtClean="0">
                <a:solidFill>
                  <a:schemeClr val="tx1"/>
                </a:solidFill>
              </a:rPr>
              <a:t>Schizzo planimetrico</a:t>
            </a:r>
            <a:endParaRPr lang="it-IT" sz="2800" b="1" i="1" u="sng" dirty="0" smtClean="0">
              <a:solidFill>
                <a:schemeClr val="tx1"/>
              </a:solidFill>
            </a:endParaRPr>
          </a:p>
        </p:txBody>
      </p:sp>
      <p:sp>
        <p:nvSpPr>
          <p:cNvPr id="3" name="Rettangolo 2"/>
          <p:cNvSpPr/>
          <p:nvPr/>
        </p:nvSpPr>
        <p:spPr>
          <a:xfrm>
            <a:off x="1115616" y="4061971"/>
            <a:ext cx="7128792" cy="2308324"/>
          </a:xfrm>
          <a:prstGeom prst="rect">
            <a:avLst/>
          </a:prstGeom>
        </p:spPr>
        <p:txBody>
          <a:bodyPr wrap="square">
            <a:spAutoFit/>
          </a:bodyPr>
          <a:lstStyle/>
          <a:p>
            <a:pPr marL="285750" lvl="0" indent="-285750">
              <a:buFont typeface="Wingdings" panose="05000000000000000000" pitchFamily="2" charset="2"/>
              <a:buChar char="q"/>
            </a:pPr>
            <a:r>
              <a:rPr lang="it-IT" b="1" dirty="0"/>
              <a:t>Veicoli;</a:t>
            </a:r>
          </a:p>
          <a:p>
            <a:pPr marL="285750" lvl="0" indent="-285750">
              <a:buFont typeface="Wingdings" panose="05000000000000000000" pitchFamily="2" charset="2"/>
              <a:buChar char="q"/>
            </a:pPr>
            <a:r>
              <a:rPr lang="it-IT" b="1" dirty="0"/>
              <a:t>Tracce (di pneumatici, scalfitture, detriti, liquidi, tracce ematiche);</a:t>
            </a:r>
          </a:p>
          <a:p>
            <a:pPr marL="285750" lvl="0" indent="-285750">
              <a:buFont typeface="Wingdings" panose="05000000000000000000" pitchFamily="2" charset="2"/>
              <a:buChar char="q"/>
            </a:pPr>
            <a:r>
              <a:rPr lang="it-IT" b="1" dirty="0"/>
              <a:t>Oggetti (caschi, calzature, occhiali, parti di veicolo, materiale trasportato);</a:t>
            </a:r>
          </a:p>
          <a:p>
            <a:pPr marL="285750" lvl="0" indent="-285750">
              <a:buFont typeface="Wingdings" panose="05000000000000000000" pitchFamily="2" charset="2"/>
              <a:buChar char="q"/>
            </a:pPr>
            <a:r>
              <a:rPr lang="it-IT" b="1" dirty="0"/>
              <a:t>Corpi (dei feriti e delle vittime);</a:t>
            </a:r>
          </a:p>
          <a:p>
            <a:pPr marL="285750" lvl="0" indent="-285750">
              <a:buFont typeface="Wingdings" panose="05000000000000000000" pitchFamily="2" charset="2"/>
              <a:buChar char="q"/>
            </a:pPr>
            <a:r>
              <a:rPr lang="it-IT" b="1" dirty="0"/>
              <a:t>Punti da cui sono state scattate le fotografie o in cui si trovavano i testimoni oculari.</a:t>
            </a:r>
          </a:p>
        </p:txBody>
      </p:sp>
    </p:spTree>
    <p:extLst>
      <p:ext uri="{BB962C8B-B14F-4D97-AF65-F5344CB8AC3E}">
        <p14:creationId xmlns:p14="http://schemas.microsoft.com/office/powerpoint/2010/main" val="229037216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14</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611560" y="1412776"/>
            <a:ext cx="8229600" cy="1143000"/>
          </a:xfrm>
        </p:spPr>
        <p:txBody>
          <a:bodyPr>
            <a:normAutofit fontScale="90000"/>
          </a:bodyPr>
          <a:lstStyle/>
          <a:p>
            <a:r>
              <a:rPr lang="it-IT" b="1" i="1" u="sng" dirty="0" smtClean="0">
                <a:solidFill>
                  <a:schemeClr val="tx1"/>
                </a:solidFill>
              </a:rPr>
              <a:t>LE </a:t>
            </a:r>
            <a:r>
              <a:rPr lang="it-IT" b="1" i="1" u="sng" dirty="0" smtClean="0">
                <a:solidFill>
                  <a:schemeClr val="tx1"/>
                </a:solidFill>
              </a:rPr>
              <a:t>INDAGINI AMBIENTALI URGENTI</a:t>
            </a:r>
            <a:endParaRPr lang="it-IT" b="1" i="1" u="sng" dirty="0">
              <a:solidFill>
                <a:schemeClr val="tx1"/>
              </a:solidFill>
            </a:endParaRPr>
          </a:p>
        </p:txBody>
      </p:sp>
      <p:sp>
        <p:nvSpPr>
          <p:cNvPr id="8" name="Titolo 1"/>
          <p:cNvSpPr txBox="1">
            <a:spLocks/>
          </p:cNvSpPr>
          <p:nvPr/>
        </p:nvSpPr>
        <p:spPr>
          <a:xfrm>
            <a:off x="2483768" y="3212976"/>
            <a:ext cx="4536504" cy="720080"/>
          </a:xfrm>
          <a:prstGeom prst="rect">
            <a:avLst/>
          </a:prstGeom>
        </p:spPr>
        <p:txBody>
          <a:bodyPr vert="horz" lIns="0" rIns="0" bIns="0" anchor="b">
            <a:no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it-IT" sz="2800" b="1" i="1" u="sng" dirty="0" smtClean="0">
                <a:solidFill>
                  <a:schemeClr val="tx1"/>
                </a:solidFill>
              </a:rPr>
              <a:t>Veicoli</a:t>
            </a:r>
            <a:endParaRPr lang="it-IT" sz="2800" b="1" i="1" u="sng" dirty="0" smtClean="0">
              <a:solidFill>
                <a:schemeClr val="tx1"/>
              </a:solidFill>
            </a:endParaRPr>
          </a:p>
        </p:txBody>
      </p:sp>
      <p:sp>
        <p:nvSpPr>
          <p:cNvPr id="9" name="Freccia in giù 8"/>
          <p:cNvSpPr/>
          <p:nvPr/>
        </p:nvSpPr>
        <p:spPr>
          <a:xfrm rot="18701223">
            <a:off x="3491880" y="4005064"/>
            <a:ext cx="792088" cy="1080120"/>
          </a:xfrm>
          <a:prstGeom prst="down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 name="Rettangolo 9"/>
          <p:cNvSpPr/>
          <p:nvPr/>
        </p:nvSpPr>
        <p:spPr>
          <a:xfrm>
            <a:off x="4554629" y="4653136"/>
            <a:ext cx="4572000" cy="1754326"/>
          </a:xfrm>
          <a:prstGeom prst="rect">
            <a:avLst/>
          </a:prstGeom>
        </p:spPr>
        <p:txBody>
          <a:bodyPr>
            <a:spAutoFit/>
          </a:bodyPr>
          <a:lstStyle/>
          <a:p>
            <a:pPr marL="285750" lvl="0" indent="-285750">
              <a:buFont typeface="Wingdings" panose="05000000000000000000" pitchFamily="2" charset="2"/>
              <a:buChar char="v"/>
            </a:pPr>
            <a:r>
              <a:rPr lang="it-IT" b="1" i="1" dirty="0"/>
              <a:t>Spolverature;</a:t>
            </a:r>
          </a:p>
          <a:p>
            <a:pPr marL="285750" lvl="0" indent="-285750">
              <a:buFont typeface="Wingdings" panose="05000000000000000000" pitchFamily="2" charset="2"/>
              <a:buChar char="v"/>
            </a:pPr>
            <a:r>
              <a:rPr lang="it-IT" b="1" i="1" dirty="0"/>
              <a:t>Segni di vernice;</a:t>
            </a:r>
          </a:p>
          <a:p>
            <a:pPr marL="285750" lvl="0" indent="-285750">
              <a:buFont typeface="Wingdings" panose="05000000000000000000" pitchFamily="2" charset="2"/>
              <a:buChar char="v"/>
            </a:pPr>
            <a:r>
              <a:rPr lang="it-IT" b="1" i="1" dirty="0"/>
              <a:t>Eventuali spostamenti degli specchi retrovisori;</a:t>
            </a:r>
          </a:p>
          <a:p>
            <a:pPr marL="285750" lvl="0" indent="-285750">
              <a:buFont typeface="Wingdings" panose="05000000000000000000" pitchFamily="2" charset="2"/>
              <a:buChar char="v"/>
            </a:pPr>
            <a:r>
              <a:rPr lang="it-IT" b="1" i="1" dirty="0"/>
              <a:t>Tracce di epidermide o capelli sul parabrezza (nel caso di investimenti).</a:t>
            </a:r>
          </a:p>
        </p:txBody>
      </p:sp>
    </p:spTree>
    <p:extLst>
      <p:ext uri="{BB962C8B-B14F-4D97-AF65-F5344CB8AC3E}">
        <p14:creationId xmlns:p14="http://schemas.microsoft.com/office/powerpoint/2010/main" val="21324981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15</a:t>
            </a:fld>
            <a:endParaRPr lang="it-IT"/>
          </a:p>
        </p:txBody>
      </p:sp>
      <p:sp>
        <p:nvSpPr>
          <p:cNvPr id="6" name="Titolo 1"/>
          <p:cNvSpPr>
            <a:spLocks noGrp="1"/>
          </p:cNvSpPr>
          <p:nvPr>
            <p:ph type="title"/>
          </p:nvPr>
        </p:nvSpPr>
        <p:spPr>
          <a:xfrm>
            <a:off x="611560" y="1412776"/>
            <a:ext cx="8229600" cy="1143000"/>
          </a:xfrm>
        </p:spPr>
        <p:txBody>
          <a:bodyPr>
            <a:normAutofit fontScale="90000"/>
          </a:bodyPr>
          <a:lstStyle/>
          <a:p>
            <a:r>
              <a:rPr lang="it-IT" b="1" i="1" u="sng" dirty="0" smtClean="0">
                <a:solidFill>
                  <a:schemeClr val="tx1"/>
                </a:solidFill>
              </a:rPr>
              <a:t>LE </a:t>
            </a:r>
            <a:r>
              <a:rPr lang="it-IT" b="1" i="1" u="sng" dirty="0" smtClean="0">
                <a:solidFill>
                  <a:schemeClr val="tx1"/>
                </a:solidFill>
              </a:rPr>
              <a:t>INDAGINI AMBIENTALI URGENTI</a:t>
            </a:r>
            <a:endParaRPr lang="it-IT" b="1" i="1" u="sng" dirty="0">
              <a:solidFill>
                <a:schemeClr val="tx1"/>
              </a:solidFill>
            </a:endParaRPr>
          </a:p>
        </p:txBody>
      </p:sp>
      <p:sp>
        <p:nvSpPr>
          <p:cNvPr id="7" name="Titolo 1"/>
          <p:cNvSpPr txBox="1">
            <a:spLocks/>
          </p:cNvSpPr>
          <p:nvPr/>
        </p:nvSpPr>
        <p:spPr>
          <a:xfrm>
            <a:off x="899592" y="3212976"/>
            <a:ext cx="2592288" cy="720080"/>
          </a:xfrm>
          <a:prstGeom prst="rect">
            <a:avLst/>
          </a:prstGeom>
        </p:spPr>
        <p:txBody>
          <a:bodyPr vert="horz" lIns="0" rIns="0" bIns="0" anchor="b">
            <a:no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it-IT" sz="2800" b="1" i="1" u="sng" dirty="0" smtClean="0">
                <a:solidFill>
                  <a:schemeClr val="tx1"/>
                </a:solidFill>
              </a:rPr>
              <a:t>Tracce al suolo</a:t>
            </a:r>
            <a:endParaRPr lang="it-IT" sz="2800" b="1" i="1" u="sng" dirty="0" smtClean="0">
              <a:solidFill>
                <a:schemeClr val="tx1"/>
              </a:solidFill>
            </a:endParaRPr>
          </a:p>
        </p:txBody>
      </p:sp>
      <p:sp>
        <p:nvSpPr>
          <p:cNvPr id="8" name="Parentesi graffa chiusa 7"/>
          <p:cNvSpPr/>
          <p:nvPr/>
        </p:nvSpPr>
        <p:spPr>
          <a:xfrm>
            <a:off x="3491880" y="2852936"/>
            <a:ext cx="648072" cy="1800200"/>
          </a:xfrm>
          <a:prstGeom prst="rightBrace">
            <a:avLst/>
          </a:prstGeom>
          <a:ln w="12700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9" name="Rettangolo 8"/>
          <p:cNvSpPr/>
          <p:nvPr/>
        </p:nvSpPr>
        <p:spPr>
          <a:xfrm>
            <a:off x="4716016" y="3152871"/>
            <a:ext cx="3510136" cy="1477328"/>
          </a:xfrm>
          <a:prstGeom prst="rect">
            <a:avLst/>
          </a:prstGeom>
        </p:spPr>
        <p:txBody>
          <a:bodyPr wrap="square">
            <a:spAutoFit/>
          </a:bodyPr>
          <a:lstStyle/>
          <a:p>
            <a:pPr marL="285750" lvl="0" indent="-285750">
              <a:buFont typeface="Wingdings" panose="05000000000000000000" pitchFamily="2" charset="2"/>
              <a:buChar char="ü"/>
            </a:pPr>
            <a:r>
              <a:rPr lang="it-IT" b="1" i="1" dirty="0"/>
              <a:t>tracce di pneumatici;</a:t>
            </a:r>
          </a:p>
          <a:p>
            <a:pPr marL="285750" lvl="0" indent="-285750">
              <a:buFont typeface="Wingdings" panose="05000000000000000000" pitchFamily="2" charset="2"/>
              <a:buChar char="ü"/>
            </a:pPr>
            <a:r>
              <a:rPr lang="it-IT" b="1" i="1" dirty="0"/>
              <a:t>scalfitture, incisioni e striature;</a:t>
            </a:r>
          </a:p>
          <a:p>
            <a:pPr marL="285750" lvl="0" indent="-285750">
              <a:buFont typeface="Wingdings" panose="05000000000000000000" pitchFamily="2" charset="2"/>
              <a:buChar char="ü"/>
            </a:pPr>
            <a:r>
              <a:rPr lang="it-IT" b="1" i="1" dirty="0"/>
              <a:t>distribuzioni di detriti;</a:t>
            </a:r>
          </a:p>
          <a:p>
            <a:pPr marL="285750" lvl="0" indent="-285750">
              <a:buFont typeface="Wingdings" panose="05000000000000000000" pitchFamily="2" charset="2"/>
              <a:buChar char="ü"/>
            </a:pPr>
            <a:r>
              <a:rPr lang="it-IT" b="1" i="1" dirty="0"/>
              <a:t>distribuzioni di liquidi. </a:t>
            </a:r>
          </a:p>
        </p:txBody>
      </p:sp>
      <p:sp>
        <p:nvSpPr>
          <p:cNvPr id="10"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Tree>
    <p:extLst>
      <p:ext uri="{BB962C8B-B14F-4D97-AF65-F5344CB8AC3E}">
        <p14:creationId xmlns:p14="http://schemas.microsoft.com/office/powerpoint/2010/main" val="11022288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16</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611560" y="1412776"/>
            <a:ext cx="8229600" cy="1143000"/>
          </a:xfrm>
        </p:spPr>
        <p:txBody>
          <a:bodyPr>
            <a:normAutofit fontScale="90000"/>
          </a:bodyPr>
          <a:lstStyle/>
          <a:p>
            <a:r>
              <a:rPr lang="it-IT" b="1" i="1" u="sng" dirty="0" smtClean="0">
                <a:solidFill>
                  <a:schemeClr val="tx1"/>
                </a:solidFill>
              </a:rPr>
              <a:t>LE </a:t>
            </a:r>
            <a:r>
              <a:rPr lang="it-IT" b="1" i="1" u="sng" dirty="0" smtClean="0">
                <a:solidFill>
                  <a:schemeClr val="tx1"/>
                </a:solidFill>
              </a:rPr>
              <a:t>INDAGINI AMBIENTALI URGENTI</a:t>
            </a:r>
            <a:endParaRPr lang="it-IT" b="1" i="1" u="sng" dirty="0">
              <a:solidFill>
                <a:schemeClr val="tx1"/>
              </a:solidFill>
            </a:endParaRPr>
          </a:p>
        </p:txBody>
      </p:sp>
      <p:sp>
        <p:nvSpPr>
          <p:cNvPr id="8" name="Titolo 1"/>
          <p:cNvSpPr txBox="1">
            <a:spLocks/>
          </p:cNvSpPr>
          <p:nvPr/>
        </p:nvSpPr>
        <p:spPr>
          <a:xfrm>
            <a:off x="35496" y="3212976"/>
            <a:ext cx="3960440" cy="720080"/>
          </a:xfrm>
          <a:prstGeom prst="rect">
            <a:avLst/>
          </a:prstGeom>
        </p:spPr>
        <p:txBody>
          <a:bodyPr vert="horz" lIns="0" rIns="0" bIns="0" anchor="b">
            <a:no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it-IT" sz="2800" b="1" i="1" u="sng" dirty="0" smtClean="0">
                <a:solidFill>
                  <a:schemeClr val="tx1"/>
                </a:solidFill>
              </a:rPr>
              <a:t>Tracce di pneumatici</a:t>
            </a:r>
            <a:endParaRPr lang="it-IT" sz="2800" b="1" i="1" u="sng" dirty="0" smtClean="0">
              <a:solidFill>
                <a:schemeClr val="tx1"/>
              </a:solidFill>
            </a:endParaRPr>
          </a:p>
        </p:txBody>
      </p:sp>
      <p:sp>
        <p:nvSpPr>
          <p:cNvPr id="9" name="Freccia a destra 8"/>
          <p:cNvSpPr/>
          <p:nvPr/>
        </p:nvSpPr>
        <p:spPr>
          <a:xfrm>
            <a:off x="3203848" y="3501008"/>
            <a:ext cx="936104" cy="576064"/>
          </a:xfrm>
          <a:prstGeom prst="righ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 name="Rettangolo 9"/>
          <p:cNvSpPr/>
          <p:nvPr/>
        </p:nvSpPr>
        <p:spPr>
          <a:xfrm>
            <a:off x="4283968" y="2560836"/>
            <a:ext cx="4572000" cy="2585323"/>
          </a:xfrm>
          <a:prstGeom prst="rect">
            <a:avLst/>
          </a:prstGeom>
        </p:spPr>
        <p:txBody>
          <a:bodyPr>
            <a:spAutoFit/>
          </a:bodyPr>
          <a:lstStyle/>
          <a:p>
            <a:pPr marL="285750" lvl="0" indent="-285750">
              <a:buFont typeface="Wingdings" panose="05000000000000000000" pitchFamily="2" charset="2"/>
              <a:buChar char="v"/>
            </a:pPr>
            <a:r>
              <a:rPr lang="it-IT" b="1" i="1" dirty="0"/>
              <a:t>sullo stato di marcia (rettilineo, traslazione, imbardata </a:t>
            </a:r>
            <a:r>
              <a:rPr lang="it-IT" b="1" i="1" dirty="0" err="1"/>
              <a:t>ecc</a:t>
            </a:r>
            <a:r>
              <a:rPr lang="it-IT" b="1" i="1" dirty="0"/>
              <a:t>);</a:t>
            </a:r>
          </a:p>
          <a:p>
            <a:pPr marL="285750" lvl="0" indent="-285750">
              <a:buFont typeface="Wingdings" panose="05000000000000000000" pitchFamily="2" charset="2"/>
              <a:buChar char="v"/>
            </a:pPr>
            <a:r>
              <a:rPr lang="it-IT" b="1" i="1" dirty="0"/>
              <a:t>sulla posizione del punto d’urto;</a:t>
            </a:r>
          </a:p>
          <a:p>
            <a:pPr marL="285750" lvl="0" indent="-285750">
              <a:buFont typeface="Wingdings" panose="05000000000000000000" pitchFamily="2" charset="2"/>
              <a:buChar char="v"/>
            </a:pPr>
            <a:r>
              <a:rPr lang="it-IT" b="1" i="1" dirty="0"/>
              <a:t>sulle direzioni d’uscita d’urto (necessarie, per esempio, per l’utilizzazione dei sistemi di calcolo basati sia sulla conservazione della quantità di moto che sulla conservazione dell’energia).</a:t>
            </a:r>
          </a:p>
        </p:txBody>
      </p:sp>
    </p:spTree>
    <p:extLst>
      <p:ext uri="{BB962C8B-B14F-4D97-AF65-F5344CB8AC3E}">
        <p14:creationId xmlns:p14="http://schemas.microsoft.com/office/powerpoint/2010/main" val="40534365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17</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107504" y="-27384"/>
            <a:ext cx="8733656" cy="782960"/>
          </a:xfrm>
        </p:spPr>
        <p:txBody>
          <a:bodyPr>
            <a:normAutofit fontScale="90000"/>
          </a:bodyPr>
          <a:lstStyle/>
          <a:p>
            <a:r>
              <a:rPr lang="it-IT" b="1" i="1" u="sng" dirty="0" smtClean="0">
                <a:solidFill>
                  <a:schemeClr val="tx1"/>
                </a:solidFill>
              </a:rPr>
              <a:t>LE </a:t>
            </a:r>
            <a:r>
              <a:rPr lang="it-IT" b="1" i="1" u="sng" dirty="0" smtClean="0">
                <a:solidFill>
                  <a:schemeClr val="tx1"/>
                </a:solidFill>
              </a:rPr>
              <a:t>INDAGINI AMBIENTALI URGENTI</a:t>
            </a:r>
            <a:endParaRPr lang="it-IT" b="1" i="1" u="sng" dirty="0">
              <a:solidFill>
                <a:schemeClr val="tx1"/>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3" y="908720"/>
            <a:ext cx="7848872" cy="5541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659708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18</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107504" y="-27384"/>
            <a:ext cx="8733656" cy="782960"/>
          </a:xfrm>
        </p:spPr>
        <p:txBody>
          <a:bodyPr>
            <a:normAutofit fontScale="90000"/>
          </a:bodyPr>
          <a:lstStyle/>
          <a:p>
            <a:r>
              <a:rPr lang="it-IT" b="1" i="1" u="sng" dirty="0" smtClean="0">
                <a:solidFill>
                  <a:schemeClr val="tx1"/>
                </a:solidFill>
              </a:rPr>
              <a:t>LE </a:t>
            </a:r>
            <a:r>
              <a:rPr lang="it-IT" b="1" i="1" u="sng" dirty="0" smtClean="0">
                <a:solidFill>
                  <a:schemeClr val="tx1"/>
                </a:solidFill>
              </a:rPr>
              <a:t>INDAGINI AMBIENTALI URGENTI</a:t>
            </a:r>
            <a:endParaRPr lang="it-IT" b="1" i="1" u="sng" dirty="0">
              <a:solidFill>
                <a:schemeClr val="tx1"/>
              </a:solidFill>
            </a:endParaRPr>
          </a:p>
        </p:txBody>
      </p:sp>
      <p:sp>
        <p:nvSpPr>
          <p:cNvPr id="8" name="Rettangolo 7"/>
          <p:cNvSpPr/>
          <p:nvPr/>
        </p:nvSpPr>
        <p:spPr>
          <a:xfrm>
            <a:off x="179512" y="1196752"/>
            <a:ext cx="8568952" cy="1569660"/>
          </a:xfrm>
          <a:prstGeom prst="rect">
            <a:avLst/>
          </a:prstGeom>
        </p:spPr>
        <p:txBody>
          <a:bodyPr wrap="square">
            <a:spAutoFit/>
          </a:bodyPr>
          <a:lstStyle/>
          <a:p>
            <a:r>
              <a:rPr lang="it-IT" sz="2400" b="1" u="sng" dirty="0"/>
              <a:t>Le impronte</a:t>
            </a:r>
            <a:r>
              <a:rPr lang="it-IT" sz="2400" dirty="0"/>
              <a:t> sono tracce lasciate da ruote che girano sul fango, sulla neve o sull’erba. Su superfici morbide (o sporche) normalmente è possibile riconoscere la forma delle scolpiture dei pneumatici.</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25688" y="2780928"/>
            <a:ext cx="4910608" cy="357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56483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19</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107504" y="-27384"/>
            <a:ext cx="8733656" cy="782960"/>
          </a:xfrm>
        </p:spPr>
        <p:txBody>
          <a:bodyPr>
            <a:normAutofit fontScale="90000"/>
          </a:bodyPr>
          <a:lstStyle/>
          <a:p>
            <a:r>
              <a:rPr lang="it-IT" b="1" i="1" u="sng" dirty="0" smtClean="0">
                <a:solidFill>
                  <a:schemeClr val="tx1"/>
                </a:solidFill>
              </a:rPr>
              <a:t>LE </a:t>
            </a:r>
            <a:r>
              <a:rPr lang="it-IT" b="1" i="1" u="sng" dirty="0" smtClean="0">
                <a:solidFill>
                  <a:schemeClr val="tx1"/>
                </a:solidFill>
              </a:rPr>
              <a:t>INDAGINI AMBIENTALI URGENTI</a:t>
            </a:r>
            <a:endParaRPr lang="it-IT" b="1" i="1" u="sng" dirty="0">
              <a:solidFill>
                <a:schemeClr val="tx1"/>
              </a:solidFill>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672" y="1124744"/>
            <a:ext cx="5673551" cy="5192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560307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b="1" i="1" u="sng" dirty="0" smtClean="0">
                <a:solidFill>
                  <a:schemeClr val="tx1"/>
                </a:solidFill>
              </a:rPr>
              <a:t>PREMESSA</a:t>
            </a:r>
            <a:endParaRPr lang="it-IT" b="1" i="1" u="sng" dirty="0">
              <a:solidFill>
                <a:schemeClr val="tx1"/>
              </a:solidFill>
            </a:endParaRPr>
          </a:p>
        </p:txBody>
      </p:sp>
      <p:sp>
        <p:nvSpPr>
          <p:cNvPr id="3" name="Segnaposto contenuto 2"/>
          <p:cNvSpPr>
            <a:spLocks noGrp="1"/>
          </p:cNvSpPr>
          <p:nvPr>
            <p:ph idx="1"/>
          </p:nvPr>
        </p:nvSpPr>
        <p:spPr>
          <a:xfrm>
            <a:off x="539552" y="2204864"/>
            <a:ext cx="8229600" cy="1440160"/>
          </a:xfrm>
        </p:spPr>
        <p:txBody>
          <a:bodyPr>
            <a:normAutofit fontScale="25000" lnSpcReduction="20000"/>
          </a:body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7600" b="1" i="1" u="sng" dirty="0" smtClean="0"/>
              <a:t>“Struttura del corso” …</a:t>
            </a:r>
            <a:endParaRPr lang="it-IT" sz="17600" b="1" i="1" u="sng" dirty="0"/>
          </a:p>
        </p:txBody>
      </p:sp>
      <p:sp>
        <p:nvSpPr>
          <p:cNvPr id="5" name="Segnaposto numero diapositiva 4"/>
          <p:cNvSpPr>
            <a:spLocks noGrp="1"/>
          </p:cNvSpPr>
          <p:nvPr>
            <p:ph type="sldNum" sz="quarter" idx="12"/>
          </p:nvPr>
        </p:nvSpPr>
        <p:spPr/>
        <p:txBody>
          <a:bodyPr/>
          <a:lstStyle/>
          <a:p>
            <a:fld id="{7A6694C0-6A41-41BA-ADE3-0C2BC21AA602}" type="slidenum">
              <a:rPr lang="it-IT" smtClean="0"/>
              <a:pPr/>
              <a:t>2</a:t>
            </a:fld>
            <a:endParaRPr lang="it-IT"/>
          </a:p>
        </p:txBody>
      </p:sp>
      <p:sp>
        <p:nvSpPr>
          <p:cNvPr id="8"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20</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107504" y="-27384"/>
            <a:ext cx="8733656" cy="782960"/>
          </a:xfrm>
        </p:spPr>
        <p:txBody>
          <a:bodyPr>
            <a:normAutofit fontScale="90000"/>
          </a:bodyPr>
          <a:lstStyle/>
          <a:p>
            <a:r>
              <a:rPr lang="it-IT" b="1" i="1" u="sng" dirty="0" smtClean="0">
                <a:solidFill>
                  <a:schemeClr val="tx1"/>
                </a:solidFill>
              </a:rPr>
              <a:t>LE </a:t>
            </a:r>
            <a:r>
              <a:rPr lang="it-IT" b="1" i="1" u="sng" dirty="0" smtClean="0">
                <a:solidFill>
                  <a:schemeClr val="tx1"/>
                </a:solidFill>
              </a:rPr>
              <a:t>INDAGINI AMBIENTALI URGENTI</a:t>
            </a:r>
            <a:endParaRPr lang="it-IT" b="1" i="1" u="sng" dirty="0">
              <a:solidFill>
                <a:schemeClr val="tx1"/>
              </a:solidFill>
            </a:endParaRPr>
          </a:p>
        </p:txBody>
      </p:sp>
      <p:sp>
        <p:nvSpPr>
          <p:cNvPr id="8" name="Titolo 1"/>
          <p:cNvSpPr txBox="1">
            <a:spLocks/>
          </p:cNvSpPr>
          <p:nvPr/>
        </p:nvSpPr>
        <p:spPr>
          <a:xfrm>
            <a:off x="2555776" y="1340768"/>
            <a:ext cx="3960440" cy="720080"/>
          </a:xfrm>
          <a:prstGeom prst="rect">
            <a:avLst/>
          </a:prstGeom>
        </p:spPr>
        <p:txBody>
          <a:bodyPr vert="horz" lIns="0" rIns="0" bIns="0" anchor="b">
            <a:no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it-IT" sz="2800" b="1" i="1" u="sng" dirty="0" smtClean="0">
                <a:solidFill>
                  <a:schemeClr val="tx1"/>
                </a:solidFill>
              </a:rPr>
              <a:t>Abrasioni gommose</a:t>
            </a:r>
            <a:endParaRPr lang="it-IT" sz="2800" b="1" i="1" u="sng" dirty="0" smtClean="0">
              <a:solidFill>
                <a:schemeClr val="tx1"/>
              </a:solidFill>
            </a:endParaRPr>
          </a:p>
        </p:txBody>
      </p:sp>
      <p:sp>
        <p:nvSpPr>
          <p:cNvPr id="9" name="Freccia in giù 8"/>
          <p:cNvSpPr/>
          <p:nvPr/>
        </p:nvSpPr>
        <p:spPr>
          <a:xfrm rot="2436299">
            <a:off x="2699792" y="2348880"/>
            <a:ext cx="720080" cy="1224136"/>
          </a:xfrm>
          <a:prstGeom prst="down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 name="Freccia in giù 9"/>
          <p:cNvSpPr/>
          <p:nvPr/>
        </p:nvSpPr>
        <p:spPr>
          <a:xfrm rot="18899329">
            <a:off x="4716016" y="2348880"/>
            <a:ext cx="720080" cy="1224136"/>
          </a:xfrm>
          <a:prstGeom prst="down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 name="Titolo 1"/>
          <p:cNvSpPr txBox="1">
            <a:spLocks/>
          </p:cNvSpPr>
          <p:nvPr/>
        </p:nvSpPr>
        <p:spPr>
          <a:xfrm>
            <a:off x="1763688" y="3284984"/>
            <a:ext cx="2232248" cy="720080"/>
          </a:xfrm>
          <a:prstGeom prst="rect">
            <a:avLst/>
          </a:prstGeom>
        </p:spPr>
        <p:txBody>
          <a:bodyPr vert="horz" lIns="0" rIns="0" bIns="0" anchor="b">
            <a:no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it-IT" sz="2800" b="1" i="1" u="sng" dirty="0" err="1" smtClean="0">
                <a:solidFill>
                  <a:schemeClr val="tx1"/>
                </a:solidFill>
              </a:rPr>
              <a:t>Skid</a:t>
            </a:r>
            <a:r>
              <a:rPr lang="it-IT" sz="2800" b="1" i="1" u="sng" dirty="0" smtClean="0">
                <a:solidFill>
                  <a:schemeClr val="tx1"/>
                </a:solidFill>
              </a:rPr>
              <a:t> </a:t>
            </a:r>
            <a:r>
              <a:rPr lang="it-IT" sz="2800" b="1" i="1" u="sng" dirty="0" err="1" smtClean="0">
                <a:solidFill>
                  <a:schemeClr val="tx1"/>
                </a:solidFill>
              </a:rPr>
              <a:t>Marks</a:t>
            </a:r>
            <a:endParaRPr lang="it-IT" sz="2800" b="1" i="1" u="sng" dirty="0" smtClean="0">
              <a:solidFill>
                <a:schemeClr val="tx1"/>
              </a:solidFill>
            </a:endParaRPr>
          </a:p>
        </p:txBody>
      </p:sp>
      <p:sp>
        <p:nvSpPr>
          <p:cNvPr id="12" name="Titolo 1"/>
          <p:cNvSpPr txBox="1">
            <a:spLocks/>
          </p:cNvSpPr>
          <p:nvPr/>
        </p:nvSpPr>
        <p:spPr>
          <a:xfrm>
            <a:off x="4535996" y="3284984"/>
            <a:ext cx="1980220" cy="720080"/>
          </a:xfrm>
          <a:prstGeom prst="rect">
            <a:avLst/>
          </a:prstGeom>
        </p:spPr>
        <p:txBody>
          <a:bodyPr vert="horz" lIns="0" rIns="0" bIns="0" anchor="b">
            <a:no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it-IT" sz="2800" b="1" i="1" u="sng" dirty="0" err="1" smtClean="0">
                <a:solidFill>
                  <a:schemeClr val="tx1"/>
                </a:solidFill>
              </a:rPr>
              <a:t>Scuff</a:t>
            </a:r>
            <a:r>
              <a:rPr lang="it-IT" sz="2800" b="1" i="1" u="sng" dirty="0" smtClean="0">
                <a:solidFill>
                  <a:schemeClr val="tx1"/>
                </a:solidFill>
              </a:rPr>
              <a:t> </a:t>
            </a:r>
            <a:r>
              <a:rPr lang="it-IT" sz="2800" b="1" i="1" u="sng" dirty="0" err="1" smtClean="0">
                <a:solidFill>
                  <a:schemeClr val="tx1"/>
                </a:solidFill>
              </a:rPr>
              <a:t>Marks</a:t>
            </a:r>
            <a:endParaRPr lang="it-IT" sz="2800" b="1" i="1" u="sng" dirty="0" smtClean="0">
              <a:solidFill>
                <a:schemeClr val="tx1"/>
              </a:solidFill>
            </a:endParaRPr>
          </a:p>
        </p:txBody>
      </p:sp>
      <p:sp>
        <p:nvSpPr>
          <p:cNvPr id="13" name="Freccia in giù 12"/>
          <p:cNvSpPr/>
          <p:nvPr/>
        </p:nvSpPr>
        <p:spPr>
          <a:xfrm>
            <a:off x="2555776" y="4149080"/>
            <a:ext cx="324036" cy="864096"/>
          </a:xfrm>
          <a:prstGeom prst="down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4" name="Freccia in giù 13"/>
          <p:cNvSpPr/>
          <p:nvPr/>
        </p:nvSpPr>
        <p:spPr>
          <a:xfrm>
            <a:off x="5423651" y="4149080"/>
            <a:ext cx="324036" cy="864096"/>
          </a:xfrm>
          <a:prstGeom prst="down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5" name="Titolo 1"/>
          <p:cNvSpPr txBox="1">
            <a:spLocks/>
          </p:cNvSpPr>
          <p:nvPr/>
        </p:nvSpPr>
        <p:spPr>
          <a:xfrm>
            <a:off x="1920073" y="4869160"/>
            <a:ext cx="1787831" cy="504056"/>
          </a:xfrm>
          <a:prstGeom prst="rect">
            <a:avLst/>
          </a:prstGeom>
        </p:spPr>
        <p:txBody>
          <a:bodyPr vert="horz" lIns="0" rIns="0" bIns="0" anchor="b">
            <a:no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it-IT" sz="1800" b="1" i="1" u="sng" dirty="0" smtClean="0">
                <a:solidFill>
                  <a:schemeClr val="tx1"/>
                </a:solidFill>
              </a:rPr>
              <a:t>Ruote bloccate</a:t>
            </a:r>
            <a:endParaRPr lang="it-IT" sz="1800" b="1" i="1" u="sng" dirty="0" smtClean="0">
              <a:solidFill>
                <a:schemeClr val="tx1"/>
              </a:solidFill>
            </a:endParaRPr>
          </a:p>
        </p:txBody>
      </p:sp>
      <p:sp>
        <p:nvSpPr>
          <p:cNvPr id="17" name="Titolo 1"/>
          <p:cNvSpPr txBox="1">
            <a:spLocks/>
          </p:cNvSpPr>
          <p:nvPr/>
        </p:nvSpPr>
        <p:spPr>
          <a:xfrm>
            <a:off x="4716016" y="4869160"/>
            <a:ext cx="2507911" cy="504056"/>
          </a:xfrm>
          <a:prstGeom prst="rect">
            <a:avLst/>
          </a:prstGeom>
        </p:spPr>
        <p:txBody>
          <a:bodyPr vert="horz" lIns="0" rIns="0" bIns="0" anchor="b">
            <a:no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it-IT" sz="1800" b="1" i="1" u="sng" dirty="0" smtClean="0">
                <a:solidFill>
                  <a:schemeClr val="tx1"/>
                </a:solidFill>
              </a:rPr>
              <a:t>Ruote che strisciano</a:t>
            </a:r>
            <a:endParaRPr lang="it-IT" sz="1800" b="1" i="1" u="sng" dirty="0" smtClean="0">
              <a:solidFill>
                <a:schemeClr val="tx1"/>
              </a:solidFill>
            </a:endParaRPr>
          </a:p>
        </p:txBody>
      </p:sp>
    </p:spTree>
    <p:extLst>
      <p:ext uri="{BB962C8B-B14F-4D97-AF65-F5344CB8AC3E}">
        <p14:creationId xmlns:p14="http://schemas.microsoft.com/office/powerpoint/2010/main" val="160685227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21</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169168" y="0"/>
            <a:ext cx="8733656" cy="782960"/>
          </a:xfrm>
        </p:spPr>
        <p:txBody>
          <a:bodyPr>
            <a:normAutofit fontScale="90000"/>
          </a:bodyPr>
          <a:lstStyle/>
          <a:p>
            <a:r>
              <a:rPr lang="it-IT" b="1" i="1" u="sng" dirty="0" smtClean="0">
                <a:solidFill>
                  <a:schemeClr val="tx1"/>
                </a:solidFill>
              </a:rPr>
              <a:t>LE </a:t>
            </a:r>
            <a:r>
              <a:rPr lang="it-IT" b="1" i="1" u="sng" dirty="0" smtClean="0">
                <a:solidFill>
                  <a:schemeClr val="tx1"/>
                </a:solidFill>
              </a:rPr>
              <a:t>INDAGINI AMBIENTALI URGENTI</a:t>
            </a:r>
            <a:endParaRPr lang="it-IT" b="1" i="1" u="sng" dirty="0">
              <a:solidFill>
                <a:schemeClr val="tx1"/>
              </a:solidFill>
            </a:endParaRPr>
          </a:p>
        </p:txBody>
      </p:sp>
      <p:sp>
        <p:nvSpPr>
          <p:cNvPr id="8" name="Titolo 1"/>
          <p:cNvSpPr txBox="1">
            <a:spLocks/>
          </p:cNvSpPr>
          <p:nvPr/>
        </p:nvSpPr>
        <p:spPr>
          <a:xfrm>
            <a:off x="2555776" y="620688"/>
            <a:ext cx="3960440" cy="720080"/>
          </a:xfrm>
          <a:prstGeom prst="rect">
            <a:avLst/>
          </a:prstGeom>
        </p:spPr>
        <p:txBody>
          <a:bodyPr vert="horz" lIns="0" rIns="0" bIns="0" anchor="b">
            <a:no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it-IT" sz="2800" b="1" i="1" u="sng" dirty="0" smtClean="0">
                <a:solidFill>
                  <a:schemeClr val="tx1"/>
                </a:solidFill>
              </a:rPr>
              <a:t>Tracce di pattinamento</a:t>
            </a:r>
            <a:endParaRPr lang="it-IT" sz="2800" b="1" i="1" u="sng" dirty="0" smtClean="0">
              <a:solidFill>
                <a:schemeClr val="tx1"/>
              </a:solidFill>
            </a:endParaRPr>
          </a:p>
        </p:txBody>
      </p:sp>
      <p:sp>
        <p:nvSpPr>
          <p:cNvPr id="9" name="Freccia in giù 8"/>
          <p:cNvSpPr/>
          <p:nvPr/>
        </p:nvSpPr>
        <p:spPr>
          <a:xfrm>
            <a:off x="3851920" y="1412776"/>
            <a:ext cx="576064" cy="864096"/>
          </a:xfrm>
          <a:prstGeom prst="down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 name="Titolo 1"/>
          <p:cNvSpPr txBox="1">
            <a:spLocks/>
          </p:cNvSpPr>
          <p:nvPr/>
        </p:nvSpPr>
        <p:spPr>
          <a:xfrm>
            <a:off x="3347864" y="1916832"/>
            <a:ext cx="2232248" cy="720080"/>
          </a:xfrm>
          <a:prstGeom prst="rect">
            <a:avLst/>
          </a:prstGeom>
        </p:spPr>
        <p:txBody>
          <a:bodyPr vert="horz" lIns="0" rIns="0" bIns="0" anchor="b">
            <a:no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it-IT" sz="2800" b="1" i="1" u="sng" dirty="0" err="1" smtClean="0">
                <a:solidFill>
                  <a:schemeClr val="tx1"/>
                </a:solidFill>
              </a:rPr>
              <a:t>Skid</a:t>
            </a:r>
            <a:r>
              <a:rPr lang="it-IT" sz="2800" b="1" i="1" u="sng" dirty="0" smtClean="0">
                <a:solidFill>
                  <a:schemeClr val="tx1"/>
                </a:solidFill>
              </a:rPr>
              <a:t> </a:t>
            </a:r>
            <a:r>
              <a:rPr lang="it-IT" sz="2800" b="1" i="1" u="sng" dirty="0" err="1" smtClean="0">
                <a:solidFill>
                  <a:schemeClr val="tx1"/>
                </a:solidFill>
              </a:rPr>
              <a:t>Marks</a:t>
            </a:r>
            <a:endParaRPr lang="it-IT" sz="2800" b="1" i="1" u="sng" dirty="0" smtClean="0">
              <a:solidFill>
                <a:schemeClr val="tx1"/>
              </a:solidFill>
            </a:endParaRPr>
          </a:p>
        </p:txBody>
      </p:sp>
      <p:sp>
        <p:nvSpPr>
          <p:cNvPr id="11" name="Rettangolo 10"/>
          <p:cNvSpPr/>
          <p:nvPr/>
        </p:nvSpPr>
        <p:spPr>
          <a:xfrm>
            <a:off x="251520" y="2780928"/>
            <a:ext cx="8856984" cy="3693319"/>
          </a:xfrm>
          <a:prstGeom prst="rect">
            <a:avLst/>
          </a:prstGeom>
        </p:spPr>
        <p:txBody>
          <a:bodyPr wrap="square">
            <a:spAutoFit/>
          </a:bodyPr>
          <a:lstStyle/>
          <a:p>
            <a:pPr marL="285750" lvl="0" indent="-285750">
              <a:buFont typeface="Wingdings" panose="05000000000000000000" pitchFamily="2" charset="2"/>
              <a:buChar char="q"/>
            </a:pPr>
            <a:r>
              <a:rPr lang="it-IT" dirty="0"/>
              <a:t>esse sono sostanzialmente rettilinee e possono deviare leggermente verso il lato più basso della carreggiata. È molto raro che assumano un andamento a zig zag;</a:t>
            </a:r>
          </a:p>
          <a:p>
            <a:pPr marL="285750" lvl="0" indent="-285750">
              <a:buFont typeface="Wingdings" panose="05000000000000000000" pitchFamily="2" charset="2"/>
              <a:buChar char="q"/>
            </a:pPr>
            <a:r>
              <a:rPr lang="it-IT" dirty="0"/>
              <a:t>teoricamente un veicolo a quattro ruote, con il sistema frenante ben equilibrato, dovrebbe lasciare al suolo quattro tracce,  ma è più comune trovarne solo due (lasciate dalle ruote anteriori), tre o una, nell’ordine di frequenza di accadimento;</a:t>
            </a:r>
          </a:p>
          <a:p>
            <a:pPr marL="285750" lvl="0" indent="-285750">
              <a:buFont typeface="Wingdings" panose="05000000000000000000" pitchFamily="2" charset="2"/>
              <a:buChar char="q"/>
            </a:pPr>
            <a:r>
              <a:rPr lang="it-IT" dirty="0"/>
              <a:t>le tracce lasciate dalle ruote di destra e di sinistra sono normalmente della stessa intensità e della stessa larghezza;</a:t>
            </a:r>
          </a:p>
          <a:p>
            <a:pPr marL="285750" lvl="0" indent="-285750">
              <a:buFont typeface="Wingdings" panose="05000000000000000000" pitchFamily="2" charset="2"/>
              <a:buChar char="q"/>
            </a:pPr>
            <a:r>
              <a:rPr lang="it-IT" dirty="0"/>
              <a:t>le tracce delle ruote anteriori sono, di solito, leggermente più larghe di quelle posteriori;</a:t>
            </a:r>
          </a:p>
          <a:p>
            <a:pPr marL="285750" lvl="0" indent="-285750">
              <a:buFont typeface="Wingdings" panose="05000000000000000000" pitchFamily="2" charset="2"/>
              <a:buChar char="q"/>
            </a:pPr>
            <a:r>
              <a:rPr lang="it-IT" dirty="0"/>
              <a:t>all’inizio la traccia è larga come il battistrada, a volte può essere leggermente più larga, mai più stretta;</a:t>
            </a:r>
          </a:p>
          <a:p>
            <a:pPr marL="285750" lvl="0" indent="-285750">
              <a:buFont typeface="Wingdings" panose="05000000000000000000" pitchFamily="2" charset="2"/>
              <a:buChar char="q"/>
            </a:pPr>
            <a:r>
              <a:rPr lang="it-IT" dirty="0"/>
              <a:t>una traccia di pattinamento normalmente finisce bruscamente, o dove si ferma il veicolo o dove avviene l’urto.</a:t>
            </a:r>
          </a:p>
        </p:txBody>
      </p:sp>
    </p:spTree>
    <p:extLst>
      <p:ext uri="{BB962C8B-B14F-4D97-AF65-F5344CB8AC3E}">
        <p14:creationId xmlns:p14="http://schemas.microsoft.com/office/powerpoint/2010/main" val="75314131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22</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169168" y="0"/>
            <a:ext cx="8733656" cy="782960"/>
          </a:xfrm>
        </p:spPr>
        <p:txBody>
          <a:bodyPr>
            <a:normAutofit fontScale="90000"/>
          </a:bodyPr>
          <a:lstStyle/>
          <a:p>
            <a:r>
              <a:rPr lang="it-IT" b="1" i="1" u="sng" dirty="0" smtClean="0">
                <a:solidFill>
                  <a:schemeClr val="tx1"/>
                </a:solidFill>
              </a:rPr>
              <a:t>LE </a:t>
            </a:r>
            <a:r>
              <a:rPr lang="it-IT" b="1" i="1" u="sng" dirty="0" smtClean="0">
                <a:solidFill>
                  <a:schemeClr val="tx1"/>
                </a:solidFill>
              </a:rPr>
              <a:t>INDAGINI AMBIENTALI URGENTI</a:t>
            </a:r>
            <a:endParaRPr lang="it-IT" b="1" i="1" u="sng" dirty="0">
              <a:solidFill>
                <a:schemeClr val="tx1"/>
              </a:solidFill>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0073" y="1090477"/>
            <a:ext cx="7920359" cy="5146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135949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23</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169168" y="0"/>
            <a:ext cx="8733656" cy="782960"/>
          </a:xfrm>
        </p:spPr>
        <p:txBody>
          <a:bodyPr>
            <a:normAutofit fontScale="90000"/>
          </a:bodyPr>
          <a:lstStyle/>
          <a:p>
            <a:r>
              <a:rPr lang="it-IT" b="1" i="1" u="sng" dirty="0" smtClean="0">
                <a:solidFill>
                  <a:schemeClr val="tx1"/>
                </a:solidFill>
              </a:rPr>
              <a:t>LE </a:t>
            </a:r>
            <a:r>
              <a:rPr lang="it-IT" b="1" i="1" u="sng" dirty="0" smtClean="0">
                <a:solidFill>
                  <a:schemeClr val="tx1"/>
                </a:solidFill>
              </a:rPr>
              <a:t>INDAGINI AMBIENTALI URGENTI</a:t>
            </a:r>
            <a:endParaRPr lang="it-IT" b="1" i="1" u="sng" dirty="0">
              <a:solidFill>
                <a:schemeClr val="tx1"/>
              </a:solidFill>
            </a:endParaRPr>
          </a:p>
        </p:txBody>
      </p:sp>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8290" y="1152128"/>
            <a:ext cx="8088166" cy="4869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552265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24</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169168" y="0"/>
            <a:ext cx="8733656" cy="782960"/>
          </a:xfrm>
        </p:spPr>
        <p:txBody>
          <a:bodyPr>
            <a:normAutofit fontScale="90000"/>
          </a:bodyPr>
          <a:lstStyle/>
          <a:p>
            <a:r>
              <a:rPr lang="it-IT" b="1" i="1" u="sng" dirty="0" smtClean="0">
                <a:solidFill>
                  <a:schemeClr val="tx1"/>
                </a:solidFill>
              </a:rPr>
              <a:t>LE </a:t>
            </a:r>
            <a:r>
              <a:rPr lang="it-IT" b="1" i="1" u="sng" dirty="0" smtClean="0">
                <a:solidFill>
                  <a:schemeClr val="tx1"/>
                </a:solidFill>
              </a:rPr>
              <a:t>INDAGINI AMBIENTALI URGENTI</a:t>
            </a:r>
            <a:endParaRPr lang="it-IT" b="1" i="1" u="sng" dirty="0">
              <a:solidFill>
                <a:schemeClr val="tx1"/>
              </a:solidFill>
            </a:endParaRP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9" y="978322"/>
            <a:ext cx="7776864" cy="52585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608274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25</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169168" y="0"/>
            <a:ext cx="8733656" cy="782960"/>
          </a:xfrm>
        </p:spPr>
        <p:txBody>
          <a:bodyPr>
            <a:normAutofit fontScale="90000"/>
          </a:bodyPr>
          <a:lstStyle/>
          <a:p>
            <a:r>
              <a:rPr lang="it-IT" b="1" i="1" u="sng" dirty="0" smtClean="0">
                <a:solidFill>
                  <a:schemeClr val="tx1"/>
                </a:solidFill>
              </a:rPr>
              <a:t>LE </a:t>
            </a:r>
            <a:r>
              <a:rPr lang="it-IT" b="1" i="1" u="sng" dirty="0" smtClean="0">
                <a:solidFill>
                  <a:schemeClr val="tx1"/>
                </a:solidFill>
              </a:rPr>
              <a:t>INDAGINI AMBIENTALI URGENTI</a:t>
            </a:r>
            <a:endParaRPr lang="it-IT" b="1" i="1" u="sng" dirty="0">
              <a:solidFill>
                <a:schemeClr val="tx1"/>
              </a:solidFill>
            </a:endParaRP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1196752"/>
            <a:ext cx="8275112" cy="5013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3683188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26</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169168" y="0"/>
            <a:ext cx="8733656" cy="782960"/>
          </a:xfrm>
        </p:spPr>
        <p:txBody>
          <a:bodyPr>
            <a:normAutofit fontScale="90000"/>
          </a:bodyPr>
          <a:lstStyle/>
          <a:p>
            <a:r>
              <a:rPr lang="it-IT" b="1" i="1" u="sng" dirty="0" smtClean="0">
                <a:solidFill>
                  <a:schemeClr val="tx1"/>
                </a:solidFill>
              </a:rPr>
              <a:t>LE </a:t>
            </a:r>
            <a:r>
              <a:rPr lang="it-IT" b="1" i="1" u="sng" dirty="0" smtClean="0">
                <a:solidFill>
                  <a:schemeClr val="tx1"/>
                </a:solidFill>
              </a:rPr>
              <a:t>INDAGINI AMBIENTALI URGENTI</a:t>
            </a:r>
            <a:endParaRPr lang="it-IT" b="1" i="1" u="sng" dirty="0">
              <a:solidFill>
                <a:schemeClr val="tx1"/>
              </a:solidFill>
            </a:endParaRP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1556792"/>
            <a:ext cx="7541548" cy="4061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0927721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27</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169168" y="0"/>
            <a:ext cx="8733656" cy="782960"/>
          </a:xfrm>
        </p:spPr>
        <p:txBody>
          <a:bodyPr>
            <a:normAutofit fontScale="90000"/>
          </a:bodyPr>
          <a:lstStyle/>
          <a:p>
            <a:r>
              <a:rPr lang="it-IT" b="1" i="1" u="sng" dirty="0" smtClean="0">
                <a:solidFill>
                  <a:schemeClr val="tx1"/>
                </a:solidFill>
              </a:rPr>
              <a:t>LE </a:t>
            </a:r>
            <a:r>
              <a:rPr lang="it-IT" b="1" i="1" u="sng" dirty="0" smtClean="0">
                <a:solidFill>
                  <a:schemeClr val="tx1"/>
                </a:solidFill>
              </a:rPr>
              <a:t>INDAGINI AMBIENTALI URGENTI</a:t>
            </a:r>
            <a:endParaRPr lang="it-IT" b="1" i="1" u="sng" dirty="0">
              <a:solidFill>
                <a:schemeClr val="tx1"/>
              </a:solidFill>
            </a:endParaRPr>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1268760"/>
            <a:ext cx="8047533" cy="47282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2608384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28</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169168" y="0"/>
            <a:ext cx="8733656" cy="782960"/>
          </a:xfrm>
        </p:spPr>
        <p:txBody>
          <a:bodyPr>
            <a:normAutofit fontScale="90000"/>
          </a:bodyPr>
          <a:lstStyle/>
          <a:p>
            <a:r>
              <a:rPr lang="it-IT" b="1" i="1" u="sng" dirty="0" smtClean="0">
                <a:solidFill>
                  <a:schemeClr val="tx1"/>
                </a:solidFill>
              </a:rPr>
              <a:t>LE </a:t>
            </a:r>
            <a:r>
              <a:rPr lang="it-IT" b="1" i="1" u="sng" dirty="0" smtClean="0">
                <a:solidFill>
                  <a:schemeClr val="tx1"/>
                </a:solidFill>
              </a:rPr>
              <a:t>INDAGINI AMBIENTALI URGENTI</a:t>
            </a:r>
            <a:endParaRPr lang="it-IT" b="1" i="1" u="sng" dirty="0">
              <a:solidFill>
                <a:schemeClr val="tx1"/>
              </a:solidFill>
            </a:endParaRPr>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887069"/>
            <a:ext cx="7920359" cy="5422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2555136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29</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169168" y="0"/>
            <a:ext cx="8733656" cy="782960"/>
          </a:xfrm>
        </p:spPr>
        <p:txBody>
          <a:bodyPr>
            <a:normAutofit fontScale="90000"/>
          </a:bodyPr>
          <a:lstStyle/>
          <a:p>
            <a:r>
              <a:rPr lang="it-IT" b="1" i="1" u="sng" dirty="0" smtClean="0">
                <a:solidFill>
                  <a:schemeClr val="tx1"/>
                </a:solidFill>
              </a:rPr>
              <a:t>LE </a:t>
            </a:r>
            <a:r>
              <a:rPr lang="it-IT" b="1" i="1" u="sng" dirty="0" smtClean="0">
                <a:solidFill>
                  <a:schemeClr val="tx1"/>
                </a:solidFill>
              </a:rPr>
              <a:t>INDAGINI AMBIENTALI URGENTI</a:t>
            </a:r>
            <a:endParaRPr lang="it-IT" b="1" i="1" u="sng" dirty="0">
              <a:solidFill>
                <a:schemeClr val="tx1"/>
              </a:solidFill>
            </a:endParaRPr>
          </a:p>
        </p:txBody>
      </p:sp>
      <p:sp>
        <p:nvSpPr>
          <p:cNvPr id="8" name="Titolo 1"/>
          <p:cNvSpPr txBox="1">
            <a:spLocks/>
          </p:cNvSpPr>
          <p:nvPr/>
        </p:nvSpPr>
        <p:spPr>
          <a:xfrm>
            <a:off x="2555776" y="1340768"/>
            <a:ext cx="3960440" cy="720080"/>
          </a:xfrm>
          <a:prstGeom prst="rect">
            <a:avLst/>
          </a:prstGeom>
        </p:spPr>
        <p:txBody>
          <a:bodyPr vert="horz" lIns="0" rIns="0" bIns="0" anchor="b">
            <a:no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it-IT" sz="2800" b="1" i="1" u="sng" dirty="0" smtClean="0">
                <a:solidFill>
                  <a:schemeClr val="tx1"/>
                </a:solidFill>
              </a:rPr>
              <a:t>Abrasioni gommose</a:t>
            </a:r>
            <a:endParaRPr lang="it-IT" sz="2800" b="1" i="1" u="sng" dirty="0" smtClean="0">
              <a:solidFill>
                <a:schemeClr val="tx1"/>
              </a:solidFill>
            </a:endParaRPr>
          </a:p>
        </p:txBody>
      </p:sp>
      <p:sp>
        <p:nvSpPr>
          <p:cNvPr id="9" name="Rettangolo 8"/>
          <p:cNvSpPr/>
          <p:nvPr/>
        </p:nvSpPr>
        <p:spPr>
          <a:xfrm>
            <a:off x="2286000" y="2967335"/>
            <a:ext cx="4572000" cy="1569660"/>
          </a:xfrm>
          <a:prstGeom prst="rect">
            <a:avLst/>
          </a:prstGeom>
        </p:spPr>
        <p:txBody>
          <a:bodyPr>
            <a:spAutoFit/>
          </a:bodyPr>
          <a:lstStyle/>
          <a:p>
            <a:pPr marL="285750" lvl="0" indent="-285750">
              <a:buFont typeface="Wingdings" panose="05000000000000000000" pitchFamily="2" charset="2"/>
              <a:buChar char="v"/>
            </a:pPr>
            <a:r>
              <a:rPr lang="it-IT" sz="2400" b="1" i="1" dirty="0"/>
              <a:t>in accelerazione da fermo;</a:t>
            </a:r>
          </a:p>
          <a:p>
            <a:pPr marL="285750" lvl="0" indent="-285750">
              <a:buFont typeface="Wingdings" panose="05000000000000000000" pitchFamily="2" charset="2"/>
              <a:buChar char="v"/>
            </a:pPr>
            <a:r>
              <a:rPr lang="it-IT" sz="2400" b="1" i="1" dirty="0"/>
              <a:t>in imbardata (</a:t>
            </a:r>
            <a:r>
              <a:rPr lang="it-IT" sz="2400" b="1" i="1" dirty="0" err="1"/>
              <a:t>yaw</a:t>
            </a:r>
            <a:r>
              <a:rPr lang="it-IT" sz="2400" b="1" i="1" dirty="0"/>
              <a:t> </a:t>
            </a:r>
            <a:r>
              <a:rPr lang="it-IT" sz="2400" b="1" i="1" dirty="0" err="1"/>
              <a:t>mark</a:t>
            </a:r>
            <a:r>
              <a:rPr lang="it-IT" sz="2400" b="1" i="1" dirty="0"/>
              <a:t>);</a:t>
            </a:r>
          </a:p>
          <a:p>
            <a:pPr marL="285750" lvl="0" indent="-285750">
              <a:buFont typeface="Wingdings" panose="05000000000000000000" pitchFamily="2" charset="2"/>
              <a:buChar char="v"/>
            </a:pPr>
            <a:r>
              <a:rPr lang="it-IT" sz="2400" b="1" i="1" dirty="0"/>
              <a:t>in presenza di ruote sgonfie o sovraccariche.</a:t>
            </a:r>
          </a:p>
        </p:txBody>
      </p:sp>
    </p:spTree>
    <p:extLst>
      <p:ext uri="{BB962C8B-B14F-4D97-AF65-F5344CB8AC3E}">
        <p14:creationId xmlns:p14="http://schemas.microsoft.com/office/powerpoint/2010/main" val="19723162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3</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698500" y="272288"/>
            <a:ext cx="8229600" cy="1143000"/>
          </a:xfrm>
        </p:spPr>
        <p:txBody>
          <a:bodyPr/>
          <a:lstStyle/>
          <a:p>
            <a:r>
              <a:rPr lang="it-IT" b="1" i="1" u="sng" dirty="0" smtClean="0">
                <a:solidFill>
                  <a:schemeClr val="tx1"/>
                </a:solidFill>
              </a:rPr>
              <a:t>LE INDAGINI</a:t>
            </a:r>
            <a:endParaRPr lang="it-IT" b="1" i="1" u="sng" dirty="0">
              <a:solidFill>
                <a:schemeClr val="tx1"/>
              </a:solidFill>
            </a:endParaRPr>
          </a:p>
        </p:txBody>
      </p:sp>
      <p:sp>
        <p:nvSpPr>
          <p:cNvPr id="8" name="Freccia in giù 7"/>
          <p:cNvSpPr/>
          <p:nvPr/>
        </p:nvSpPr>
        <p:spPr>
          <a:xfrm rot="18876400">
            <a:off x="2686968" y="1547415"/>
            <a:ext cx="1656184" cy="2088232"/>
          </a:xfrm>
          <a:prstGeom prst="down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9" name="Titolo 1"/>
          <p:cNvSpPr txBox="1">
            <a:spLocks/>
          </p:cNvSpPr>
          <p:nvPr/>
        </p:nvSpPr>
        <p:spPr>
          <a:xfrm>
            <a:off x="2771800" y="3450815"/>
            <a:ext cx="4392488" cy="926976"/>
          </a:xfrm>
          <a:prstGeom prst="rect">
            <a:avLst/>
          </a:prstGeom>
        </p:spPr>
        <p:txBody>
          <a:bodyPr vert="horz" lIns="0" rIns="0" bIns="0" anchor="b">
            <a:norm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it-IT" b="1" i="1" u="sng" dirty="0" smtClean="0">
                <a:solidFill>
                  <a:schemeClr val="tx1"/>
                </a:solidFill>
              </a:rPr>
              <a:t>Raccolta dati</a:t>
            </a:r>
            <a:endParaRPr lang="it-IT" b="1" i="1" u="sng" dirty="0">
              <a:solidFill>
                <a:schemeClr val="tx1"/>
              </a:solidFill>
            </a:endParaRPr>
          </a:p>
        </p:txBody>
      </p:sp>
      <p:sp>
        <p:nvSpPr>
          <p:cNvPr id="10" name="Freccia in giù 9"/>
          <p:cNvSpPr/>
          <p:nvPr/>
        </p:nvSpPr>
        <p:spPr>
          <a:xfrm>
            <a:off x="2771800" y="4581128"/>
            <a:ext cx="743260" cy="100811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 name="Freccia in giù 10"/>
          <p:cNvSpPr/>
          <p:nvPr/>
        </p:nvSpPr>
        <p:spPr>
          <a:xfrm>
            <a:off x="4039699" y="4581128"/>
            <a:ext cx="743260" cy="100811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2" name="Freccia in giù 11"/>
          <p:cNvSpPr/>
          <p:nvPr/>
        </p:nvSpPr>
        <p:spPr>
          <a:xfrm>
            <a:off x="5364088" y="4581128"/>
            <a:ext cx="743260" cy="100811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3" name="Titolo 1"/>
          <p:cNvSpPr txBox="1">
            <a:spLocks/>
          </p:cNvSpPr>
          <p:nvPr/>
        </p:nvSpPr>
        <p:spPr>
          <a:xfrm>
            <a:off x="1475656" y="5589240"/>
            <a:ext cx="2448272" cy="566936"/>
          </a:xfrm>
          <a:prstGeom prst="rect">
            <a:avLst/>
          </a:prstGeom>
        </p:spPr>
        <p:txBody>
          <a:bodyPr vert="horz" lIns="0" rIns="0" bIns="0" anchor="b">
            <a:norm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it-IT" sz="2400" b="1" i="1" u="sng" dirty="0" smtClean="0">
                <a:solidFill>
                  <a:schemeClr val="tx1"/>
                </a:solidFill>
              </a:rPr>
              <a:t>Osservazione</a:t>
            </a:r>
            <a:endParaRPr lang="it-IT" sz="2400" b="1" i="1" u="sng" dirty="0">
              <a:solidFill>
                <a:schemeClr val="tx1"/>
              </a:solidFill>
            </a:endParaRPr>
          </a:p>
        </p:txBody>
      </p:sp>
      <p:sp>
        <p:nvSpPr>
          <p:cNvPr id="14" name="Titolo 1"/>
          <p:cNvSpPr txBox="1">
            <a:spLocks/>
          </p:cNvSpPr>
          <p:nvPr/>
        </p:nvSpPr>
        <p:spPr>
          <a:xfrm>
            <a:off x="3923928" y="5615880"/>
            <a:ext cx="2448272" cy="566936"/>
          </a:xfrm>
          <a:prstGeom prst="rect">
            <a:avLst/>
          </a:prstGeom>
        </p:spPr>
        <p:txBody>
          <a:bodyPr vert="horz" lIns="0" rIns="0" bIns="0" anchor="b">
            <a:norm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it-IT" sz="2400" b="1" i="1" u="sng" dirty="0" smtClean="0">
                <a:solidFill>
                  <a:schemeClr val="tx1"/>
                </a:solidFill>
              </a:rPr>
              <a:t>Misure</a:t>
            </a:r>
            <a:endParaRPr lang="it-IT" sz="2400" b="1" i="1" u="sng" dirty="0">
              <a:solidFill>
                <a:schemeClr val="tx1"/>
              </a:solidFill>
            </a:endParaRPr>
          </a:p>
        </p:txBody>
      </p:sp>
      <p:sp>
        <p:nvSpPr>
          <p:cNvPr id="15" name="Titolo 1"/>
          <p:cNvSpPr txBox="1">
            <a:spLocks/>
          </p:cNvSpPr>
          <p:nvPr/>
        </p:nvSpPr>
        <p:spPr>
          <a:xfrm>
            <a:off x="5436096" y="5589240"/>
            <a:ext cx="2448272" cy="566936"/>
          </a:xfrm>
          <a:prstGeom prst="rect">
            <a:avLst/>
          </a:prstGeom>
        </p:spPr>
        <p:txBody>
          <a:bodyPr vert="horz" lIns="0" rIns="0" bIns="0" anchor="b">
            <a:norm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it-IT" sz="2400" b="1" i="1" u="sng" dirty="0" smtClean="0">
                <a:solidFill>
                  <a:schemeClr val="tx1"/>
                </a:solidFill>
              </a:rPr>
              <a:t>Rilievi fotografici</a:t>
            </a:r>
            <a:endParaRPr lang="it-IT" sz="2400" b="1" i="1" u="sng" dirty="0">
              <a:solidFill>
                <a:schemeClr val="tx1"/>
              </a:solidFill>
            </a:endParaRPr>
          </a:p>
        </p:txBody>
      </p:sp>
    </p:spTree>
    <p:extLst>
      <p:ext uri="{BB962C8B-B14F-4D97-AF65-F5344CB8AC3E}">
        <p14:creationId xmlns:p14="http://schemas.microsoft.com/office/powerpoint/2010/main" val="209709555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30</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169168" y="0"/>
            <a:ext cx="8733656" cy="782960"/>
          </a:xfrm>
        </p:spPr>
        <p:txBody>
          <a:bodyPr>
            <a:normAutofit fontScale="90000"/>
          </a:bodyPr>
          <a:lstStyle/>
          <a:p>
            <a:r>
              <a:rPr lang="it-IT" b="1" i="1" u="sng" dirty="0" smtClean="0">
                <a:solidFill>
                  <a:schemeClr val="tx1"/>
                </a:solidFill>
              </a:rPr>
              <a:t>LE </a:t>
            </a:r>
            <a:r>
              <a:rPr lang="it-IT" b="1" i="1" u="sng" dirty="0" smtClean="0">
                <a:solidFill>
                  <a:schemeClr val="tx1"/>
                </a:solidFill>
              </a:rPr>
              <a:t>INDAGINI AMBIENTALI URGENTI</a:t>
            </a:r>
            <a:endParaRPr lang="it-IT" b="1" i="1" u="sng" dirty="0">
              <a:solidFill>
                <a:schemeClr val="tx1"/>
              </a:solidFill>
            </a:endParaRPr>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836712"/>
            <a:ext cx="7200800" cy="57477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6005562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31</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169168" y="0"/>
            <a:ext cx="8733656" cy="782960"/>
          </a:xfrm>
        </p:spPr>
        <p:txBody>
          <a:bodyPr>
            <a:normAutofit fontScale="90000"/>
          </a:bodyPr>
          <a:lstStyle/>
          <a:p>
            <a:r>
              <a:rPr lang="it-IT" b="1" i="1" u="sng" dirty="0" smtClean="0">
                <a:solidFill>
                  <a:schemeClr val="tx1"/>
                </a:solidFill>
              </a:rPr>
              <a:t>LE </a:t>
            </a:r>
            <a:r>
              <a:rPr lang="it-IT" b="1" i="1" u="sng" dirty="0" smtClean="0">
                <a:solidFill>
                  <a:schemeClr val="tx1"/>
                </a:solidFill>
              </a:rPr>
              <a:t>INDAGINI AMBIENTALI URGENTI</a:t>
            </a:r>
            <a:endParaRPr lang="it-IT" b="1" i="1" u="sng" dirty="0">
              <a:solidFill>
                <a:schemeClr val="tx1"/>
              </a:solidFill>
            </a:endParaRPr>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9632" y="1052736"/>
            <a:ext cx="6749107" cy="50314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5084336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32</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169168" y="0"/>
            <a:ext cx="8733656" cy="782960"/>
          </a:xfrm>
        </p:spPr>
        <p:txBody>
          <a:bodyPr>
            <a:normAutofit fontScale="90000"/>
          </a:bodyPr>
          <a:lstStyle/>
          <a:p>
            <a:r>
              <a:rPr lang="it-IT" b="1" i="1" u="sng" dirty="0" smtClean="0">
                <a:solidFill>
                  <a:schemeClr val="tx1"/>
                </a:solidFill>
              </a:rPr>
              <a:t>LE </a:t>
            </a:r>
            <a:r>
              <a:rPr lang="it-IT" b="1" i="1" u="sng" dirty="0" smtClean="0">
                <a:solidFill>
                  <a:schemeClr val="tx1"/>
                </a:solidFill>
              </a:rPr>
              <a:t>INDAGINI AMBIENTALI URGENTI</a:t>
            </a:r>
            <a:endParaRPr lang="it-IT" b="1" i="1" u="sng" dirty="0">
              <a:solidFill>
                <a:schemeClr val="tx1"/>
              </a:solidFill>
            </a:endParaRPr>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1340768"/>
            <a:ext cx="8135896" cy="4869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4165423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33</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169168" y="0"/>
            <a:ext cx="8733656" cy="782960"/>
          </a:xfrm>
        </p:spPr>
        <p:txBody>
          <a:bodyPr>
            <a:normAutofit fontScale="90000"/>
          </a:bodyPr>
          <a:lstStyle/>
          <a:p>
            <a:r>
              <a:rPr lang="it-IT" b="1" i="1" u="sng" dirty="0" smtClean="0">
                <a:solidFill>
                  <a:schemeClr val="tx1"/>
                </a:solidFill>
              </a:rPr>
              <a:t>LE </a:t>
            </a:r>
            <a:r>
              <a:rPr lang="it-IT" b="1" i="1" u="sng" dirty="0" smtClean="0">
                <a:solidFill>
                  <a:schemeClr val="tx1"/>
                </a:solidFill>
              </a:rPr>
              <a:t>INDAGINI AMBIENTALI URGENTI</a:t>
            </a:r>
            <a:endParaRPr lang="it-IT" b="1" i="1" u="sng" dirty="0">
              <a:solidFill>
                <a:schemeClr val="tx1"/>
              </a:solidFill>
            </a:endParaRPr>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196752"/>
            <a:ext cx="8142003" cy="4956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4418982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34</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169168" y="0"/>
            <a:ext cx="8733656" cy="782960"/>
          </a:xfrm>
        </p:spPr>
        <p:txBody>
          <a:bodyPr>
            <a:normAutofit fontScale="90000"/>
          </a:bodyPr>
          <a:lstStyle/>
          <a:p>
            <a:r>
              <a:rPr lang="it-IT" b="1" i="1" u="sng" dirty="0" smtClean="0">
                <a:solidFill>
                  <a:schemeClr val="tx1"/>
                </a:solidFill>
              </a:rPr>
              <a:t>LE </a:t>
            </a:r>
            <a:r>
              <a:rPr lang="it-IT" b="1" i="1" u="sng" dirty="0" smtClean="0">
                <a:solidFill>
                  <a:schemeClr val="tx1"/>
                </a:solidFill>
              </a:rPr>
              <a:t>INDAGINI AMBIENTALI URGENTI</a:t>
            </a:r>
            <a:endParaRPr lang="it-IT" b="1" i="1" u="sng" dirty="0">
              <a:solidFill>
                <a:schemeClr val="tx1"/>
              </a:solidFill>
            </a:endParaRPr>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1484784"/>
            <a:ext cx="7810857" cy="4509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2631368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35</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169168" y="0"/>
            <a:ext cx="8733656" cy="782960"/>
          </a:xfrm>
        </p:spPr>
        <p:txBody>
          <a:bodyPr>
            <a:normAutofit fontScale="90000"/>
          </a:bodyPr>
          <a:lstStyle/>
          <a:p>
            <a:r>
              <a:rPr lang="it-IT" b="1" i="1" u="sng" dirty="0" smtClean="0">
                <a:solidFill>
                  <a:schemeClr val="tx1"/>
                </a:solidFill>
              </a:rPr>
              <a:t>LE </a:t>
            </a:r>
            <a:r>
              <a:rPr lang="it-IT" b="1" i="1" u="sng" dirty="0" smtClean="0">
                <a:solidFill>
                  <a:schemeClr val="tx1"/>
                </a:solidFill>
              </a:rPr>
              <a:t>INDAGINI AMBIENTALI URGENTI</a:t>
            </a:r>
            <a:endParaRPr lang="it-IT" b="1" i="1" u="sng" dirty="0">
              <a:solidFill>
                <a:schemeClr val="tx1"/>
              </a:solidFill>
            </a:endParaRPr>
          </a:p>
        </p:txBody>
      </p:sp>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1052736"/>
            <a:ext cx="7488559" cy="53251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9991280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36</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169168" y="0"/>
            <a:ext cx="8733656" cy="782960"/>
          </a:xfrm>
        </p:spPr>
        <p:txBody>
          <a:bodyPr>
            <a:normAutofit fontScale="90000"/>
          </a:bodyPr>
          <a:lstStyle/>
          <a:p>
            <a:r>
              <a:rPr lang="it-IT" b="1" i="1" u="sng" dirty="0" smtClean="0">
                <a:solidFill>
                  <a:schemeClr val="tx1"/>
                </a:solidFill>
              </a:rPr>
              <a:t>LE </a:t>
            </a:r>
            <a:r>
              <a:rPr lang="it-IT" b="1" i="1" u="sng" dirty="0" smtClean="0">
                <a:solidFill>
                  <a:schemeClr val="tx1"/>
                </a:solidFill>
              </a:rPr>
              <a:t>INDAGINI AMBIENTALI URGENTI</a:t>
            </a:r>
            <a:endParaRPr lang="it-IT" b="1" i="1" u="sng" dirty="0">
              <a:solidFill>
                <a:schemeClr val="tx1"/>
              </a:solidFill>
            </a:endParaRPr>
          </a:p>
        </p:txBody>
      </p:sp>
      <p:pic>
        <p:nvPicPr>
          <p:cNvPr id="17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1412776"/>
            <a:ext cx="7930944" cy="4869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921220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37</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169168" y="0"/>
            <a:ext cx="8733656" cy="782960"/>
          </a:xfrm>
        </p:spPr>
        <p:txBody>
          <a:bodyPr>
            <a:normAutofit fontScale="90000"/>
          </a:bodyPr>
          <a:lstStyle/>
          <a:p>
            <a:r>
              <a:rPr lang="it-IT" b="1" i="1" u="sng" dirty="0" smtClean="0">
                <a:solidFill>
                  <a:schemeClr val="tx1"/>
                </a:solidFill>
              </a:rPr>
              <a:t>LE </a:t>
            </a:r>
            <a:r>
              <a:rPr lang="it-IT" b="1" i="1" u="sng" dirty="0" smtClean="0">
                <a:solidFill>
                  <a:schemeClr val="tx1"/>
                </a:solidFill>
              </a:rPr>
              <a:t>INDAGINI AMBIENTALI URGENTI</a:t>
            </a:r>
            <a:endParaRPr lang="it-IT" b="1" i="1" u="sng" dirty="0">
              <a:solidFill>
                <a:schemeClr val="tx1"/>
              </a:solidFill>
            </a:endParaRPr>
          </a:p>
        </p:txBody>
      </p:sp>
      <p:sp>
        <p:nvSpPr>
          <p:cNvPr id="8" name="Rettangolo 7"/>
          <p:cNvSpPr/>
          <p:nvPr/>
        </p:nvSpPr>
        <p:spPr>
          <a:xfrm>
            <a:off x="1187624" y="1412776"/>
            <a:ext cx="6858000" cy="1477328"/>
          </a:xfrm>
          <a:prstGeom prst="rect">
            <a:avLst/>
          </a:prstGeom>
        </p:spPr>
        <p:txBody>
          <a:bodyPr wrap="square">
            <a:spAutoFit/>
          </a:bodyPr>
          <a:lstStyle/>
          <a:p>
            <a:r>
              <a:rPr lang="it-IT" dirty="0"/>
              <a:t>Dai serbatoi di un veicolo possono fuoriuscire, durante e dopo l’urto, liquidi di raffreddamento, olio, acido della batteria, carburante ecc. Le persone ferite nell’incidente, inoltre, possono perdere sangue sul luogo del sinistro. I liquidi si possono presentare, sul luogo dell’incidente, sotto varie forme:</a:t>
            </a:r>
          </a:p>
        </p:txBody>
      </p:sp>
      <p:sp>
        <p:nvSpPr>
          <p:cNvPr id="9" name="Freccia in giù 8"/>
          <p:cNvSpPr/>
          <p:nvPr/>
        </p:nvSpPr>
        <p:spPr>
          <a:xfrm>
            <a:off x="3707904" y="2890104"/>
            <a:ext cx="908720" cy="1186968"/>
          </a:xfrm>
          <a:prstGeom prst="down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 name="Rettangolo 9"/>
          <p:cNvSpPr/>
          <p:nvPr/>
        </p:nvSpPr>
        <p:spPr>
          <a:xfrm>
            <a:off x="2591272" y="4180702"/>
            <a:ext cx="5869160" cy="1754326"/>
          </a:xfrm>
          <a:prstGeom prst="rect">
            <a:avLst/>
          </a:prstGeom>
        </p:spPr>
        <p:txBody>
          <a:bodyPr wrap="square">
            <a:spAutoFit/>
          </a:bodyPr>
          <a:lstStyle/>
          <a:p>
            <a:pPr marL="285750" lvl="0" indent="-285750">
              <a:buFont typeface="Wingdings" panose="05000000000000000000" pitchFamily="2" charset="2"/>
              <a:buChar char="Ø"/>
            </a:pPr>
            <a:r>
              <a:rPr lang="it-IT" i="1" dirty="0"/>
              <a:t>spruzzi;</a:t>
            </a:r>
          </a:p>
          <a:p>
            <a:pPr marL="285750" lvl="0" indent="-285750">
              <a:buFont typeface="Wingdings" panose="05000000000000000000" pitchFamily="2" charset="2"/>
              <a:buChar char="Ø"/>
            </a:pPr>
            <a:r>
              <a:rPr lang="it-IT" i="1" dirty="0"/>
              <a:t>sgocciolamenti;</a:t>
            </a:r>
          </a:p>
          <a:p>
            <a:pPr marL="285750" lvl="0" indent="-285750">
              <a:buFont typeface="Wingdings" panose="05000000000000000000" pitchFamily="2" charset="2"/>
              <a:buChar char="Ø"/>
            </a:pPr>
            <a:r>
              <a:rPr lang="it-IT" i="1" dirty="0"/>
              <a:t>pozze o chiazze;</a:t>
            </a:r>
          </a:p>
          <a:p>
            <a:pPr marL="285750" lvl="0" indent="-285750">
              <a:buFont typeface="Wingdings" panose="05000000000000000000" pitchFamily="2" charset="2"/>
              <a:buChar char="Ø"/>
            </a:pPr>
            <a:r>
              <a:rPr lang="it-IT" i="1" dirty="0"/>
              <a:t>colate;</a:t>
            </a:r>
          </a:p>
          <a:p>
            <a:pPr marL="285750" lvl="0" indent="-285750">
              <a:buFont typeface="Wingdings" panose="05000000000000000000" pitchFamily="2" charset="2"/>
              <a:buChar char="Ø"/>
            </a:pPr>
            <a:r>
              <a:rPr lang="it-IT" i="1" dirty="0"/>
              <a:t>zone di assorbimento;</a:t>
            </a:r>
          </a:p>
          <a:p>
            <a:pPr marL="285750" lvl="0" indent="-285750">
              <a:buFont typeface="Wingdings" panose="05000000000000000000" pitchFamily="2" charset="2"/>
              <a:buChar char="Ø"/>
            </a:pPr>
            <a:r>
              <a:rPr lang="it-IT" i="1" dirty="0"/>
              <a:t>spargimenti provocati dal transito dei veicoli.</a:t>
            </a:r>
          </a:p>
        </p:txBody>
      </p:sp>
    </p:spTree>
    <p:extLst>
      <p:ext uri="{BB962C8B-B14F-4D97-AF65-F5344CB8AC3E}">
        <p14:creationId xmlns:p14="http://schemas.microsoft.com/office/powerpoint/2010/main" val="232429372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38</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169168" y="0"/>
            <a:ext cx="8733656" cy="782960"/>
          </a:xfrm>
        </p:spPr>
        <p:txBody>
          <a:bodyPr>
            <a:normAutofit fontScale="90000"/>
          </a:bodyPr>
          <a:lstStyle/>
          <a:p>
            <a:r>
              <a:rPr lang="it-IT" b="1" i="1" u="sng" dirty="0" smtClean="0">
                <a:solidFill>
                  <a:schemeClr val="tx1"/>
                </a:solidFill>
              </a:rPr>
              <a:t>LE </a:t>
            </a:r>
            <a:r>
              <a:rPr lang="it-IT" b="1" i="1" u="sng" dirty="0" smtClean="0">
                <a:solidFill>
                  <a:schemeClr val="tx1"/>
                </a:solidFill>
              </a:rPr>
              <a:t>INDAGINI AMBIENTALI URGENTI</a:t>
            </a:r>
            <a:endParaRPr lang="it-IT" b="1" i="1" u="sng" dirty="0">
              <a:solidFill>
                <a:schemeClr val="tx1"/>
              </a:solidFill>
            </a:endParaRPr>
          </a:p>
        </p:txBody>
      </p:sp>
      <p:pic>
        <p:nvPicPr>
          <p:cNvPr id="184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412776"/>
            <a:ext cx="8683806" cy="4869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6092548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39</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169168" y="0"/>
            <a:ext cx="8733656" cy="782960"/>
          </a:xfrm>
        </p:spPr>
        <p:txBody>
          <a:bodyPr>
            <a:normAutofit fontScale="90000"/>
          </a:bodyPr>
          <a:lstStyle/>
          <a:p>
            <a:r>
              <a:rPr lang="it-IT" b="1" i="1" u="sng" dirty="0" smtClean="0">
                <a:solidFill>
                  <a:schemeClr val="tx1"/>
                </a:solidFill>
              </a:rPr>
              <a:t>LE </a:t>
            </a:r>
            <a:r>
              <a:rPr lang="it-IT" b="1" i="1" u="sng" dirty="0" smtClean="0">
                <a:solidFill>
                  <a:schemeClr val="tx1"/>
                </a:solidFill>
              </a:rPr>
              <a:t>INDAGINI AMBIENTALI URGENTI</a:t>
            </a:r>
            <a:endParaRPr lang="it-IT" b="1" i="1" u="sng" dirty="0">
              <a:solidFill>
                <a:schemeClr val="tx1"/>
              </a:solidFill>
            </a:endParaRPr>
          </a:p>
        </p:txBody>
      </p:sp>
      <p:sp>
        <p:nvSpPr>
          <p:cNvPr id="8" name="Titolo 1"/>
          <p:cNvSpPr txBox="1">
            <a:spLocks/>
          </p:cNvSpPr>
          <p:nvPr/>
        </p:nvSpPr>
        <p:spPr>
          <a:xfrm>
            <a:off x="2555776" y="1340768"/>
            <a:ext cx="3960440" cy="720080"/>
          </a:xfrm>
          <a:prstGeom prst="rect">
            <a:avLst/>
          </a:prstGeom>
        </p:spPr>
        <p:txBody>
          <a:bodyPr vert="horz" lIns="0" rIns="0" bIns="0" anchor="b">
            <a:no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it-IT" sz="2800" b="1" i="1" u="sng" dirty="0" smtClean="0">
                <a:solidFill>
                  <a:schemeClr val="tx1"/>
                </a:solidFill>
              </a:rPr>
              <a:t>I rilievi fotografici</a:t>
            </a:r>
            <a:endParaRPr lang="it-IT" sz="2800" b="1" i="1" u="sng" dirty="0" smtClean="0">
              <a:solidFill>
                <a:schemeClr val="tx1"/>
              </a:solidFill>
            </a:endParaRPr>
          </a:p>
        </p:txBody>
      </p:sp>
      <p:sp>
        <p:nvSpPr>
          <p:cNvPr id="9" name="Rettangolo 8"/>
          <p:cNvSpPr/>
          <p:nvPr/>
        </p:nvSpPr>
        <p:spPr>
          <a:xfrm>
            <a:off x="827584" y="2732727"/>
            <a:ext cx="7632848" cy="3108543"/>
          </a:xfrm>
          <a:prstGeom prst="rect">
            <a:avLst/>
          </a:prstGeom>
        </p:spPr>
        <p:txBody>
          <a:bodyPr wrap="square">
            <a:spAutoFit/>
          </a:bodyPr>
          <a:lstStyle/>
          <a:p>
            <a:pPr marL="285750" lvl="0" indent="-285750">
              <a:buFont typeface="Wingdings" panose="05000000000000000000" pitchFamily="2" charset="2"/>
              <a:buChar char="v"/>
            </a:pPr>
            <a:r>
              <a:rPr lang="it-IT" sz="2800" i="1" dirty="0"/>
              <a:t>Le fotografie d’insieme (o panoramiche), che ritraggono l’ambiente, le posizioni di quiete dei veicoli, dei corpi e delle tracce ecc.;</a:t>
            </a:r>
          </a:p>
          <a:p>
            <a:pPr marL="285750" lvl="0" indent="-285750">
              <a:buFont typeface="Wingdings" panose="05000000000000000000" pitchFamily="2" charset="2"/>
              <a:buChar char="v"/>
            </a:pPr>
            <a:r>
              <a:rPr lang="it-IT" sz="2800" i="1" dirty="0"/>
              <a:t>Le fotografie di dettaglio, che ritraggono tutte le tracce presenti sul manto stradale, le posizioni degli oggetti, i veicoli e le loro deformazioni, i corpi.</a:t>
            </a:r>
          </a:p>
        </p:txBody>
      </p:sp>
    </p:spTree>
    <p:extLst>
      <p:ext uri="{BB962C8B-B14F-4D97-AF65-F5344CB8AC3E}">
        <p14:creationId xmlns:p14="http://schemas.microsoft.com/office/powerpoint/2010/main" val="9253124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4</a:t>
            </a:fld>
            <a:endParaRPr lang="it-IT"/>
          </a:p>
        </p:txBody>
      </p:sp>
      <p:sp>
        <p:nvSpPr>
          <p:cNvPr id="6" name="Titolo 1"/>
          <p:cNvSpPr>
            <a:spLocks noGrp="1"/>
          </p:cNvSpPr>
          <p:nvPr>
            <p:ph type="title"/>
          </p:nvPr>
        </p:nvSpPr>
        <p:spPr>
          <a:xfrm>
            <a:off x="698500" y="272288"/>
            <a:ext cx="8229600" cy="1143000"/>
          </a:xfrm>
        </p:spPr>
        <p:txBody>
          <a:bodyPr/>
          <a:lstStyle/>
          <a:p>
            <a:r>
              <a:rPr lang="it-IT" b="1" i="1" u="sng" dirty="0" smtClean="0">
                <a:solidFill>
                  <a:schemeClr val="tx1"/>
                </a:solidFill>
              </a:rPr>
              <a:t>LE INDAGINI</a:t>
            </a:r>
            <a:endParaRPr lang="it-IT" b="1" i="1" u="sng" dirty="0">
              <a:solidFill>
                <a:schemeClr val="tx1"/>
              </a:solidFill>
            </a:endParaRPr>
          </a:p>
        </p:txBody>
      </p:sp>
      <p:sp>
        <p:nvSpPr>
          <p:cNvPr id="7"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8" name="Titolo 1"/>
          <p:cNvSpPr txBox="1">
            <a:spLocks/>
          </p:cNvSpPr>
          <p:nvPr/>
        </p:nvSpPr>
        <p:spPr>
          <a:xfrm>
            <a:off x="467544" y="2852936"/>
            <a:ext cx="2952328" cy="1800200"/>
          </a:xfrm>
          <a:prstGeom prst="rect">
            <a:avLst/>
          </a:prstGeom>
        </p:spPr>
        <p:txBody>
          <a:bodyPr vert="horz" lIns="0" rIns="0" bIns="0" anchor="b">
            <a:no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it-IT" sz="2800" b="1" i="1" dirty="0" smtClean="0">
                <a:solidFill>
                  <a:schemeClr val="tx1"/>
                </a:solidFill>
              </a:rPr>
              <a:t>Polizia di Stato</a:t>
            </a:r>
          </a:p>
          <a:p>
            <a:endParaRPr lang="it-IT" sz="2800" b="1" i="1" dirty="0" smtClean="0">
              <a:solidFill>
                <a:schemeClr val="tx1"/>
              </a:solidFill>
            </a:endParaRPr>
          </a:p>
          <a:p>
            <a:r>
              <a:rPr lang="it-IT" sz="2800" b="1" i="1" dirty="0" smtClean="0">
                <a:solidFill>
                  <a:schemeClr val="tx1"/>
                </a:solidFill>
              </a:rPr>
              <a:t>Polizia Municipale</a:t>
            </a:r>
          </a:p>
          <a:p>
            <a:endParaRPr lang="it-IT" sz="2800" b="1" i="1" dirty="0" smtClean="0">
              <a:solidFill>
                <a:schemeClr val="tx1"/>
              </a:solidFill>
            </a:endParaRPr>
          </a:p>
          <a:p>
            <a:r>
              <a:rPr lang="it-IT" sz="2800" b="1" i="1" dirty="0" smtClean="0">
                <a:solidFill>
                  <a:schemeClr val="tx1"/>
                </a:solidFill>
              </a:rPr>
              <a:t>Carabinieri</a:t>
            </a:r>
            <a:endParaRPr lang="it-IT" sz="2800" b="1" i="1" dirty="0">
              <a:solidFill>
                <a:schemeClr val="tx1"/>
              </a:solidFill>
            </a:endParaRPr>
          </a:p>
        </p:txBody>
      </p:sp>
      <p:sp>
        <p:nvSpPr>
          <p:cNvPr id="9" name="Parentesi graffa chiusa 8"/>
          <p:cNvSpPr/>
          <p:nvPr/>
        </p:nvSpPr>
        <p:spPr>
          <a:xfrm>
            <a:off x="3635896" y="2348880"/>
            <a:ext cx="1080120" cy="3024336"/>
          </a:xfrm>
          <a:prstGeom prst="rightBrace">
            <a:avLst/>
          </a:prstGeom>
          <a:ln w="12700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10" name="Titolo 1"/>
          <p:cNvSpPr txBox="1">
            <a:spLocks/>
          </p:cNvSpPr>
          <p:nvPr/>
        </p:nvSpPr>
        <p:spPr>
          <a:xfrm>
            <a:off x="5004048" y="2274540"/>
            <a:ext cx="3816424" cy="1729358"/>
          </a:xfrm>
          <a:prstGeom prst="rect">
            <a:avLst/>
          </a:prstGeom>
        </p:spPr>
        <p:txBody>
          <a:bodyPr vert="horz" lIns="0" rIns="0" bIns="0" anchor="b">
            <a:norm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marL="342900" indent="-342900">
              <a:buFont typeface="Wingdings" panose="05000000000000000000" pitchFamily="2" charset="2"/>
              <a:buChar char="v"/>
            </a:pPr>
            <a:r>
              <a:rPr lang="it-IT" sz="2400" b="1" i="1" u="sng" dirty="0" smtClean="0">
                <a:solidFill>
                  <a:schemeClr val="tx1"/>
                </a:solidFill>
              </a:rPr>
              <a:t>Stabilire le direzioni di provenienza dei veicoli e la posizione del presunto punto d’urto </a:t>
            </a:r>
            <a:endParaRPr lang="it-IT" sz="2400" b="1" i="1" u="sng" dirty="0">
              <a:solidFill>
                <a:schemeClr val="tx1"/>
              </a:solidFill>
            </a:endParaRPr>
          </a:p>
        </p:txBody>
      </p:sp>
      <p:sp>
        <p:nvSpPr>
          <p:cNvPr id="11" name="Titolo 1"/>
          <p:cNvSpPr txBox="1">
            <a:spLocks/>
          </p:cNvSpPr>
          <p:nvPr/>
        </p:nvSpPr>
        <p:spPr>
          <a:xfrm>
            <a:off x="5004048" y="4112493"/>
            <a:ext cx="3816424" cy="1081286"/>
          </a:xfrm>
          <a:prstGeom prst="rect">
            <a:avLst/>
          </a:prstGeom>
        </p:spPr>
        <p:txBody>
          <a:bodyPr vert="horz" lIns="0" rIns="0" bIns="0" anchor="b">
            <a:norm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marL="342900" indent="-342900">
              <a:buFont typeface="Wingdings" panose="05000000000000000000" pitchFamily="2" charset="2"/>
              <a:buChar char="v"/>
            </a:pPr>
            <a:r>
              <a:rPr lang="it-IT" sz="2400" b="1" i="1" u="sng" dirty="0" smtClean="0">
                <a:solidFill>
                  <a:schemeClr val="tx1"/>
                </a:solidFill>
              </a:rPr>
              <a:t>Verificare la violazione del </a:t>
            </a:r>
            <a:r>
              <a:rPr lang="it-IT" sz="2400" b="1" i="1" u="sng" dirty="0" err="1" smtClean="0">
                <a:solidFill>
                  <a:schemeClr val="tx1"/>
                </a:solidFill>
              </a:rPr>
              <a:t>cds</a:t>
            </a:r>
            <a:r>
              <a:rPr lang="it-IT" sz="2400" b="1" i="1" u="sng" dirty="0" smtClean="0">
                <a:solidFill>
                  <a:schemeClr val="tx1"/>
                </a:solidFill>
              </a:rPr>
              <a:t> – precedenza e velocità</a:t>
            </a:r>
            <a:endParaRPr lang="it-IT" sz="2400" b="1" i="1" u="sng" dirty="0">
              <a:solidFill>
                <a:schemeClr val="tx1"/>
              </a:solidFill>
            </a:endParaRPr>
          </a:p>
        </p:txBody>
      </p:sp>
    </p:spTree>
    <p:extLst>
      <p:ext uri="{BB962C8B-B14F-4D97-AF65-F5344CB8AC3E}">
        <p14:creationId xmlns:p14="http://schemas.microsoft.com/office/powerpoint/2010/main" val="335678780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40</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169168" y="0"/>
            <a:ext cx="8733656" cy="782960"/>
          </a:xfrm>
        </p:spPr>
        <p:txBody>
          <a:bodyPr>
            <a:normAutofit fontScale="90000"/>
          </a:bodyPr>
          <a:lstStyle/>
          <a:p>
            <a:r>
              <a:rPr lang="it-IT" b="1" i="1" u="sng" dirty="0" smtClean="0">
                <a:solidFill>
                  <a:schemeClr val="tx1"/>
                </a:solidFill>
              </a:rPr>
              <a:t>LE </a:t>
            </a:r>
            <a:r>
              <a:rPr lang="it-IT" b="1" i="1" u="sng" dirty="0" smtClean="0">
                <a:solidFill>
                  <a:schemeClr val="tx1"/>
                </a:solidFill>
              </a:rPr>
              <a:t>INDAGINI AMBIENTALI URGENTI</a:t>
            </a:r>
            <a:endParaRPr lang="it-IT" b="1" i="1" u="sng" dirty="0">
              <a:solidFill>
                <a:schemeClr val="tx1"/>
              </a:solidFill>
            </a:endParaRPr>
          </a:p>
        </p:txBody>
      </p:sp>
      <p:sp>
        <p:nvSpPr>
          <p:cNvPr id="8" name="Titolo 1"/>
          <p:cNvSpPr txBox="1">
            <a:spLocks/>
          </p:cNvSpPr>
          <p:nvPr/>
        </p:nvSpPr>
        <p:spPr>
          <a:xfrm>
            <a:off x="2699792" y="2996952"/>
            <a:ext cx="3960440" cy="720080"/>
          </a:xfrm>
          <a:prstGeom prst="rect">
            <a:avLst/>
          </a:prstGeom>
        </p:spPr>
        <p:txBody>
          <a:bodyPr vert="horz" lIns="0" rIns="0" bIns="0" anchor="b">
            <a:no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it-IT" sz="2800" b="1" i="1" u="sng" dirty="0" smtClean="0">
                <a:solidFill>
                  <a:schemeClr val="tx1"/>
                </a:solidFill>
              </a:rPr>
              <a:t>Foto d’insieme</a:t>
            </a:r>
            <a:endParaRPr lang="it-IT" sz="2800" b="1" i="1" u="sng" dirty="0" smtClean="0">
              <a:solidFill>
                <a:schemeClr val="tx1"/>
              </a:solidFill>
            </a:endParaRPr>
          </a:p>
        </p:txBody>
      </p:sp>
    </p:spTree>
    <p:extLst>
      <p:ext uri="{BB962C8B-B14F-4D97-AF65-F5344CB8AC3E}">
        <p14:creationId xmlns:p14="http://schemas.microsoft.com/office/powerpoint/2010/main" val="170299789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41</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169168" y="0"/>
            <a:ext cx="8733656" cy="782960"/>
          </a:xfrm>
        </p:spPr>
        <p:txBody>
          <a:bodyPr>
            <a:normAutofit fontScale="90000"/>
          </a:bodyPr>
          <a:lstStyle/>
          <a:p>
            <a:r>
              <a:rPr lang="it-IT" b="1" i="1" u="sng" dirty="0" smtClean="0">
                <a:solidFill>
                  <a:schemeClr val="tx1"/>
                </a:solidFill>
              </a:rPr>
              <a:t>LE </a:t>
            </a:r>
            <a:r>
              <a:rPr lang="it-IT" b="1" i="1" u="sng" dirty="0" smtClean="0">
                <a:solidFill>
                  <a:schemeClr val="tx1"/>
                </a:solidFill>
              </a:rPr>
              <a:t>INDAGINI AMBIENTALI URGENTI</a:t>
            </a:r>
            <a:endParaRPr lang="it-IT" b="1" i="1" u="sng" dirty="0">
              <a:solidFill>
                <a:schemeClr val="tx1"/>
              </a:solidFill>
            </a:endParaRPr>
          </a:p>
        </p:txBody>
      </p:sp>
      <p:pic>
        <p:nvPicPr>
          <p:cNvPr id="2048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2088" y="1296144"/>
            <a:ext cx="8366376" cy="3645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574572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42</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169168" y="0"/>
            <a:ext cx="8733656" cy="782960"/>
          </a:xfrm>
        </p:spPr>
        <p:txBody>
          <a:bodyPr>
            <a:normAutofit fontScale="90000"/>
          </a:bodyPr>
          <a:lstStyle/>
          <a:p>
            <a:r>
              <a:rPr lang="it-IT" b="1" i="1" u="sng" dirty="0" smtClean="0">
                <a:solidFill>
                  <a:schemeClr val="tx1"/>
                </a:solidFill>
              </a:rPr>
              <a:t>LE </a:t>
            </a:r>
            <a:r>
              <a:rPr lang="it-IT" b="1" i="1" u="sng" dirty="0" smtClean="0">
                <a:solidFill>
                  <a:schemeClr val="tx1"/>
                </a:solidFill>
              </a:rPr>
              <a:t>INDAGINI AMBIENTALI URGENTI</a:t>
            </a:r>
            <a:endParaRPr lang="it-IT" b="1" i="1" u="sng" dirty="0">
              <a:solidFill>
                <a:schemeClr val="tx1"/>
              </a:solidFill>
            </a:endParaRPr>
          </a:p>
        </p:txBody>
      </p:sp>
      <p:pic>
        <p:nvPicPr>
          <p:cNvPr id="2150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496" y="1844824"/>
            <a:ext cx="9067032" cy="36959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9594512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43</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169168" y="0"/>
            <a:ext cx="8733656" cy="782960"/>
          </a:xfrm>
        </p:spPr>
        <p:txBody>
          <a:bodyPr>
            <a:normAutofit fontScale="90000"/>
          </a:bodyPr>
          <a:lstStyle/>
          <a:p>
            <a:r>
              <a:rPr lang="it-IT" b="1" i="1" u="sng" dirty="0" smtClean="0">
                <a:solidFill>
                  <a:schemeClr val="tx1"/>
                </a:solidFill>
              </a:rPr>
              <a:t>LE </a:t>
            </a:r>
            <a:r>
              <a:rPr lang="it-IT" b="1" i="1" u="sng" dirty="0" smtClean="0">
                <a:solidFill>
                  <a:schemeClr val="tx1"/>
                </a:solidFill>
              </a:rPr>
              <a:t>INDAGINI AMBIENTALI URGENTI</a:t>
            </a:r>
            <a:endParaRPr lang="it-IT" b="1" i="1" u="sng" dirty="0">
              <a:solidFill>
                <a:schemeClr val="tx1"/>
              </a:solidFill>
            </a:endParaRPr>
          </a:p>
        </p:txBody>
      </p:sp>
      <p:pic>
        <p:nvPicPr>
          <p:cNvPr id="2253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1541265"/>
            <a:ext cx="7627490" cy="4191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8533283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44</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169168" y="0"/>
            <a:ext cx="8733656" cy="782960"/>
          </a:xfrm>
        </p:spPr>
        <p:txBody>
          <a:bodyPr>
            <a:normAutofit fontScale="90000"/>
          </a:bodyPr>
          <a:lstStyle/>
          <a:p>
            <a:r>
              <a:rPr lang="it-IT" b="1" i="1" u="sng" dirty="0" smtClean="0">
                <a:solidFill>
                  <a:schemeClr val="tx1"/>
                </a:solidFill>
              </a:rPr>
              <a:t>LE </a:t>
            </a:r>
            <a:r>
              <a:rPr lang="it-IT" b="1" i="1" u="sng" dirty="0" smtClean="0">
                <a:solidFill>
                  <a:schemeClr val="tx1"/>
                </a:solidFill>
              </a:rPr>
              <a:t>INDAGINI AMBIENTALI URGENTI</a:t>
            </a:r>
            <a:endParaRPr lang="it-IT" b="1" i="1" u="sng" dirty="0">
              <a:solidFill>
                <a:schemeClr val="tx1"/>
              </a:solidFill>
            </a:endParaRPr>
          </a:p>
        </p:txBody>
      </p:sp>
      <p:sp>
        <p:nvSpPr>
          <p:cNvPr id="8" name="Titolo 1"/>
          <p:cNvSpPr txBox="1">
            <a:spLocks/>
          </p:cNvSpPr>
          <p:nvPr/>
        </p:nvSpPr>
        <p:spPr>
          <a:xfrm>
            <a:off x="2699792" y="2996952"/>
            <a:ext cx="3960440" cy="720080"/>
          </a:xfrm>
          <a:prstGeom prst="rect">
            <a:avLst/>
          </a:prstGeom>
        </p:spPr>
        <p:txBody>
          <a:bodyPr vert="horz" lIns="0" rIns="0" bIns="0" anchor="b">
            <a:no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it-IT" sz="2800" b="1" i="1" u="sng" dirty="0" smtClean="0">
                <a:solidFill>
                  <a:schemeClr val="tx1"/>
                </a:solidFill>
              </a:rPr>
              <a:t>Foto di dettaglio</a:t>
            </a:r>
            <a:endParaRPr lang="it-IT" sz="2800" b="1" i="1" u="sng" dirty="0" smtClean="0">
              <a:solidFill>
                <a:schemeClr val="tx1"/>
              </a:solidFill>
            </a:endParaRPr>
          </a:p>
        </p:txBody>
      </p:sp>
    </p:spTree>
    <p:extLst>
      <p:ext uri="{BB962C8B-B14F-4D97-AF65-F5344CB8AC3E}">
        <p14:creationId xmlns:p14="http://schemas.microsoft.com/office/powerpoint/2010/main" val="354893086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45</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169168" y="0"/>
            <a:ext cx="8733656" cy="782960"/>
          </a:xfrm>
        </p:spPr>
        <p:txBody>
          <a:bodyPr>
            <a:normAutofit fontScale="90000"/>
          </a:bodyPr>
          <a:lstStyle/>
          <a:p>
            <a:r>
              <a:rPr lang="it-IT" b="1" i="1" u="sng" dirty="0" smtClean="0">
                <a:solidFill>
                  <a:schemeClr val="tx1"/>
                </a:solidFill>
              </a:rPr>
              <a:t>LE </a:t>
            </a:r>
            <a:r>
              <a:rPr lang="it-IT" b="1" i="1" u="sng" dirty="0" smtClean="0">
                <a:solidFill>
                  <a:schemeClr val="tx1"/>
                </a:solidFill>
              </a:rPr>
              <a:t>INDAGINI AMBIENTALI URGENTI</a:t>
            </a:r>
            <a:endParaRPr lang="it-IT" b="1" i="1" u="sng" dirty="0">
              <a:solidFill>
                <a:schemeClr val="tx1"/>
              </a:solidFill>
            </a:endParaRPr>
          </a:p>
        </p:txBody>
      </p:sp>
      <p:pic>
        <p:nvPicPr>
          <p:cNvPr id="2355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1412776"/>
            <a:ext cx="7446962" cy="4631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3517004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46</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169168" y="0"/>
            <a:ext cx="8733656" cy="782960"/>
          </a:xfrm>
        </p:spPr>
        <p:txBody>
          <a:bodyPr>
            <a:normAutofit fontScale="90000"/>
          </a:bodyPr>
          <a:lstStyle/>
          <a:p>
            <a:r>
              <a:rPr lang="it-IT" b="1" i="1" u="sng" dirty="0" smtClean="0">
                <a:solidFill>
                  <a:schemeClr val="tx1"/>
                </a:solidFill>
              </a:rPr>
              <a:t>LE </a:t>
            </a:r>
            <a:r>
              <a:rPr lang="it-IT" b="1" i="1" u="sng" dirty="0" smtClean="0">
                <a:solidFill>
                  <a:schemeClr val="tx1"/>
                </a:solidFill>
              </a:rPr>
              <a:t>INDAGINI AMBIENTALI URGENTI</a:t>
            </a:r>
            <a:endParaRPr lang="it-IT" b="1" i="1" u="sng" dirty="0">
              <a:solidFill>
                <a:schemeClr val="tx1"/>
              </a:solidFill>
            </a:endParaRPr>
          </a:p>
        </p:txBody>
      </p:sp>
      <p:pic>
        <p:nvPicPr>
          <p:cNvPr id="2457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844824"/>
            <a:ext cx="7704335" cy="39607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5434125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47</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169168" y="0"/>
            <a:ext cx="8733656" cy="782960"/>
          </a:xfrm>
        </p:spPr>
        <p:txBody>
          <a:bodyPr>
            <a:normAutofit fontScale="90000"/>
          </a:bodyPr>
          <a:lstStyle/>
          <a:p>
            <a:r>
              <a:rPr lang="it-IT" b="1" i="1" u="sng" dirty="0" smtClean="0">
                <a:solidFill>
                  <a:schemeClr val="tx1"/>
                </a:solidFill>
              </a:rPr>
              <a:t>LE </a:t>
            </a:r>
            <a:r>
              <a:rPr lang="it-IT" b="1" i="1" u="sng" dirty="0" smtClean="0">
                <a:solidFill>
                  <a:schemeClr val="tx1"/>
                </a:solidFill>
              </a:rPr>
              <a:t>INDAGINI AMBIENTALI URGENTI</a:t>
            </a:r>
            <a:endParaRPr lang="it-IT" b="1" i="1" u="sng" dirty="0">
              <a:solidFill>
                <a:schemeClr val="tx1"/>
              </a:solidFill>
            </a:endParaRPr>
          </a:p>
        </p:txBody>
      </p:sp>
      <p:pic>
        <p:nvPicPr>
          <p:cNvPr id="2560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340768"/>
            <a:ext cx="8494491" cy="4869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3370950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48</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169168" y="0"/>
            <a:ext cx="8733656" cy="782960"/>
          </a:xfrm>
        </p:spPr>
        <p:txBody>
          <a:bodyPr>
            <a:normAutofit fontScale="90000"/>
          </a:bodyPr>
          <a:lstStyle/>
          <a:p>
            <a:r>
              <a:rPr lang="it-IT" b="1" i="1" u="sng" dirty="0" smtClean="0">
                <a:solidFill>
                  <a:schemeClr val="tx1"/>
                </a:solidFill>
              </a:rPr>
              <a:t>LE </a:t>
            </a:r>
            <a:r>
              <a:rPr lang="it-IT" b="1" i="1" u="sng" dirty="0" smtClean="0">
                <a:solidFill>
                  <a:schemeClr val="tx1"/>
                </a:solidFill>
              </a:rPr>
              <a:t>INDAGINI AMBIENTALI URGENTI</a:t>
            </a:r>
            <a:endParaRPr lang="it-IT" b="1" i="1" u="sng" dirty="0">
              <a:solidFill>
                <a:schemeClr val="tx1"/>
              </a:solidFill>
            </a:endParaRPr>
          </a:p>
        </p:txBody>
      </p:sp>
      <p:pic>
        <p:nvPicPr>
          <p:cNvPr id="266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302341"/>
            <a:ext cx="8064375" cy="4666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5934062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49</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169168" y="0"/>
            <a:ext cx="8733656" cy="782960"/>
          </a:xfrm>
        </p:spPr>
        <p:txBody>
          <a:bodyPr>
            <a:normAutofit fontScale="90000"/>
          </a:bodyPr>
          <a:lstStyle/>
          <a:p>
            <a:r>
              <a:rPr lang="it-IT" b="1" i="1" u="sng" dirty="0" smtClean="0">
                <a:solidFill>
                  <a:schemeClr val="tx1"/>
                </a:solidFill>
              </a:rPr>
              <a:t>LE </a:t>
            </a:r>
            <a:r>
              <a:rPr lang="it-IT" b="1" i="1" u="sng" dirty="0" smtClean="0">
                <a:solidFill>
                  <a:schemeClr val="tx1"/>
                </a:solidFill>
              </a:rPr>
              <a:t>INDAGINI AMBIENTALI URGENTI</a:t>
            </a:r>
            <a:endParaRPr lang="it-IT" b="1" i="1" u="sng" dirty="0">
              <a:solidFill>
                <a:schemeClr val="tx1"/>
              </a:solidFill>
            </a:endParaRPr>
          </a:p>
        </p:txBody>
      </p:sp>
      <p:pic>
        <p:nvPicPr>
          <p:cNvPr id="276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908720"/>
            <a:ext cx="7294760" cy="5688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176918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5</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698500" y="272288"/>
            <a:ext cx="8229600" cy="1143000"/>
          </a:xfrm>
        </p:spPr>
        <p:txBody>
          <a:bodyPr/>
          <a:lstStyle/>
          <a:p>
            <a:r>
              <a:rPr lang="it-IT" b="1" i="1" u="sng" dirty="0" smtClean="0">
                <a:solidFill>
                  <a:schemeClr val="tx1"/>
                </a:solidFill>
              </a:rPr>
              <a:t>LE INDAGINI</a:t>
            </a:r>
            <a:endParaRPr lang="it-IT" b="1" i="1" u="sng" dirty="0">
              <a:solidFill>
                <a:schemeClr val="tx1"/>
              </a:solidFill>
            </a:endParaRPr>
          </a:p>
        </p:txBody>
      </p:sp>
      <p:sp>
        <p:nvSpPr>
          <p:cNvPr id="8" name="Titolo 1"/>
          <p:cNvSpPr txBox="1">
            <a:spLocks/>
          </p:cNvSpPr>
          <p:nvPr/>
        </p:nvSpPr>
        <p:spPr>
          <a:xfrm>
            <a:off x="1259632" y="3140968"/>
            <a:ext cx="2952328" cy="648072"/>
          </a:xfrm>
          <a:prstGeom prst="rect">
            <a:avLst/>
          </a:prstGeom>
        </p:spPr>
        <p:txBody>
          <a:bodyPr vert="horz" lIns="0" rIns="0" bIns="0" anchor="b">
            <a:no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it-IT" sz="2800" b="1" i="1" u="sng" dirty="0" smtClean="0">
                <a:solidFill>
                  <a:schemeClr val="tx1"/>
                </a:solidFill>
              </a:rPr>
              <a:t>Oggetto</a:t>
            </a:r>
          </a:p>
        </p:txBody>
      </p:sp>
      <p:sp>
        <p:nvSpPr>
          <p:cNvPr id="9" name="Freccia a destra 8"/>
          <p:cNvSpPr/>
          <p:nvPr/>
        </p:nvSpPr>
        <p:spPr>
          <a:xfrm>
            <a:off x="2987824" y="3140968"/>
            <a:ext cx="1656184" cy="1008112"/>
          </a:xfrm>
          <a:prstGeom prst="righ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 name="Titolo 1"/>
          <p:cNvSpPr txBox="1">
            <a:spLocks/>
          </p:cNvSpPr>
          <p:nvPr/>
        </p:nvSpPr>
        <p:spPr>
          <a:xfrm>
            <a:off x="4932040" y="2276872"/>
            <a:ext cx="2952328" cy="648072"/>
          </a:xfrm>
          <a:prstGeom prst="rect">
            <a:avLst/>
          </a:prstGeom>
        </p:spPr>
        <p:txBody>
          <a:bodyPr vert="horz" lIns="0" rIns="0" bIns="0" anchor="b">
            <a:no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it-IT" sz="2800" b="1" i="1" u="sng" dirty="0" smtClean="0">
                <a:solidFill>
                  <a:schemeClr val="tx1"/>
                </a:solidFill>
              </a:rPr>
              <a:t>Ambiente</a:t>
            </a:r>
          </a:p>
        </p:txBody>
      </p:sp>
      <p:sp>
        <p:nvSpPr>
          <p:cNvPr id="11" name="Titolo 1"/>
          <p:cNvSpPr txBox="1">
            <a:spLocks/>
          </p:cNvSpPr>
          <p:nvPr/>
        </p:nvSpPr>
        <p:spPr>
          <a:xfrm>
            <a:off x="4860032" y="3293368"/>
            <a:ext cx="2952328" cy="648072"/>
          </a:xfrm>
          <a:prstGeom prst="rect">
            <a:avLst/>
          </a:prstGeom>
        </p:spPr>
        <p:txBody>
          <a:bodyPr vert="horz" lIns="0" rIns="0" bIns="0" anchor="b">
            <a:no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it-IT" sz="2800" b="1" i="1" u="sng" dirty="0" smtClean="0">
                <a:solidFill>
                  <a:schemeClr val="tx1"/>
                </a:solidFill>
              </a:rPr>
              <a:t>Veicoli</a:t>
            </a:r>
          </a:p>
        </p:txBody>
      </p:sp>
      <p:sp>
        <p:nvSpPr>
          <p:cNvPr id="12" name="Titolo 1"/>
          <p:cNvSpPr txBox="1">
            <a:spLocks/>
          </p:cNvSpPr>
          <p:nvPr/>
        </p:nvSpPr>
        <p:spPr>
          <a:xfrm>
            <a:off x="4860032" y="4437112"/>
            <a:ext cx="2952328" cy="648072"/>
          </a:xfrm>
          <a:prstGeom prst="rect">
            <a:avLst/>
          </a:prstGeom>
        </p:spPr>
        <p:txBody>
          <a:bodyPr vert="horz" lIns="0" rIns="0" bIns="0" anchor="b">
            <a:no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it-IT" sz="2800" b="1" i="1" u="sng" dirty="0" smtClean="0">
                <a:solidFill>
                  <a:schemeClr val="tx1"/>
                </a:solidFill>
              </a:rPr>
              <a:t>Persone coinvolte</a:t>
            </a:r>
          </a:p>
        </p:txBody>
      </p:sp>
    </p:spTree>
    <p:extLst>
      <p:ext uri="{BB962C8B-B14F-4D97-AF65-F5344CB8AC3E}">
        <p14:creationId xmlns:p14="http://schemas.microsoft.com/office/powerpoint/2010/main" val="345261425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50</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169168" y="0"/>
            <a:ext cx="8733656" cy="782960"/>
          </a:xfrm>
        </p:spPr>
        <p:txBody>
          <a:bodyPr>
            <a:normAutofit fontScale="90000"/>
          </a:bodyPr>
          <a:lstStyle/>
          <a:p>
            <a:r>
              <a:rPr lang="it-IT" b="1" i="1" u="sng" dirty="0" smtClean="0">
                <a:solidFill>
                  <a:schemeClr val="tx1"/>
                </a:solidFill>
              </a:rPr>
              <a:t>LE </a:t>
            </a:r>
            <a:r>
              <a:rPr lang="it-IT" b="1" i="1" u="sng" dirty="0" smtClean="0">
                <a:solidFill>
                  <a:schemeClr val="tx1"/>
                </a:solidFill>
              </a:rPr>
              <a:t>INDAGINI AMBIENTALI URGENTI</a:t>
            </a:r>
            <a:endParaRPr lang="it-IT" b="1" i="1" u="sng" dirty="0">
              <a:solidFill>
                <a:schemeClr val="tx1"/>
              </a:solidFill>
            </a:endParaRPr>
          </a:p>
        </p:txBody>
      </p:sp>
      <p:pic>
        <p:nvPicPr>
          <p:cNvPr id="286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1340768"/>
            <a:ext cx="8149059" cy="4941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6522510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51</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169168" y="0"/>
            <a:ext cx="8733656" cy="782960"/>
          </a:xfrm>
        </p:spPr>
        <p:txBody>
          <a:bodyPr>
            <a:normAutofit fontScale="90000"/>
          </a:bodyPr>
          <a:lstStyle/>
          <a:p>
            <a:r>
              <a:rPr lang="it-IT" b="1" i="1" u="sng" dirty="0" smtClean="0">
                <a:solidFill>
                  <a:schemeClr val="tx1"/>
                </a:solidFill>
              </a:rPr>
              <a:t>LE </a:t>
            </a:r>
            <a:r>
              <a:rPr lang="it-IT" b="1" i="1" u="sng" dirty="0" smtClean="0">
                <a:solidFill>
                  <a:schemeClr val="tx1"/>
                </a:solidFill>
              </a:rPr>
              <a:t>INDAGINI AMBIENTALI URGENTI</a:t>
            </a:r>
            <a:endParaRPr lang="it-IT" b="1" i="1" u="sng" dirty="0">
              <a:solidFill>
                <a:schemeClr val="tx1"/>
              </a:solidFill>
            </a:endParaRPr>
          </a:p>
        </p:txBody>
      </p:sp>
      <p:pic>
        <p:nvPicPr>
          <p:cNvPr id="296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1352550"/>
            <a:ext cx="7682231" cy="4524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2578049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52</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169168" y="0"/>
            <a:ext cx="8733656" cy="782960"/>
          </a:xfrm>
        </p:spPr>
        <p:txBody>
          <a:bodyPr>
            <a:normAutofit fontScale="90000"/>
          </a:bodyPr>
          <a:lstStyle/>
          <a:p>
            <a:r>
              <a:rPr lang="it-IT" b="1" i="1" u="sng" dirty="0" smtClean="0">
                <a:solidFill>
                  <a:schemeClr val="tx1"/>
                </a:solidFill>
              </a:rPr>
              <a:t>LE </a:t>
            </a:r>
            <a:r>
              <a:rPr lang="it-IT" b="1" i="1" u="sng" dirty="0" smtClean="0">
                <a:solidFill>
                  <a:schemeClr val="tx1"/>
                </a:solidFill>
              </a:rPr>
              <a:t>INDAGINI AMBIENTALI URGENTI</a:t>
            </a:r>
            <a:endParaRPr lang="it-IT" b="1" i="1" u="sng" dirty="0">
              <a:solidFill>
                <a:schemeClr val="tx1"/>
              </a:solidFill>
            </a:endParaRPr>
          </a:p>
        </p:txBody>
      </p:sp>
      <p:sp>
        <p:nvSpPr>
          <p:cNvPr id="8" name="Titolo 1"/>
          <p:cNvSpPr txBox="1">
            <a:spLocks/>
          </p:cNvSpPr>
          <p:nvPr/>
        </p:nvSpPr>
        <p:spPr>
          <a:xfrm>
            <a:off x="2699792" y="2996952"/>
            <a:ext cx="3960440" cy="720080"/>
          </a:xfrm>
          <a:prstGeom prst="rect">
            <a:avLst/>
          </a:prstGeom>
        </p:spPr>
        <p:txBody>
          <a:bodyPr vert="horz" lIns="0" rIns="0" bIns="0" anchor="b">
            <a:no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it-IT" sz="2800" b="1" i="1" u="sng" dirty="0" smtClean="0">
                <a:solidFill>
                  <a:schemeClr val="tx1"/>
                </a:solidFill>
              </a:rPr>
              <a:t>Zona d’urto</a:t>
            </a:r>
            <a:endParaRPr lang="it-IT" sz="2800" b="1" i="1" u="sng" dirty="0" smtClean="0">
              <a:solidFill>
                <a:schemeClr val="tx1"/>
              </a:solidFill>
            </a:endParaRPr>
          </a:p>
        </p:txBody>
      </p:sp>
    </p:spTree>
    <p:extLst>
      <p:ext uri="{BB962C8B-B14F-4D97-AF65-F5344CB8AC3E}">
        <p14:creationId xmlns:p14="http://schemas.microsoft.com/office/powerpoint/2010/main" val="359406391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53</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169168" y="0"/>
            <a:ext cx="8733656" cy="782960"/>
          </a:xfrm>
        </p:spPr>
        <p:txBody>
          <a:bodyPr>
            <a:normAutofit fontScale="90000"/>
          </a:bodyPr>
          <a:lstStyle/>
          <a:p>
            <a:r>
              <a:rPr lang="it-IT" b="1" i="1" u="sng" dirty="0" smtClean="0">
                <a:solidFill>
                  <a:schemeClr val="tx1"/>
                </a:solidFill>
              </a:rPr>
              <a:t>LE </a:t>
            </a:r>
            <a:r>
              <a:rPr lang="it-IT" b="1" i="1" u="sng" dirty="0" smtClean="0">
                <a:solidFill>
                  <a:schemeClr val="tx1"/>
                </a:solidFill>
              </a:rPr>
              <a:t>INDAGINI AMBIENTALI URGENTI</a:t>
            </a:r>
            <a:endParaRPr lang="it-IT" b="1" i="1" u="sng" dirty="0">
              <a:solidFill>
                <a:schemeClr val="tx1"/>
              </a:solidFill>
            </a:endParaRPr>
          </a:p>
        </p:txBody>
      </p:sp>
      <p:pic>
        <p:nvPicPr>
          <p:cNvPr id="307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0113" y="980728"/>
            <a:ext cx="7128271" cy="5616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7737224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54</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169168" y="0"/>
            <a:ext cx="8733656" cy="782960"/>
          </a:xfrm>
        </p:spPr>
        <p:txBody>
          <a:bodyPr>
            <a:normAutofit fontScale="90000"/>
          </a:bodyPr>
          <a:lstStyle/>
          <a:p>
            <a:r>
              <a:rPr lang="it-IT" b="1" i="1" u="sng" dirty="0" smtClean="0">
                <a:solidFill>
                  <a:schemeClr val="tx1"/>
                </a:solidFill>
              </a:rPr>
              <a:t>LE </a:t>
            </a:r>
            <a:r>
              <a:rPr lang="it-IT" b="1" i="1" u="sng" dirty="0" smtClean="0">
                <a:solidFill>
                  <a:schemeClr val="tx1"/>
                </a:solidFill>
              </a:rPr>
              <a:t>INDAGINI AMBIENTALI URGENTI</a:t>
            </a:r>
            <a:endParaRPr lang="it-IT" b="1" i="1" u="sng" dirty="0">
              <a:solidFill>
                <a:schemeClr val="tx1"/>
              </a:solidFill>
            </a:endParaRPr>
          </a:p>
        </p:txBody>
      </p:sp>
      <p:pic>
        <p:nvPicPr>
          <p:cNvPr id="317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1204571"/>
            <a:ext cx="7776343" cy="4744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5963210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55</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169168" y="0"/>
            <a:ext cx="8733656" cy="782960"/>
          </a:xfrm>
        </p:spPr>
        <p:txBody>
          <a:bodyPr>
            <a:normAutofit fontScale="90000"/>
          </a:bodyPr>
          <a:lstStyle/>
          <a:p>
            <a:r>
              <a:rPr lang="it-IT" b="1" i="1" u="sng" dirty="0" smtClean="0">
                <a:solidFill>
                  <a:schemeClr val="tx1"/>
                </a:solidFill>
              </a:rPr>
              <a:t>LE </a:t>
            </a:r>
            <a:r>
              <a:rPr lang="it-IT" b="1" i="1" u="sng" dirty="0" smtClean="0">
                <a:solidFill>
                  <a:schemeClr val="tx1"/>
                </a:solidFill>
              </a:rPr>
              <a:t>INDAGINI AMBIENTALI URGENTI</a:t>
            </a:r>
            <a:endParaRPr lang="it-IT" b="1" i="1" u="sng" dirty="0">
              <a:solidFill>
                <a:schemeClr val="tx1"/>
              </a:solidFill>
            </a:endParaRPr>
          </a:p>
        </p:txBody>
      </p:sp>
      <p:pic>
        <p:nvPicPr>
          <p:cNvPr id="327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1260394"/>
            <a:ext cx="8136383" cy="4400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1514933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56</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169168" y="0"/>
            <a:ext cx="8733656" cy="782960"/>
          </a:xfrm>
        </p:spPr>
        <p:txBody>
          <a:bodyPr>
            <a:normAutofit fontScale="90000"/>
          </a:bodyPr>
          <a:lstStyle/>
          <a:p>
            <a:r>
              <a:rPr lang="it-IT" b="1" i="1" u="sng" dirty="0" smtClean="0">
                <a:solidFill>
                  <a:schemeClr val="tx1"/>
                </a:solidFill>
              </a:rPr>
              <a:t>LE </a:t>
            </a:r>
            <a:r>
              <a:rPr lang="it-IT" b="1" i="1" u="sng" dirty="0" smtClean="0">
                <a:solidFill>
                  <a:schemeClr val="tx1"/>
                </a:solidFill>
              </a:rPr>
              <a:t>INDAGINI AMBIENTALI URGENTI</a:t>
            </a:r>
            <a:endParaRPr lang="it-IT" b="1" i="1" u="sng" dirty="0">
              <a:solidFill>
                <a:schemeClr val="tx1"/>
              </a:solidFill>
            </a:endParaRPr>
          </a:p>
        </p:txBody>
      </p:sp>
      <p:pic>
        <p:nvPicPr>
          <p:cNvPr id="337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1268760"/>
            <a:ext cx="7846526" cy="5013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0420708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57</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169168" y="0"/>
            <a:ext cx="8733656" cy="782960"/>
          </a:xfrm>
        </p:spPr>
        <p:txBody>
          <a:bodyPr>
            <a:normAutofit fontScale="90000"/>
          </a:bodyPr>
          <a:lstStyle/>
          <a:p>
            <a:r>
              <a:rPr lang="it-IT" b="1" i="1" u="sng" dirty="0" smtClean="0">
                <a:solidFill>
                  <a:schemeClr val="tx1"/>
                </a:solidFill>
              </a:rPr>
              <a:t>LE </a:t>
            </a:r>
            <a:r>
              <a:rPr lang="it-IT" b="1" i="1" u="sng" dirty="0" smtClean="0">
                <a:solidFill>
                  <a:schemeClr val="tx1"/>
                </a:solidFill>
              </a:rPr>
              <a:t>INDAGINI AMBIENTALI URGENTI</a:t>
            </a:r>
            <a:endParaRPr lang="it-IT" b="1" i="1" u="sng" dirty="0">
              <a:solidFill>
                <a:schemeClr val="tx1"/>
              </a:solidFill>
            </a:endParaRPr>
          </a:p>
        </p:txBody>
      </p:sp>
      <p:pic>
        <p:nvPicPr>
          <p:cNvPr id="348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1124744"/>
            <a:ext cx="7632327" cy="5179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7923467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58</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169168" y="0"/>
            <a:ext cx="8733656" cy="782960"/>
          </a:xfrm>
        </p:spPr>
        <p:txBody>
          <a:bodyPr>
            <a:normAutofit fontScale="90000"/>
          </a:bodyPr>
          <a:lstStyle/>
          <a:p>
            <a:r>
              <a:rPr lang="it-IT" b="1" i="1" u="sng" dirty="0" smtClean="0">
                <a:solidFill>
                  <a:schemeClr val="tx1"/>
                </a:solidFill>
              </a:rPr>
              <a:t>LE </a:t>
            </a:r>
            <a:r>
              <a:rPr lang="it-IT" b="1" i="1" u="sng" dirty="0" smtClean="0">
                <a:solidFill>
                  <a:schemeClr val="tx1"/>
                </a:solidFill>
              </a:rPr>
              <a:t>INDAGINI AMBIENTALI URGENTI</a:t>
            </a:r>
            <a:endParaRPr lang="it-IT" b="1" i="1" u="sng" dirty="0">
              <a:solidFill>
                <a:schemeClr val="tx1"/>
              </a:solidFill>
            </a:endParaRPr>
          </a:p>
        </p:txBody>
      </p:sp>
      <p:pic>
        <p:nvPicPr>
          <p:cNvPr id="358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1556792"/>
            <a:ext cx="8357537" cy="4509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1091418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59</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169168" y="0"/>
            <a:ext cx="8733656" cy="782960"/>
          </a:xfrm>
        </p:spPr>
        <p:txBody>
          <a:bodyPr>
            <a:normAutofit fontScale="90000"/>
          </a:bodyPr>
          <a:lstStyle/>
          <a:p>
            <a:r>
              <a:rPr lang="it-IT" b="1" i="1" u="sng" dirty="0" smtClean="0">
                <a:solidFill>
                  <a:schemeClr val="tx1"/>
                </a:solidFill>
              </a:rPr>
              <a:t>LE </a:t>
            </a:r>
            <a:r>
              <a:rPr lang="it-IT" b="1" i="1" u="sng" dirty="0" smtClean="0">
                <a:solidFill>
                  <a:schemeClr val="tx1"/>
                </a:solidFill>
              </a:rPr>
              <a:t>INDAGINI AMBIENTALI URGENTI</a:t>
            </a:r>
            <a:endParaRPr lang="it-IT" b="1" i="1" u="sng" dirty="0">
              <a:solidFill>
                <a:schemeClr val="tx1"/>
              </a:solidFill>
            </a:endParaRPr>
          </a:p>
        </p:txBody>
      </p:sp>
      <p:pic>
        <p:nvPicPr>
          <p:cNvPr id="368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496566"/>
            <a:ext cx="8856984" cy="37326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680114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6</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698500" y="272288"/>
            <a:ext cx="8229600" cy="1143000"/>
          </a:xfrm>
        </p:spPr>
        <p:txBody>
          <a:bodyPr/>
          <a:lstStyle/>
          <a:p>
            <a:r>
              <a:rPr lang="it-IT" b="1" i="1" u="sng" dirty="0" smtClean="0">
                <a:solidFill>
                  <a:schemeClr val="tx1"/>
                </a:solidFill>
              </a:rPr>
              <a:t>LE INDAGINI</a:t>
            </a:r>
            <a:endParaRPr lang="it-IT" b="1" i="1" u="sng" dirty="0">
              <a:solidFill>
                <a:schemeClr val="tx1"/>
              </a:solidFill>
            </a:endParaRPr>
          </a:p>
        </p:txBody>
      </p:sp>
      <p:sp>
        <p:nvSpPr>
          <p:cNvPr id="8" name="Titolo 1"/>
          <p:cNvSpPr txBox="1">
            <a:spLocks/>
          </p:cNvSpPr>
          <p:nvPr/>
        </p:nvSpPr>
        <p:spPr>
          <a:xfrm>
            <a:off x="2771800" y="2204864"/>
            <a:ext cx="3744416" cy="936104"/>
          </a:xfrm>
          <a:prstGeom prst="rect">
            <a:avLst/>
          </a:prstGeom>
        </p:spPr>
        <p:txBody>
          <a:bodyPr vert="horz" lIns="0" rIns="0" bIns="0" anchor="b">
            <a:no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it-IT" sz="3600" b="1" i="1" u="sng" dirty="0" smtClean="0">
                <a:solidFill>
                  <a:schemeClr val="tx1"/>
                </a:solidFill>
              </a:rPr>
              <a:t>Dati ambientali:</a:t>
            </a:r>
          </a:p>
        </p:txBody>
      </p:sp>
      <p:sp>
        <p:nvSpPr>
          <p:cNvPr id="9" name="Rettangolo 8"/>
          <p:cNvSpPr/>
          <p:nvPr/>
        </p:nvSpPr>
        <p:spPr>
          <a:xfrm>
            <a:off x="539552" y="3429000"/>
            <a:ext cx="7920880" cy="2031325"/>
          </a:xfrm>
          <a:prstGeom prst="rect">
            <a:avLst/>
          </a:prstGeom>
        </p:spPr>
        <p:txBody>
          <a:bodyPr wrap="square">
            <a:spAutoFit/>
          </a:bodyPr>
          <a:lstStyle/>
          <a:p>
            <a:r>
              <a:rPr lang="it-IT" b="1" i="1" dirty="0"/>
              <a:t>si intendono quelli desumibili da un’accurata indagine sul luogo dell’incidente. Essi comprendono le condizioni meteorologiche, il tipo e le condizioni del manto stradale, l’ora del sinistro, le condizioni di illuminazione, l’individuazione, misurazione e collocazione in planimetria delle tracce al suolo. Sono da considerarsi dati ambientali anche la segnaletica orizzontale e verticale presente sul luogo e lo sviluppo del tracciato stradale.</a:t>
            </a:r>
          </a:p>
        </p:txBody>
      </p:sp>
    </p:spTree>
    <p:extLst>
      <p:ext uri="{BB962C8B-B14F-4D97-AF65-F5344CB8AC3E}">
        <p14:creationId xmlns:p14="http://schemas.microsoft.com/office/powerpoint/2010/main" val="371121545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7</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698500" y="272288"/>
            <a:ext cx="8229600" cy="1143000"/>
          </a:xfrm>
        </p:spPr>
        <p:txBody>
          <a:bodyPr/>
          <a:lstStyle/>
          <a:p>
            <a:r>
              <a:rPr lang="it-IT" b="1" i="1" u="sng" dirty="0" smtClean="0">
                <a:solidFill>
                  <a:schemeClr val="tx1"/>
                </a:solidFill>
              </a:rPr>
              <a:t>LE INDAGINI</a:t>
            </a:r>
            <a:endParaRPr lang="it-IT" b="1" i="1" u="sng" dirty="0">
              <a:solidFill>
                <a:schemeClr val="tx1"/>
              </a:solidFill>
            </a:endParaRPr>
          </a:p>
        </p:txBody>
      </p:sp>
      <p:sp>
        <p:nvSpPr>
          <p:cNvPr id="8" name="Titolo 1"/>
          <p:cNvSpPr txBox="1">
            <a:spLocks/>
          </p:cNvSpPr>
          <p:nvPr/>
        </p:nvSpPr>
        <p:spPr>
          <a:xfrm>
            <a:off x="2771800" y="2204864"/>
            <a:ext cx="3744416" cy="936104"/>
          </a:xfrm>
          <a:prstGeom prst="rect">
            <a:avLst/>
          </a:prstGeom>
        </p:spPr>
        <p:txBody>
          <a:bodyPr vert="horz" lIns="0" rIns="0" bIns="0" anchor="b">
            <a:no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it-IT" sz="3600" b="1" i="1" u="sng" dirty="0" smtClean="0">
                <a:solidFill>
                  <a:schemeClr val="tx1"/>
                </a:solidFill>
              </a:rPr>
              <a:t>I veicoli</a:t>
            </a:r>
          </a:p>
        </p:txBody>
      </p:sp>
    </p:spTree>
    <p:extLst>
      <p:ext uri="{BB962C8B-B14F-4D97-AF65-F5344CB8AC3E}">
        <p14:creationId xmlns:p14="http://schemas.microsoft.com/office/powerpoint/2010/main" val="409234146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8</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698500" y="272288"/>
            <a:ext cx="8229600" cy="1143000"/>
          </a:xfrm>
        </p:spPr>
        <p:txBody>
          <a:bodyPr/>
          <a:lstStyle/>
          <a:p>
            <a:r>
              <a:rPr lang="it-IT" b="1" i="1" u="sng" dirty="0" smtClean="0">
                <a:solidFill>
                  <a:schemeClr val="tx1"/>
                </a:solidFill>
              </a:rPr>
              <a:t>LE INDAGINI</a:t>
            </a:r>
            <a:endParaRPr lang="it-IT" b="1" i="1" u="sng" dirty="0">
              <a:solidFill>
                <a:schemeClr val="tx1"/>
              </a:solidFill>
            </a:endParaRPr>
          </a:p>
        </p:txBody>
      </p:sp>
      <p:sp>
        <p:nvSpPr>
          <p:cNvPr id="8" name="Titolo 1"/>
          <p:cNvSpPr txBox="1">
            <a:spLocks/>
          </p:cNvSpPr>
          <p:nvPr/>
        </p:nvSpPr>
        <p:spPr>
          <a:xfrm>
            <a:off x="2771800" y="2204864"/>
            <a:ext cx="3744416" cy="936104"/>
          </a:xfrm>
          <a:prstGeom prst="rect">
            <a:avLst/>
          </a:prstGeom>
        </p:spPr>
        <p:txBody>
          <a:bodyPr vert="horz" lIns="0" rIns="0" bIns="0" anchor="b">
            <a:no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it-IT" sz="3600" b="1" i="1" u="sng" dirty="0" smtClean="0">
                <a:solidFill>
                  <a:schemeClr val="tx1"/>
                </a:solidFill>
              </a:rPr>
              <a:t>Le persone</a:t>
            </a:r>
          </a:p>
        </p:txBody>
      </p:sp>
      <p:sp>
        <p:nvSpPr>
          <p:cNvPr id="9" name="Freccia in giù 8"/>
          <p:cNvSpPr/>
          <p:nvPr/>
        </p:nvSpPr>
        <p:spPr>
          <a:xfrm>
            <a:off x="3707904" y="3356992"/>
            <a:ext cx="432048" cy="1008112"/>
          </a:xfrm>
          <a:prstGeom prst="down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 name="Titolo 1"/>
          <p:cNvSpPr txBox="1">
            <a:spLocks/>
          </p:cNvSpPr>
          <p:nvPr/>
        </p:nvSpPr>
        <p:spPr>
          <a:xfrm>
            <a:off x="2267744" y="4185084"/>
            <a:ext cx="4536504" cy="936104"/>
          </a:xfrm>
          <a:prstGeom prst="rect">
            <a:avLst/>
          </a:prstGeom>
        </p:spPr>
        <p:txBody>
          <a:bodyPr vert="horz" lIns="0" rIns="0" bIns="0" anchor="b">
            <a:no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it-IT" sz="2800" b="1" i="1" u="sng" dirty="0" smtClean="0">
                <a:solidFill>
                  <a:schemeClr val="tx1"/>
                </a:solidFill>
              </a:rPr>
              <a:t>Stato – intervallo psicofisico</a:t>
            </a:r>
          </a:p>
        </p:txBody>
      </p:sp>
    </p:spTree>
    <p:extLst>
      <p:ext uri="{BB962C8B-B14F-4D97-AF65-F5344CB8AC3E}">
        <p14:creationId xmlns:p14="http://schemas.microsoft.com/office/powerpoint/2010/main" val="232073068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9</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698500" y="272288"/>
            <a:ext cx="8229600" cy="1143000"/>
          </a:xfrm>
        </p:spPr>
        <p:txBody>
          <a:bodyPr/>
          <a:lstStyle/>
          <a:p>
            <a:r>
              <a:rPr lang="it-IT" b="1" i="1" u="sng" dirty="0" smtClean="0">
                <a:solidFill>
                  <a:schemeClr val="tx1"/>
                </a:solidFill>
              </a:rPr>
              <a:t>LE INDAGINI</a:t>
            </a:r>
            <a:endParaRPr lang="it-IT" b="1" i="1" u="sng" dirty="0">
              <a:solidFill>
                <a:schemeClr val="tx1"/>
              </a:solidFill>
            </a:endParaRPr>
          </a:p>
        </p:txBody>
      </p:sp>
      <p:sp>
        <p:nvSpPr>
          <p:cNvPr id="8" name="Titolo 1"/>
          <p:cNvSpPr txBox="1">
            <a:spLocks/>
          </p:cNvSpPr>
          <p:nvPr/>
        </p:nvSpPr>
        <p:spPr>
          <a:xfrm>
            <a:off x="2771800" y="2204864"/>
            <a:ext cx="3744416" cy="936104"/>
          </a:xfrm>
          <a:prstGeom prst="rect">
            <a:avLst/>
          </a:prstGeom>
        </p:spPr>
        <p:txBody>
          <a:bodyPr vert="horz" lIns="0" rIns="0" bIns="0" anchor="b">
            <a:no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it-IT" sz="3600" b="1" i="1" u="sng" dirty="0" smtClean="0">
                <a:solidFill>
                  <a:schemeClr val="tx1"/>
                </a:solidFill>
              </a:rPr>
              <a:t>Le fasi</a:t>
            </a:r>
          </a:p>
        </p:txBody>
      </p:sp>
      <p:sp>
        <p:nvSpPr>
          <p:cNvPr id="9" name="Freccia in giù 8"/>
          <p:cNvSpPr/>
          <p:nvPr/>
        </p:nvSpPr>
        <p:spPr>
          <a:xfrm>
            <a:off x="1691680" y="3356992"/>
            <a:ext cx="504056" cy="93610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 name="Freccia in giù 9"/>
          <p:cNvSpPr/>
          <p:nvPr/>
        </p:nvSpPr>
        <p:spPr>
          <a:xfrm>
            <a:off x="3110012" y="3346636"/>
            <a:ext cx="504056" cy="93610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 name="Freccia in giù 10"/>
          <p:cNvSpPr/>
          <p:nvPr/>
        </p:nvSpPr>
        <p:spPr>
          <a:xfrm>
            <a:off x="4391980" y="3346636"/>
            <a:ext cx="504056" cy="93610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2" name="Titolo 1"/>
          <p:cNvSpPr txBox="1">
            <a:spLocks/>
          </p:cNvSpPr>
          <p:nvPr/>
        </p:nvSpPr>
        <p:spPr>
          <a:xfrm>
            <a:off x="827584" y="4312208"/>
            <a:ext cx="2016224" cy="936104"/>
          </a:xfrm>
          <a:prstGeom prst="rect">
            <a:avLst/>
          </a:prstGeom>
        </p:spPr>
        <p:txBody>
          <a:bodyPr vert="horz" lIns="0" rIns="0" bIns="0" anchor="b">
            <a:no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it-IT" sz="3600" b="1" i="1" u="sng" dirty="0" err="1" smtClean="0">
                <a:solidFill>
                  <a:schemeClr val="tx1"/>
                </a:solidFill>
              </a:rPr>
              <a:t>Pre</a:t>
            </a:r>
            <a:r>
              <a:rPr lang="it-IT" sz="3600" b="1" i="1" u="sng" dirty="0" smtClean="0">
                <a:solidFill>
                  <a:schemeClr val="tx1"/>
                </a:solidFill>
              </a:rPr>
              <a:t>-urto</a:t>
            </a:r>
          </a:p>
        </p:txBody>
      </p:sp>
      <p:sp>
        <p:nvSpPr>
          <p:cNvPr id="13" name="Titolo 1"/>
          <p:cNvSpPr txBox="1">
            <a:spLocks/>
          </p:cNvSpPr>
          <p:nvPr/>
        </p:nvSpPr>
        <p:spPr>
          <a:xfrm>
            <a:off x="2807804" y="4326632"/>
            <a:ext cx="1332148" cy="936104"/>
          </a:xfrm>
          <a:prstGeom prst="rect">
            <a:avLst/>
          </a:prstGeom>
        </p:spPr>
        <p:txBody>
          <a:bodyPr vert="horz" lIns="0" rIns="0" bIns="0" anchor="b">
            <a:no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it-IT" sz="3600" b="1" i="1" u="sng" dirty="0" smtClean="0">
                <a:solidFill>
                  <a:schemeClr val="tx1"/>
                </a:solidFill>
              </a:rPr>
              <a:t>Urto</a:t>
            </a:r>
          </a:p>
        </p:txBody>
      </p:sp>
      <p:sp>
        <p:nvSpPr>
          <p:cNvPr id="14" name="Titolo 1"/>
          <p:cNvSpPr txBox="1">
            <a:spLocks/>
          </p:cNvSpPr>
          <p:nvPr/>
        </p:nvSpPr>
        <p:spPr>
          <a:xfrm>
            <a:off x="4211960" y="4309864"/>
            <a:ext cx="2160240" cy="936104"/>
          </a:xfrm>
          <a:prstGeom prst="rect">
            <a:avLst/>
          </a:prstGeom>
        </p:spPr>
        <p:txBody>
          <a:bodyPr vert="horz" lIns="0" rIns="0" bIns="0" anchor="b">
            <a:no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it-IT" sz="3600" b="1" i="1" u="sng" dirty="0" smtClean="0">
                <a:solidFill>
                  <a:schemeClr val="tx1"/>
                </a:solidFill>
              </a:rPr>
              <a:t>Post-urto</a:t>
            </a:r>
          </a:p>
        </p:txBody>
      </p:sp>
    </p:spTree>
    <p:extLst>
      <p:ext uri="{BB962C8B-B14F-4D97-AF65-F5344CB8AC3E}">
        <p14:creationId xmlns:p14="http://schemas.microsoft.com/office/powerpoint/2010/main" val="116308864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nozio">
  <a:themeElements>
    <a:clrScheme name="Equinozi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Equinozi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nozi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342</TotalTime>
  <Words>2282</Words>
  <Application>Microsoft Office PowerPoint</Application>
  <PresentationFormat>Presentazione su schermo (4:3)</PresentationFormat>
  <Paragraphs>260</Paragraphs>
  <Slides>59</Slides>
  <Notes>0</Notes>
  <HiddenSlides>0</HiddenSlides>
  <MMClips>0</MMClips>
  <ScaleCrop>false</ScaleCrop>
  <HeadingPairs>
    <vt:vector size="4" baseType="variant">
      <vt:variant>
        <vt:lpstr>Tema</vt:lpstr>
      </vt:variant>
      <vt:variant>
        <vt:i4>1</vt:i4>
      </vt:variant>
      <vt:variant>
        <vt:lpstr>Titoli diapositive</vt:lpstr>
      </vt:variant>
      <vt:variant>
        <vt:i4>59</vt:i4>
      </vt:variant>
    </vt:vector>
  </HeadingPairs>
  <TitlesOfParts>
    <vt:vector size="60" baseType="lpstr">
      <vt:lpstr>Equinozio</vt:lpstr>
      <vt:lpstr>Corso di Formazione LA RICOSTRUZIONE DEI SINISTRI STRADALI</vt:lpstr>
      <vt:lpstr>PREMESSA</vt:lpstr>
      <vt:lpstr>LE INDAGINI</vt:lpstr>
      <vt:lpstr>LE INDAGINI</vt:lpstr>
      <vt:lpstr>LE INDAGINI</vt:lpstr>
      <vt:lpstr>LE INDAGINI</vt:lpstr>
      <vt:lpstr>LE INDAGINI</vt:lpstr>
      <vt:lpstr>LE INDAGINI</vt:lpstr>
      <vt:lpstr>LE INDAGINI</vt:lpstr>
      <vt:lpstr>LE INDAGINI</vt:lpstr>
      <vt:lpstr>LE INDAGINI</vt:lpstr>
      <vt:lpstr>LE INDAGINI</vt:lpstr>
      <vt:lpstr>LE INDAGINI AMBIENTALI URGENTI</vt:lpstr>
      <vt:lpstr>LE INDAGINI AMBIENTALI URGENTI</vt:lpstr>
      <vt:lpstr>LE INDAGINI AMBIENTALI URGENTI</vt:lpstr>
      <vt:lpstr>LE INDAGINI AMBIENTALI URGENTI</vt:lpstr>
      <vt:lpstr>LE INDAGINI AMBIENTALI URGENTI</vt:lpstr>
      <vt:lpstr>LE INDAGINI AMBIENTALI URGENTI</vt:lpstr>
      <vt:lpstr>LE INDAGINI AMBIENTALI URGENTI</vt:lpstr>
      <vt:lpstr>LE INDAGINI AMBIENTALI URGENTI</vt:lpstr>
      <vt:lpstr>LE INDAGINI AMBIENTALI URGENTI</vt:lpstr>
      <vt:lpstr>LE INDAGINI AMBIENTALI URGENTI</vt:lpstr>
      <vt:lpstr>LE INDAGINI AMBIENTALI URGENTI</vt:lpstr>
      <vt:lpstr>LE INDAGINI AMBIENTALI URGENTI</vt:lpstr>
      <vt:lpstr>LE INDAGINI AMBIENTALI URGENTI</vt:lpstr>
      <vt:lpstr>LE INDAGINI AMBIENTALI URGENTI</vt:lpstr>
      <vt:lpstr>LE INDAGINI AMBIENTALI URGENTI</vt:lpstr>
      <vt:lpstr>LE INDAGINI AMBIENTALI URGENTI</vt:lpstr>
      <vt:lpstr>LE INDAGINI AMBIENTALI URGENTI</vt:lpstr>
      <vt:lpstr>LE INDAGINI AMBIENTALI URGENTI</vt:lpstr>
      <vt:lpstr>LE INDAGINI AMBIENTALI URGENTI</vt:lpstr>
      <vt:lpstr>LE INDAGINI AMBIENTALI URGENTI</vt:lpstr>
      <vt:lpstr>LE INDAGINI AMBIENTALI URGENTI</vt:lpstr>
      <vt:lpstr>LE INDAGINI AMBIENTALI URGENTI</vt:lpstr>
      <vt:lpstr>LE INDAGINI AMBIENTALI URGENTI</vt:lpstr>
      <vt:lpstr>LE INDAGINI AMBIENTALI URGENTI</vt:lpstr>
      <vt:lpstr>LE INDAGINI AMBIENTALI URGENTI</vt:lpstr>
      <vt:lpstr>LE INDAGINI AMBIENTALI URGENTI</vt:lpstr>
      <vt:lpstr>LE INDAGINI AMBIENTALI URGENTI</vt:lpstr>
      <vt:lpstr>LE INDAGINI AMBIENTALI URGENTI</vt:lpstr>
      <vt:lpstr>LE INDAGINI AMBIENTALI URGENTI</vt:lpstr>
      <vt:lpstr>LE INDAGINI AMBIENTALI URGENTI</vt:lpstr>
      <vt:lpstr>LE INDAGINI AMBIENTALI URGENTI</vt:lpstr>
      <vt:lpstr>LE INDAGINI AMBIENTALI URGENTI</vt:lpstr>
      <vt:lpstr>LE INDAGINI AMBIENTALI URGENTI</vt:lpstr>
      <vt:lpstr>LE INDAGINI AMBIENTALI URGENTI</vt:lpstr>
      <vt:lpstr>LE INDAGINI AMBIENTALI URGENTI</vt:lpstr>
      <vt:lpstr>LE INDAGINI AMBIENTALI URGENTI</vt:lpstr>
      <vt:lpstr>LE INDAGINI AMBIENTALI URGENTI</vt:lpstr>
      <vt:lpstr>LE INDAGINI AMBIENTALI URGENTI</vt:lpstr>
      <vt:lpstr>LE INDAGINI AMBIENTALI URGENTI</vt:lpstr>
      <vt:lpstr>LE INDAGINI AMBIENTALI URGENTI</vt:lpstr>
      <vt:lpstr>LE INDAGINI AMBIENTALI URGENTI</vt:lpstr>
      <vt:lpstr>LE INDAGINI AMBIENTALI URGENTI</vt:lpstr>
      <vt:lpstr>LE INDAGINI AMBIENTALI URGENTI</vt:lpstr>
      <vt:lpstr>LE INDAGINI AMBIENTALI URGENTI</vt:lpstr>
      <vt:lpstr>LE INDAGINI AMBIENTALI URGENTI</vt:lpstr>
      <vt:lpstr>LE INDAGINI AMBIENTALI URGENTI</vt:lpstr>
      <vt:lpstr>LE INDAGINI AMBIENTALI URGENTI</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Corso Alta Formazione</dc:title>
  <dc:creator>micro</dc:creator>
  <cp:lastModifiedBy>Windows-7</cp:lastModifiedBy>
  <cp:revision>59</cp:revision>
  <dcterms:created xsi:type="dcterms:W3CDTF">2012-02-03T12:18:10Z</dcterms:created>
  <dcterms:modified xsi:type="dcterms:W3CDTF">2017-02-28T09:14:25Z</dcterms:modified>
</cp:coreProperties>
</file>