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38"/>
  </p:notesMasterIdLst>
  <p:sldIdLst>
    <p:sldId id="256" r:id="rId2"/>
    <p:sldId id="257" r:id="rId3"/>
    <p:sldId id="258" r:id="rId4"/>
    <p:sldId id="259" r:id="rId5"/>
    <p:sldId id="260" r:id="rId6"/>
    <p:sldId id="261" r:id="rId7"/>
    <p:sldId id="262" r:id="rId8"/>
    <p:sldId id="263" r:id="rId9"/>
    <p:sldId id="264" r:id="rId10"/>
    <p:sldId id="265" r:id="rId11"/>
    <p:sldId id="266" r:id="rId12"/>
    <p:sldId id="270" r:id="rId13"/>
    <p:sldId id="271" r:id="rId14"/>
    <p:sldId id="273" r:id="rId15"/>
    <p:sldId id="272" r:id="rId16"/>
    <p:sldId id="267" r:id="rId17"/>
    <p:sldId id="268" r:id="rId18"/>
    <p:sldId id="269"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92" r:id="rId34"/>
    <p:sldId id="291" r:id="rId35"/>
    <p:sldId id="290" r:id="rId36"/>
    <p:sldId id="289" r:id="rId37"/>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5591" autoAdjust="0"/>
  </p:normalViewPr>
  <p:slideViewPr>
    <p:cSldViewPr>
      <p:cViewPr>
        <p:scale>
          <a:sx n="75" d="100"/>
          <a:sy n="75" d="100"/>
        </p:scale>
        <p:origin x="-1236"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2EA5A9-5CFE-4D1A-AC72-1259C2144F43}" type="datetimeFigureOut">
              <a:rPr lang="it-IT" smtClean="0"/>
              <a:pPr/>
              <a:t>07/05/2017</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34EC0C-C51C-4A7A-806B-0C28A6511C19}" type="slidenum">
              <a:rPr lang="it-IT" smtClean="0"/>
              <a:pPr/>
              <a:t>‹N›</a:t>
            </a:fld>
            <a:endParaRPr lang="it-IT"/>
          </a:p>
        </p:txBody>
      </p:sp>
    </p:spTree>
    <p:extLst>
      <p:ext uri="{BB962C8B-B14F-4D97-AF65-F5344CB8AC3E}">
        <p14:creationId xmlns:p14="http://schemas.microsoft.com/office/powerpoint/2010/main" val="5964233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1634EC0C-C51C-4A7A-806B-0C28A6511C19}" type="slidenum">
              <a:rPr lang="it-IT" smtClean="0"/>
              <a:pPr/>
              <a:t>3</a:t>
            </a:fld>
            <a:endParaRPr lang="it-IT"/>
          </a:p>
        </p:txBody>
      </p:sp>
    </p:spTree>
    <p:extLst>
      <p:ext uri="{BB962C8B-B14F-4D97-AF65-F5344CB8AC3E}">
        <p14:creationId xmlns:p14="http://schemas.microsoft.com/office/powerpoint/2010/main" val="9927297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9" name="Titolo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17" name="Sottotitolo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it-IT" smtClean="0"/>
              <a:t>Fare clic per modificare lo stile del sottotitolo dello schema</a:t>
            </a:r>
            <a:endParaRPr kumimoji="0" lang="en-US"/>
          </a:p>
        </p:txBody>
      </p:sp>
      <p:sp>
        <p:nvSpPr>
          <p:cNvPr id="30" name="Segnaposto data 29"/>
          <p:cNvSpPr>
            <a:spLocks noGrp="1"/>
          </p:cNvSpPr>
          <p:nvPr>
            <p:ph type="dt" sz="half" idx="10"/>
          </p:nvPr>
        </p:nvSpPr>
        <p:spPr/>
        <p:txBody>
          <a:bodyPr/>
          <a:lstStyle/>
          <a:p>
            <a:fld id="{E37651C0-711A-470F-A835-BF2F9CBE51F7}" type="datetime1">
              <a:rPr lang="it-IT" smtClean="0"/>
              <a:pPr/>
              <a:t>07/05/2017</a:t>
            </a:fld>
            <a:endParaRPr lang="it-IT"/>
          </a:p>
        </p:txBody>
      </p:sp>
      <p:sp>
        <p:nvSpPr>
          <p:cNvPr id="19" name="Segnaposto piè di pagina 18"/>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27" name="Segnaposto numero diapositiva 26"/>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BA2CDAE3-465A-47AE-9A8B-11BDD7FC347A}" type="datetime1">
              <a:rPr lang="it-IT" smtClean="0"/>
              <a:pPr/>
              <a:t>07/05/2017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914401"/>
            <a:ext cx="2057400" cy="5211763"/>
          </a:xfrm>
        </p:spPr>
        <p:txBody>
          <a:bodyPr vert="eaVer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457200" y="914401"/>
            <a:ext cx="6019800" cy="5211763"/>
          </a:xfrm>
        </p:spPr>
        <p:txBody>
          <a:bodyPr vert="eaVer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52FB74FD-3F94-491A-9096-6CB921D5CAB1}" type="datetime1">
              <a:rPr lang="it-IT" smtClean="0"/>
              <a:pPr/>
              <a:t>07/05/2017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smtClean="0"/>
              <a:t>Fare clic per modificare lo stile del titolo</a:t>
            </a:r>
            <a:endParaRPr kumimoji="0" lang="en-US"/>
          </a:p>
        </p:txBody>
      </p:sp>
      <p:sp>
        <p:nvSpPr>
          <p:cNvPr id="3" name="Segnaposto contenuto 2"/>
          <p:cNvSpPr>
            <a:spLocks noGrp="1"/>
          </p:cNvSpPr>
          <p:nvPr>
            <p:ph idx="1"/>
          </p:nvPr>
        </p:nvSpPr>
        <p:spPr/>
        <p:txBody>
          <a:body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p>
            <a:fld id="{EE991BC8-7526-44F0-8FB4-07A4ABFCE891}" type="datetime1">
              <a:rPr lang="it-IT" smtClean="0"/>
              <a:pPr/>
              <a:t>07/05/2017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p>
            <a:fld id="{4E0440B4-C9DF-4271-8516-2EF8802E4FF4}" type="datetime1">
              <a:rPr lang="it-IT" smtClean="0"/>
              <a:pPr/>
              <a:t>07/05/2017</a:t>
            </a:fld>
            <a:endParaRPr lang="it-IT"/>
          </a:p>
        </p:txBody>
      </p:sp>
      <p:sp>
        <p:nvSpPr>
          <p:cNvPr id="5" name="Segnaposto piè di pagina 4"/>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6" name="Segnaposto numero diapositiva 5"/>
          <p:cNvSpPr>
            <a:spLocks noGrp="1"/>
          </p:cNvSpPr>
          <p:nvPr>
            <p:ph type="sldNum" sz="quarter" idx="12"/>
          </p:nvPr>
        </p:nvSpPr>
        <p:spPr/>
        <p:txBody>
          <a:bodyPr/>
          <a:lstStyle/>
          <a:p>
            <a:fld id="{7A6694C0-6A41-41BA-ADE3-0C2BC21AA602}" type="slidenum">
              <a:rPr lang="it-IT" smtClean="0"/>
              <a:pPr/>
              <a:t>‹N›</a:t>
            </a:fld>
            <a:endParaRPr lang="it-IT"/>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A03BA5A0-AE1A-4685-93B0-9AD0E91F578D}" type="datetime1">
              <a:rPr lang="it-IT" smtClean="0"/>
              <a:pPr/>
              <a:t>07/05/2017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229600" cy="1143000"/>
          </a:xfrm>
        </p:spPr>
        <p:txBody>
          <a:bodyPr tIns="45720" anchor="b"/>
          <a:lstStyle>
            <a:lvl1pPr>
              <a:defRPr/>
            </a:lvl1pPr>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p>
            <a:fld id="{FA3FFCFF-E4A3-4C0D-A724-F537D352D111}" type="datetime1">
              <a:rPr lang="it-IT" smtClean="0"/>
              <a:pPr/>
              <a:t>07/05/2017</a:t>
            </a:fld>
            <a:endParaRPr lang="it-IT"/>
          </a:p>
        </p:txBody>
      </p:sp>
      <p:sp>
        <p:nvSpPr>
          <p:cNvPr id="8" name="Segnaposto piè di pagina 7"/>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9" name="Segnaposto numero diapositiva 8"/>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p>
            <a:fld id="{6720ECCD-3B8F-4CA5-AC07-C304E254DD57}" type="datetime1">
              <a:rPr lang="it-IT" smtClean="0"/>
              <a:pPr/>
              <a:t>07/05/2017</a:t>
            </a:fld>
            <a:endParaRPr lang="it-IT"/>
          </a:p>
        </p:txBody>
      </p:sp>
      <p:sp>
        <p:nvSpPr>
          <p:cNvPr id="4" name="Segnaposto piè di pagina 3"/>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5A0B9741-D74F-4D40-B7D8-69900932A550}" type="datetime1">
              <a:rPr lang="it-IT" smtClean="0"/>
              <a:pPr/>
              <a:t>07/05/2017</a:t>
            </a:fld>
            <a:endParaRPr lang="it-IT"/>
          </a:p>
        </p:txBody>
      </p:sp>
      <p:sp>
        <p:nvSpPr>
          <p:cNvPr id="3" name="Segnaposto piè di pagina 2"/>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4" name="Segnaposto numero diapositiva 3"/>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it-IT" smtClean="0"/>
              <a:t>Fare clic per modificare stili del testo dello schema</a:t>
            </a:r>
          </a:p>
        </p:txBody>
      </p:sp>
      <p:sp>
        <p:nvSpPr>
          <p:cNvPr id="4" name="Segnaposto contenuto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p>
            <a:fld id="{2DDEF6DF-192B-438F-9B93-4B3AA832A9AD}" type="datetime1">
              <a:rPr lang="it-IT" smtClean="0"/>
              <a:pPr/>
              <a:t>07/05/2017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p:txBody>
          <a:bodyPr/>
          <a:lstStyle/>
          <a:p>
            <a:fld id="{7A6694C0-6A41-41BA-ADE3-0C2BC21AA602}"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9" name="Ritaglia e arrotonda singolo angolo rettangolo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Triangolo rettangolo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olo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it-IT" smtClean="0"/>
              <a:t>Fare clic per modificare lo stile del titolo</a:t>
            </a:r>
            <a:endParaRPr kumimoji="0" lang="en-US"/>
          </a:p>
        </p:txBody>
      </p:sp>
      <p:sp>
        <p:nvSpPr>
          <p:cNvPr id="4" name="Segnaposto testo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it-IT" smtClean="0"/>
              <a:t>Fare clic per modificare stili del testo dello schema</a:t>
            </a:r>
          </a:p>
        </p:txBody>
      </p:sp>
      <p:sp>
        <p:nvSpPr>
          <p:cNvPr id="5" name="Segnaposto data 4"/>
          <p:cNvSpPr>
            <a:spLocks noGrp="1"/>
          </p:cNvSpPr>
          <p:nvPr>
            <p:ph type="dt" sz="half" idx="10"/>
          </p:nvPr>
        </p:nvSpPr>
        <p:spPr/>
        <p:txBody>
          <a:bodyPr/>
          <a:lstStyle/>
          <a:p>
            <a:fld id="{1627CFD9-DFE4-4769-84CF-93A602E4A276}" type="datetime1">
              <a:rPr lang="it-IT" smtClean="0"/>
              <a:pPr/>
              <a:t>07/05/2017</a:t>
            </a:fld>
            <a:endParaRPr lang="it-IT"/>
          </a:p>
        </p:txBody>
      </p:sp>
      <p:sp>
        <p:nvSpPr>
          <p:cNvPr id="6" name="Segnaposto piè di pagina 5"/>
          <p:cNvSpPr>
            <a:spLocks noGrp="1"/>
          </p:cNvSpPr>
          <p:nvPr>
            <p:ph type="ftr" sz="quarter" idx="11"/>
          </p:nvPr>
        </p:nvSpPr>
        <p:spPr/>
        <p:txBody>
          <a:bodyPr/>
          <a:lstStyle/>
          <a:p>
            <a:r>
              <a:rPr lang="it-IT" dirty="0" smtClean="0"/>
              <a:t>Modulo 4 - Tecnologie Impiantistiche - Relatore Ing. Amedeo Ammaturo</a:t>
            </a:r>
            <a:endParaRPr lang="it-IT" dirty="0"/>
          </a:p>
        </p:txBody>
      </p:sp>
      <p:sp>
        <p:nvSpPr>
          <p:cNvPr id="7" name="Segnaposto numero diapositiva 6"/>
          <p:cNvSpPr>
            <a:spLocks noGrp="1"/>
          </p:cNvSpPr>
          <p:nvPr>
            <p:ph type="sldNum" sz="quarter" idx="12"/>
          </p:nvPr>
        </p:nvSpPr>
        <p:spPr>
          <a:xfrm>
            <a:off x="8077200" y="6356350"/>
            <a:ext cx="609600" cy="365125"/>
          </a:xfrm>
        </p:spPr>
        <p:txBody>
          <a:bodyPr/>
          <a:lstStyle/>
          <a:p>
            <a:fld id="{7A6694C0-6A41-41BA-ADE3-0C2BC21AA602}" type="slidenum">
              <a:rPr lang="it-IT" smtClean="0"/>
              <a:pPr/>
              <a:t>‹N›</a:t>
            </a:fld>
            <a:endParaRPr lang="it-IT"/>
          </a:p>
        </p:txBody>
      </p:sp>
      <p:sp>
        <p:nvSpPr>
          <p:cNvPr id="3" name="Segnaposto immagin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it-IT" smtClean="0"/>
              <a:t>Fare clic sull'icona per inserire un'immagine</a:t>
            </a:r>
            <a:endParaRPr kumimoji="0" lang="en-US" dirty="0"/>
          </a:p>
        </p:txBody>
      </p:sp>
      <p:sp>
        <p:nvSpPr>
          <p:cNvPr id="10" name="Figura a mano libera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igura a mano libera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0000"/>
            <a:lum/>
          </a:blip>
          <a:srcRect/>
          <a:stretch>
            <a:fillRect t="-3000" b="-3000"/>
          </a:stretch>
        </a:blipFill>
        <a:effectLst/>
      </p:bgPr>
    </p:bg>
    <p:spTree>
      <p:nvGrpSpPr>
        <p:cNvPr id="1" name=""/>
        <p:cNvGrpSpPr/>
        <p:nvPr/>
      </p:nvGrpSpPr>
      <p:grpSpPr>
        <a:xfrm>
          <a:off x="0" y="0"/>
          <a:ext cx="0" cy="0"/>
          <a:chOff x="0" y="0"/>
          <a:chExt cx="0" cy="0"/>
        </a:xfrm>
      </p:grpSpPr>
      <p:sp>
        <p:nvSpPr>
          <p:cNvPr id="7" name="Figura a mano libera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igura a mano libera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Segnaposto titolo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it-IT" smtClean="0"/>
              <a:t>Fare clic per modificare lo stile del titolo</a:t>
            </a:r>
            <a:endParaRPr kumimoji="0" lang="en-US"/>
          </a:p>
        </p:txBody>
      </p:sp>
      <p:sp>
        <p:nvSpPr>
          <p:cNvPr id="30" name="Segnaposto testo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10" name="Segnaposto data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AD970AA-99D6-4A36-B55D-5E69EEA21C79}" type="datetime1">
              <a:rPr lang="it-IT" smtClean="0"/>
              <a:pPr/>
              <a:t>07/05/2017</a:t>
            </a:fld>
            <a:endParaRPr lang="it-IT"/>
          </a:p>
        </p:txBody>
      </p:sp>
      <p:sp>
        <p:nvSpPr>
          <p:cNvPr id="22" name="Segnaposto piè di pagina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r>
              <a:rPr lang="it-IT" dirty="0" smtClean="0"/>
              <a:t>Modulo 4 - Tecnologie Impiantistiche - Relatore Ing. Amedeo Ammaturo</a:t>
            </a:r>
            <a:endParaRPr lang="it-IT" dirty="0"/>
          </a:p>
        </p:txBody>
      </p:sp>
      <p:sp>
        <p:nvSpPr>
          <p:cNvPr id="18" name="Segnaposto numero diapositiva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A6694C0-6A41-41BA-ADE3-0C2BC21AA602}" type="slidenum">
              <a:rPr lang="it-IT" smtClean="0"/>
              <a:pPr/>
              <a:t>‹N›</a:t>
            </a:fld>
            <a:endParaRPr lang="it-IT"/>
          </a:p>
        </p:txBody>
      </p:sp>
      <p:grpSp>
        <p:nvGrpSpPr>
          <p:cNvPr id="2" name="Gruppo 1"/>
          <p:cNvGrpSpPr/>
          <p:nvPr/>
        </p:nvGrpSpPr>
        <p:grpSpPr>
          <a:xfrm>
            <a:off x="-19017" y="202408"/>
            <a:ext cx="9180548" cy="649224"/>
            <a:chOff x="-19045" y="216550"/>
            <a:chExt cx="9180548" cy="649224"/>
          </a:xfrm>
        </p:grpSpPr>
        <p:sp>
          <p:nvSpPr>
            <p:cNvPr id="12" name="Figura a mano libera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igura a mano libera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dt="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2132856"/>
            <a:ext cx="7851648" cy="1828800"/>
          </a:xfrm>
          <a:gradFill>
            <a:gsLst>
              <a:gs pos="0">
                <a:srgbClr val="7030A0"/>
              </a:gs>
              <a:gs pos="50000">
                <a:schemeClr val="accent1">
                  <a:tint val="44500"/>
                  <a:satMod val="160000"/>
                </a:schemeClr>
              </a:gs>
              <a:gs pos="100000">
                <a:schemeClr val="accent1">
                  <a:tint val="23500"/>
                  <a:satMod val="160000"/>
                </a:schemeClr>
              </a:gs>
            </a:gsLst>
            <a:lin ang="5400000" scaled="0"/>
          </a:gradFill>
          <a:scene3d>
            <a:camera prst="orthographicFront"/>
            <a:lightRig rig="freezing" dir="t">
              <a:rot lat="0" lon="0" rev="5640000"/>
            </a:lightRig>
          </a:scene3d>
          <a:sp3d>
            <a:bevelT/>
          </a:sp3d>
        </p:spPr>
        <p:txBody>
          <a:bodyPr>
            <a:normAutofit/>
            <a:scene3d>
              <a:camera prst="orthographicFront"/>
              <a:lightRig rig="freezing" dir="t">
                <a:rot lat="0" lon="0" rev="5640000"/>
              </a:lightRig>
            </a:scene3d>
            <a:sp3d prstMaterial="flat">
              <a:bevelT w="38100" h="38100"/>
              <a:contourClr>
                <a:schemeClr val="tx2"/>
              </a:contourClr>
            </a:sp3d>
          </a:bodyPr>
          <a:lstStyle/>
          <a:p>
            <a:pPr algn="ctr"/>
            <a:r>
              <a:rPr lang="it-IT" dirty="0" smtClean="0">
                <a:solidFill>
                  <a:schemeClr val="tx1"/>
                </a:solidFill>
              </a:rPr>
              <a:t>Corso di Formazione</a:t>
            </a:r>
            <a:br>
              <a:rPr lang="it-IT" dirty="0" smtClean="0">
                <a:solidFill>
                  <a:schemeClr val="tx1"/>
                </a:solidFill>
              </a:rPr>
            </a:br>
            <a:r>
              <a:rPr lang="it-IT" sz="2800" dirty="0" smtClean="0">
                <a:solidFill>
                  <a:schemeClr val="tx1"/>
                </a:solidFill>
              </a:rPr>
              <a:t>LA RICOSTRUZIONE DEI SINISTRI STRADALI</a:t>
            </a:r>
            <a:endParaRPr lang="it-IT" dirty="0">
              <a:solidFill>
                <a:schemeClr val="tx1"/>
              </a:solidFill>
            </a:endParaRPr>
          </a:p>
        </p:txBody>
      </p:sp>
      <p:sp>
        <p:nvSpPr>
          <p:cNvPr id="4"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bg1"/>
                </a:solidFill>
              </a:rPr>
              <a:t>Corso di Formazione La Ricostruzione dei sinistri stradali - Relatore P.A. ing. Amedeo Ammaturo</a:t>
            </a:r>
            <a:endParaRPr lang="it-IT" dirty="0">
              <a:solidFill>
                <a:schemeClr val="bg1"/>
              </a:solidFill>
            </a:endParaRPr>
          </a:p>
        </p:txBody>
      </p:sp>
      <p:sp>
        <p:nvSpPr>
          <p:cNvPr id="5" name="Segnaposto numero diapositiva 4"/>
          <p:cNvSpPr>
            <a:spLocks noGrp="1"/>
          </p:cNvSpPr>
          <p:nvPr>
            <p:ph type="sldNum" sz="quarter" idx="12"/>
          </p:nvPr>
        </p:nvSpPr>
        <p:spPr/>
        <p:txBody>
          <a:bodyPr/>
          <a:lstStyle/>
          <a:p>
            <a:fld id="{7A6694C0-6A41-41BA-ADE3-0C2BC21AA602}" type="slidenum">
              <a:rPr lang="it-IT" smtClean="0"/>
              <a:pPr/>
              <a:t>1</a:t>
            </a:fld>
            <a:endParaRPr lang="it-IT"/>
          </a:p>
        </p:txBody>
      </p:sp>
      <p:pic>
        <p:nvPicPr>
          <p:cNvPr id="6" name="Immagine 5"/>
          <p:cNvPicPr/>
          <p:nvPr/>
        </p:nvPicPr>
        <p:blipFill>
          <a:blip r:embed="rId2">
            <a:extLst>
              <a:ext uri="{28A0092B-C50C-407E-A947-70E740481C1C}">
                <a14:useLocalDpi xmlns:a14="http://schemas.microsoft.com/office/drawing/2010/main" val="0"/>
              </a:ext>
            </a:extLst>
          </a:blip>
          <a:srcRect/>
          <a:stretch>
            <a:fillRect/>
          </a:stretch>
        </p:blipFill>
        <p:spPr bwMode="auto">
          <a:xfrm>
            <a:off x="3499801" y="260648"/>
            <a:ext cx="1732971" cy="1647625"/>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10</a:t>
            </a:fld>
            <a:endParaRPr lang="it-IT"/>
          </a:p>
        </p:txBody>
      </p:sp>
      <p:sp>
        <p:nvSpPr>
          <p:cNvPr id="7" name="Segnaposto piè di pagina 3"/>
          <p:cNvSpPr>
            <a:spLocks noGrp="1"/>
          </p:cNvSpPr>
          <p:nvPr>
            <p:ph type="ftr" sz="quarter" idx="11"/>
          </p:nvPr>
        </p:nvSpPr>
        <p:spPr>
          <a:xfrm>
            <a:off x="33536"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6"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a:t>PRINCIPI DI CONSERVAZIONE DELL’ENERGIA E DELLE QUANTITA’ DI MOTO</a:t>
            </a:r>
            <a:endParaRPr lang="it-IT" sz="11200" b="1" i="1" u="sng" dirty="0"/>
          </a:p>
        </p:txBody>
      </p:sp>
      <p:sp>
        <p:nvSpPr>
          <p:cNvPr id="9" name="Rettangolo 8"/>
          <p:cNvSpPr/>
          <p:nvPr/>
        </p:nvSpPr>
        <p:spPr>
          <a:xfrm>
            <a:off x="3131840" y="1412776"/>
            <a:ext cx="2304256" cy="369332"/>
          </a:xfrm>
          <a:prstGeom prst="rect">
            <a:avLst/>
          </a:prstGeom>
        </p:spPr>
        <p:txBody>
          <a:bodyPr wrap="square">
            <a:spAutoFit/>
          </a:bodyPr>
          <a:lstStyle/>
          <a:p>
            <a:r>
              <a:rPr lang="it-IT" b="1" u="sng" dirty="0" smtClean="0">
                <a:effectLst>
                  <a:outerShdw blurRad="38100" dist="38100" dir="2700000" algn="tl">
                    <a:srgbClr val="000000">
                      <a:alpha val="43137"/>
                    </a:srgbClr>
                  </a:outerShdw>
                </a:effectLst>
              </a:rPr>
              <a:t>Regola del coseno</a:t>
            </a:r>
          </a:p>
        </p:txBody>
      </p:sp>
      <p:sp>
        <p:nvSpPr>
          <p:cNvPr id="2" name="Freccia in giù 1"/>
          <p:cNvSpPr/>
          <p:nvPr/>
        </p:nvSpPr>
        <p:spPr>
          <a:xfrm>
            <a:off x="3995936" y="1988840"/>
            <a:ext cx="504056" cy="57606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p:cNvSpPr/>
          <p:nvPr/>
        </p:nvSpPr>
        <p:spPr>
          <a:xfrm>
            <a:off x="395536" y="2636912"/>
            <a:ext cx="8640960" cy="1477328"/>
          </a:xfrm>
          <a:prstGeom prst="rect">
            <a:avLst/>
          </a:prstGeom>
        </p:spPr>
        <p:txBody>
          <a:bodyPr wrap="square">
            <a:spAutoFit/>
          </a:bodyPr>
          <a:lstStyle/>
          <a:p>
            <a:r>
              <a:rPr lang="it-IT" i="1" dirty="0" smtClean="0"/>
              <a:t>Rispetto ad un orientamento prescelto (di norma e per comodità di procedimento, viene assunto quale asse fondamentale del sistema delle quantità di moto, la direzione ed il verso del moto del veicolo urtante), le forze in campo intervengono nella collisione in misura direttamente proporzionale al valore del coseno dell’angolo che i rispettivi versi formano con quello (positivo) fondamentale suddetto.</a:t>
            </a:r>
          </a:p>
        </p:txBody>
      </p:sp>
      <p:sp>
        <p:nvSpPr>
          <p:cNvPr id="4" name="Freccia in giù 3"/>
          <p:cNvSpPr/>
          <p:nvPr/>
        </p:nvSpPr>
        <p:spPr>
          <a:xfrm>
            <a:off x="3995936" y="4149080"/>
            <a:ext cx="576064" cy="65910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Rettangolo 10"/>
          <p:cNvSpPr/>
          <p:nvPr/>
        </p:nvSpPr>
        <p:spPr>
          <a:xfrm>
            <a:off x="1619672" y="4941168"/>
            <a:ext cx="6048672" cy="369332"/>
          </a:xfrm>
          <a:prstGeom prst="rect">
            <a:avLst/>
          </a:prstGeom>
        </p:spPr>
        <p:txBody>
          <a:bodyPr wrap="square">
            <a:spAutoFit/>
          </a:bodyPr>
          <a:lstStyle/>
          <a:p>
            <a:r>
              <a:rPr lang="it-IT" dirty="0" smtClean="0"/>
              <a:t>Studio delle componenti vettoriali: orizzontale e verticale.</a:t>
            </a:r>
          </a:p>
        </p:txBody>
      </p:sp>
      <p:sp>
        <p:nvSpPr>
          <p:cNvPr id="12" name="Freccia in giù 11"/>
          <p:cNvSpPr/>
          <p:nvPr/>
        </p:nvSpPr>
        <p:spPr>
          <a:xfrm>
            <a:off x="3995936" y="5331432"/>
            <a:ext cx="576064" cy="65910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Rettangolo 13"/>
          <p:cNvSpPr/>
          <p:nvPr/>
        </p:nvSpPr>
        <p:spPr>
          <a:xfrm>
            <a:off x="3059832" y="6093296"/>
            <a:ext cx="2556284" cy="369332"/>
          </a:xfrm>
          <a:prstGeom prst="rect">
            <a:avLst/>
          </a:prstGeom>
        </p:spPr>
        <p:txBody>
          <a:bodyPr wrap="square">
            <a:spAutoFit/>
          </a:bodyPr>
          <a:lstStyle/>
          <a:p>
            <a:r>
              <a:rPr lang="it-IT" b="1" i="1" u="sng" dirty="0" smtClean="0">
                <a:effectLst>
                  <a:outerShdw blurRad="38100" dist="38100" dir="2700000" algn="tl">
                    <a:srgbClr val="000000">
                      <a:alpha val="43137"/>
                    </a:srgbClr>
                  </a:outerShdw>
                </a:effectLst>
              </a:rPr>
              <a:t>TEORIA DEGLI URTI.</a:t>
            </a:r>
          </a:p>
        </p:txBody>
      </p:sp>
    </p:spTree>
    <p:extLst>
      <p:ext uri="{BB962C8B-B14F-4D97-AF65-F5344CB8AC3E}">
        <p14:creationId xmlns:p14="http://schemas.microsoft.com/office/powerpoint/2010/main" val="297579343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11</a:t>
            </a:fld>
            <a:endParaRPr lang="it-IT"/>
          </a:p>
        </p:txBody>
      </p:sp>
      <p:sp>
        <p:nvSpPr>
          <p:cNvPr id="7"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14"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a:t>PRINCIPI DI CONSERVAZIONE DELL’ENERGIA E DELLE QUANTITA’ DI MOTO</a:t>
            </a:r>
            <a:endParaRPr lang="it-IT" sz="11200" b="1" i="1" u="sng" dirty="0"/>
          </a:p>
        </p:txBody>
      </p:sp>
      <p:sp>
        <p:nvSpPr>
          <p:cNvPr id="2" name="Rettangolo 1"/>
          <p:cNvSpPr/>
          <p:nvPr/>
        </p:nvSpPr>
        <p:spPr>
          <a:xfrm>
            <a:off x="3275856" y="1628800"/>
            <a:ext cx="1992277" cy="584775"/>
          </a:xfrm>
          <a:prstGeom prst="rect">
            <a:avLst/>
          </a:prstGeom>
        </p:spPr>
        <p:txBody>
          <a:bodyPr wrap="none">
            <a:spAutoFit/>
          </a:bodyPr>
          <a:lstStyle/>
          <a:p>
            <a:r>
              <a:rPr lang="it-IT" sz="3200" b="1" u="sng" dirty="0"/>
              <a:t>GLI URTI</a:t>
            </a:r>
            <a:endParaRPr lang="it-IT" sz="3200" dirty="0"/>
          </a:p>
        </p:txBody>
      </p:sp>
      <p:sp>
        <p:nvSpPr>
          <p:cNvPr id="4" name="Rettangolo 3"/>
          <p:cNvSpPr/>
          <p:nvPr/>
        </p:nvSpPr>
        <p:spPr>
          <a:xfrm>
            <a:off x="467544" y="3081734"/>
            <a:ext cx="8424936" cy="923330"/>
          </a:xfrm>
          <a:prstGeom prst="rect">
            <a:avLst/>
          </a:prstGeom>
        </p:spPr>
        <p:txBody>
          <a:bodyPr wrap="square">
            <a:spAutoFit/>
          </a:bodyPr>
          <a:lstStyle/>
          <a:p>
            <a:r>
              <a:rPr lang="it-IT" dirty="0"/>
              <a:t>Il termine urto sta ad indicare un fenomeno di “interazione” fra due o più corpi, almeno uno dei quali in movimento convergente contro l’altro (o gli altri); con un urto, i corpi in esso implicati si scambiano delle forze, ossia “interagiscono”. </a:t>
            </a:r>
          </a:p>
        </p:txBody>
      </p:sp>
    </p:spTree>
    <p:extLst>
      <p:ext uri="{BB962C8B-B14F-4D97-AF65-F5344CB8AC3E}">
        <p14:creationId xmlns:p14="http://schemas.microsoft.com/office/powerpoint/2010/main" val="188524139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12</a:t>
            </a:fld>
            <a:endParaRPr lang="it-IT"/>
          </a:p>
        </p:txBody>
      </p:sp>
      <p:sp>
        <p:nvSpPr>
          <p:cNvPr id="7"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10"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TEORIA DEGLI URTI</a:t>
            </a:r>
            <a:endParaRPr lang="it-IT" sz="11200" b="1" i="1" u="sng" dirty="0"/>
          </a:p>
        </p:txBody>
      </p:sp>
      <p:sp>
        <p:nvSpPr>
          <p:cNvPr id="6" name="Rettangolo 5"/>
          <p:cNvSpPr/>
          <p:nvPr/>
        </p:nvSpPr>
        <p:spPr>
          <a:xfrm>
            <a:off x="1907704" y="1700808"/>
            <a:ext cx="1767600" cy="369332"/>
          </a:xfrm>
          <a:prstGeom prst="rect">
            <a:avLst/>
          </a:prstGeom>
        </p:spPr>
        <p:txBody>
          <a:bodyPr wrap="none">
            <a:spAutoFit/>
          </a:bodyPr>
          <a:lstStyle/>
          <a:p>
            <a:r>
              <a:rPr lang="it-IT" b="1" dirty="0" smtClean="0"/>
              <a:t>Corpo  urtante</a:t>
            </a:r>
            <a:endParaRPr lang="it-IT" dirty="0"/>
          </a:p>
        </p:txBody>
      </p:sp>
      <p:sp>
        <p:nvSpPr>
          <p:cNvPr id="11" name="Rettangolo 10"/>
          <p:cNvSpPr/>
          <p:nvPr/>
        </p:nvSpPr>
        <p:spPr>
          <a:xfrm>
            <a:off x="5108656" y="1700808"/>
            <a:ext cx="1634550" cy="369332"/>
          </a:xfrm>
          <a:prstGeom prst="rect">
            <a:avLst/>
          </a:prstGeom>
        </p:spPr>
        <p:txBody>
          <a:bodyPr wrap="none">
            <a:spAutoFit/>
          </a:bodyPr>
          <a:lstStyle/>
          <a:p>
            <a:r>
              <a:rPr lang="it-IT" b="1" dirty="0" smtClean="0"/>
              <a:t>Corpo  urtato</a:t>
            </a:r>
            <a:endParaRPr lang="it-IT" dirty="0"/>
          </a:p>
        </p:txBody>
      </p:sp>
      <p:sp>
        <p:nvSpPr>
          <p:cNvPr id="12" name="Freccia in giù 11"/>
          <p:cNvSpPr/>
          <p:nvPr/>
        </p:nvSpPr>
        <p:spPr>
          <a:xfrm>
            <a:off x="2555776" y="2204864"/>
            <a:ext cx="504056" cy="1008112"/>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Rettangolo 12"/>
          <p:cNvSpPr/>
          <p:nvPr/>
        </p:nvSpPr>
        <p:spPr>
          <a:xfrm>
            <a:off x="188640" y="3284836"/>
            <a:ext cx="4671392" cy="369332"/>
          </a:xfrm>
          <a:prstGeom prst="rect">
            <a:avLst/>
          </a:prstGeom>
        </p:spPr>
        <p:txBody>
          <a:bodyPr wrap="square">
            <a:spAutoFit/>
          </a:bodyPr>
          <a:lstStyle/>
          <a:p>
            <a:r>
              <a:rPr lang="it-IT" dirty="0"/>
              <a:t>quello provvisto di maggiore energia cinetica</a:t>
            </a:r>
          </a:p>
        </p:txBody>
      </p:sp>
      <p:sp>
        <p:nvSpPr>
          <p:cNvPr id="14" name="Rettangolo 13"/>
          <p:cNvSpPr/>
          <p:nvPr/>
        </p:nvSpPr>
        <p:spPr>
          <a:xfrm>
            <a:off x="4864100" y="3284984"/>
            <a:ext cx="4100388" cy="369332"/>
          </a:xfrm>
          <a:prstGeom prst="rect">
            <a:avLst/>
          </a:prstGeom>
        </p:spPr>
        <p:txBody>
          <a:bodyPr wrap="square">
            <a:spAutoFit/>
          </a:bodyPr>
          <a:lstStyle/>
          <a:p>
            <a:r>
              <a:rPr lang="it-IT" dirty="0" smtClean="0"/>
              <a:t>quello dotato </a:t>
            </a:r>
            <a:r>
              <a:rPr lang="it-IT" dirty="0"/>
              <a:t>di minore energia cinetica</a:t>
            </a:r>
          </a:p>
        </p:txBody>
      </p:sp>
      <p:sp>
        <p:nvSpPr>
          <p:cNvPr id="15" name="Freccia in giù 14"/>
          <p:cNvSpPr/>
          <p:nvPr/>
        </p:nvSpPr>
        <p:spPr>
          <a:xfrm>
            <a:off x="5724128" y="2204864"/>
            <a:ext cx="504056" cy="1008112"/>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1944920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13</a:t>
            </a:fld>
            <a:endParaRPr lang="it-IT"/>
          </a:p>
        </p:txBody>
      </p:sp>
      <p:sp>
        <p:nvSpPr>
          <p:cNvPr id="6"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TEORIA DEGLI URTI</a:t>
            </a:r>
            <a:endParaRPr lang="it-IT" sz="11200" b="1" i="1" u="sng" dirty="0"/>
          </a:p>
        </p:txBody>
      </p:sp>
      <p:sp>
        <p:nvSpPr>
          <p:cNvPr id="2" name="Rettangolo 1"/>
          <p:cNvSpPr/>
          <p:nvPr/>
        </p:nvSpPr>
        <p:spPr>
          <a:xfrm>
            <a:off x="827584" y="1997839"/>
            <a:ext cx="7776864" cy="1754326"/>
          </a:xfrm>
          <a:prstGeom prst="rect">
            <a:avLst/>
          </a:prstGeom>
        </p:spPr>
        <p:txBody>
          <a:bodyPr wrap="square">
            <a:spAutoFit/>
          </a:bodyPr>
          <a:lstStyle/>
          <a:p>
            <a:r>
              <a:rPr lang="it-IT" dirty="0"/>
              <a:t>Viene definita </a:t>
            </a:r>
            <a:r>
              <a:rPr lang="it-IT" b="1" dirty="0"/>
              <a:t>linea d’urto</a:t>
            </a:r>
            <a:r>
              <a:rPr lang="it-IT" dirty="0"/>
              <a:t> la retta perpendicolare al piano di contatto fra due corpi (veicoli) che entrano in collisione e passante per il punto di contatto (ovvero, per il centro dell’area di contatto). Più precisamente, la linea d’urto coincide con la direzione ed ha lo stesso verso del moto del corpo urtante; lungo la linea d’urto si propaga l’impulso che il corpo urtante imprime all’antagonista corpo urtato.</a:t>
            </a:r>
          </a:p>
        </p:txBody>
      </p:sp>
    </p:spTree>
    <p:extLst>
      <p:ext uri="{BB962C8B-B14F-4D97-AF65-F5344CB8AC3E}">
        <p14:creationId xmlns:p14="http://schemas.microsoft.com/office/powerpoint/2010/main" val="23712807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14</a:t>
            </a:fld>
            <a:endParaRPr lang="it-IT"/>
          </a:p>
        </p:txBody>
      </p:sp>
      <p:sp>
        <p:nvSpPr>
          <p:cNvPr id="6" name="Segnaposto piè di pagina 3"/>
          <p:cNvSpPr txBox="1">
            <a:spLocks/>
          </p:cNvSpPr>
          <p:nvPr/>
        </p:nvSpPr>
        <p:spPr>
          <a:xfrm>
            <a:off x="0" y="6473403"/>
            <a:ext cx="7380312" cy="365125"/>
          </a:xfrm>
          <a:prstGeom prst="rect">
            <a:avLst/>
          </a:prstGeom>
        </p:spPr>
        <p:txBody>
          <a:bodyPr vert="horz" lIns="0" tIns="0" rIns="0" bIns="0" anchor="b"/>
          <a:lstStyle>
            <a:defPPr>
              <a:defRPr lang="it-IT"/>
            </a:defPPr>
            <a:lvl1pPr marL="0" algn="l" defTabSz="914400" rtl="0" eaLnBrk="1" latinLnBrk="0" hangingPunct="1">
              <a:defRPr kumimoji="0" sz="1200" kern="1200">
                <a:solidFill>
                  <a:schemeClr val="tx2">
                    <a:shade val="9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it-IT"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TEORIA DEGLI URTI</a:t>
            </a:r>
            <a:endParaRPr lang="it-IT" sz="11200" b="1" i="1" u="sng"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5925" y="922175"/>
            <a:ext cx="6630491" cy="5531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520376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15</a:t>
            </a:fld>
            <a:endParaRPr lang="it-IT"/>
          </a:p>
        </p:txBody>
      </p:sp>
      <p:sp>
        <p:nvSpPr>
          <p:cNvPr id="6"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TEORIA DEGLI URTI</a:t>
            </a:r>
            <a:endParaRPr lang="it-IT" sz="11200" b="1" i="1" u="sng" dirty="0"/>
          </a:p>
        </p:txBody>
      </p:sp>
      <p:sp>
        <p:nvSpPr>
          <p:cNvPr id="2" name="Rettangolo 1"/>
          <p:cNvSpPr/>
          <p:nvPr/>
        </p:nvSpPr>
        <p:spPr>
          <a:xfrm>
            <a:off x="323528" y="2106722"/>
            <a:ext cx="8064896" cy="1754326"/>
          </a:xfrm>
          <a:prstGeom prst="rect">
            <a:avLst/>
          </a:prstGeom>
        </p:spPr>
        <p:txBody>
          <a:bodyPr wrap="square">
            <a:spAutoFit/>
          </a:bodyPr>
          <a:lstStyle/>
          <a:p>
            <a:r>
              <a:rPr lang="it-IT" dirty="0"/>
              <a:t>In relazione alla posizione del baricentro dei veicoli, rispetto alla linea d’urto, si suole distinguere</a:t>
            </a:r>
            <a:r>
              <a:rPr lang="it-IT" dirty="0" smtClean="0"/>
              <a:t>:</a:t>
            </a:r>
          </a:p>
          <a:p>
            <a:endParaRPr lang="it-IT" dirty="0"/>
          </a:p>
          <a:p>
            <a:pPr lvl="0"/>
            <a:r>
              <a:rPr lang="it-IT" b="1" i="1" dirty="0"/>
              <a:t>l’urto centrale</a:t>
            </a:r>
            <a:r>
              <a:rPr lang="it-IT" i="1" dirty="0"/>
              <a:t> = la linea d’urto passa per entrambi i baricentri suddetti</a:t>
            </a:r>
            <a:r>
              <a:rPr lang="it-IT" i="1" dirty="0" smtClean="0"/>
              <a:t>;</a:t>
            </a:r>
          </a:p>
          <a:p>
            <a:pPr lvl="0"/>
            <a:endParaRPr lang="it-IT" i="1" dirty="0"/>
          </a:p>
          <a:p>
            <a:pPr lvl="0"/>
            <a:r>
              <a:rPr lang="it-IT" b="1" i="1" dirty="0"/>
              <a:t>l’urto eccentrico </a:t>
            </a:r>
            <a:r>
              <a:rPr lang="it-IT" i="1" dirty="0"/>
              <a:t>= la linea d’urto non passa per entrambi i baricentri.</a:t>
            </a:r>
          </a:p>
        </p:txBody>
      </p:sp>
    </p:spTree>
    <p:extLst>
      <p:ext uri="{BB962C8B-B14F-4D97-AF65-F5344CB8AC3E}">
        <p14:creationId xmlns:p14="http://schemas.microsoft.com/office/powerpoint/2010/main" val="5670762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16</a:t>
            </a:fld>
            <a:endParaRPr lang="it-IT"/>
          </a:p>
        </p:txBody>
      </p:sp>
      <p:sp>
        <p:nvSpPr>
          <p:cNvPr id="7"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Rectangle 3"/>
          <p:cNvSpPr>
            <a:spLocks noChangeArrowheads="1"/>
          </p:cNvSpPr>
          <p:nvPr/>
        </p:nvSpPr>
        <p:spPr bwMode="auto">
          <a:xfrm>
            <a:off x="179512" y="1932446"/>
            <a:ext cx="8496945" cy="1754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lang="it-IT" dirty="0"/>
              <a:t>In relazione alla coincidenza, o meno, fra la “linea d’urto” e la direzione dei moti di entrambi i corpi, si suole distinguere</a:t>
            </a:r>
            <a:r>
              <a:rPr lang="it-IT" dirty="0" smtClean="0"/>
              <a:t>:</a:t>
            </a:r>
          </a:p>
          <a:p>
            <a:endParaRPr lang="it-IT" dirty="0"/>
          </a:p>
          <a:p>
            <a:pPr lvl="0"/>
            <a:r>
              <a:rPr lang="it-IT" b="1" dirty="0"/>
              <a:t>l’urto diretto </a:t>
            </a:r>
            <a:r>
              <a:rPr lang="it-IT" dirty="0"/>
              <a:t>= la linea d’urto e la direzione dei moti di entrambi i corpi coincidono</a:t>
            </a:r>
            <a:r>
              <a:rPr lang="it-IT" dirty="0" smtClean="0"/>
              <a:t>;</a:t>
            </a:r>
          </a:p>
          <a:p>
            <a:pPr lvl="0"/>
            <a:endParaRPr lang="it-IT" dirty="0"/>
          </a:p>
          <a:p>
            <a:pPr lvl="0"/>
            <a:r>
              <a:rPr lang="it-IT" b="1" dirty="0"/>
              <a:t>l’urto obliquo </a:t>
            </a:r>
            <a:r>
              <a:rPr lang="it-IT" dirty="0"/>
              <a:t>= la linea d’urto e la direzione di entrambi i moti non coincidono.</a:t>
            </a:r>
          </a:p>
        </p:txBody>
      </p:sp>
      <p:sp>
        <p:nvSpPr>
          <p:cNvPr id="8"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TEORIA DEGLI URTI</a:t>
            </a:r>
            <a:endParaRPr lang="it-IT" sz="11200" b="1" i="1" u="sng" dirty="0"/>
          </a:p>
        </p:txBody>
      </p:sp>
    </p:spTree>
    <p:extLst>
      <p:ext uri="{BB962C8B-B14F-4D97-AF65-F5344CB8AC3E}">
        <p14:creationId xmlns:p14="http://schemas.microsoft.com/office/powerpoint/2010/main" val="39909256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17</a:t>
            </a:fld>
            <a:endParaRPr lang="it-IT"/>
          </a:p>
        </p:txBody>
      </p:sp>
      <p:sp>
        <p:nvSpPr>
          <p:cNvPr id="7"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6"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TEORIA DEGLI URTI</a:t>
            </a:r>
            <a:endParaRPr lang="it-IT" sz="11200" b="1" i="1" u="sng" dirty="0"/>
          </a:p>
        </p:txBody>
      </p:sp>
      <p:sp>
        <p:nvSpPr>
          <p:cNvPr id="2" name="Rettangolo 1"/>
          <p:cNvSpPr/>
          <p:nvPr/>
        </p:nvSpPr>
        <p:spPr>
          <a:xfrm>
            <a:off x="179512" y="1535881"/>
            <a:ext cx="8568952" cy="3970318"/>
          </a:xfrm>
          <a:prstGeom prst="rect">
            <a:avLst/>
          </a:prstGeom>
        </p:spPr>
        <p:txBody>
          <a:bodyPr wrap="square">
            <a:spAutoFit/>
          </a:bodyPr>
          <a:lstStyle/>
          <a:p>
            <a:r>
              <a:rPr lang="it-IT" dirty="0"/>
              <a:t>Alla luce di tutto quanto precede, si può avere</a:t>
            </a:r>
            <a:r>
              <a:rPr lang="it-IT" dirty="0" smtClean="0"/>
              <a:t>:</a:t>
            </a:r>
          </a:p>
          <a:p>
            <a:endParaRPr lang="it-IT" dirty="0"/>
          </a:p>
          <a:p>
            <a:pPr lvl="0"/>
            <a:r>
              <a:rPr lang="it-IT" b="1" dirty="0"/>
              <a:t>un urto centrale diretto </a:t>
            </a:r>
            <a:r>
              <a:rPr lang="it-IT" dirty="0"/>
              <a:t>= (contro frontale o tamponamento) in cui le direzioni dei veicoli coincidono o sono parallele e la linea d’urto passa per entrambi i baricentri</a:t>
            </a:r>
            <a:r>
              <a:rPr lang="it-IT" dirty="0" smtClean="0"/>
              <a:t>;</a:t>
            </a:r>
          </a:p>
          <a:p>
            <a:pPr lvl="0"/>
            <a:endParaRPr lang="it-IT" dirty="0"/>
          </a:p>
          <a:p>
            <a:pPr lvl="0"/>
            <a:r>
              <a:rPr lang="it-IT" b="1" dirty="0"/>
              <a:t>un urto centrale obliquo </a:t>
            </a:r>
            <a:r>
              <a:rPr lang="it-IT" dirty="0"/>
              <a:t>= (contro frontale-laterale) in cui la linea d’urto passa per entrambi i baricentri, ma le direzioni dei veicoli formano fra loro un angolo diverso da zero</a:t>
            </a:r>
            <a:r>
              <a:rPr lang="it-IT" dirty="0" smtClean="0"/>
              <a:t>;</a:t>
            </a:r>
          </a:p>
          <a:p>
            <a:pPr lvl="0"/>
            <a:r>
              <a:rPr lang="it-IT" b="1" dirty="0" smtClean="0"/>
              <a:t>un </a:t>
            </a:r>
            <a:r>
              <a:rPr lang="it-IT" b="1" dirty="0"/>
              <a:t>urto eccentrico diretto </a:t>
            </a:r>
            <a:r>
              <a:rPr lang="it-IT" dirty="0"/>
              <a:t>= (scontro frontale o tamponamento) in cui la linea d’urto non passa per entrambi i baricentri, ma le direzioni sono parallele</a:t>
            </a:r>
            <a:r>
              <a:rPr lang="it-IT" dirty="0" smtClean="0"/>
              <a:t>;</a:t>
            </a:r>
          </a:p>
          <a:p>
            <a:pPr lvl="0"/>
            <a:endParaRPr lang="it-IT" dirty="0"/>
          </a:p>
          <a:p>
            <a:pPr lvl="0"/>
            <a:r>
              <a:rPr lang="it-IT" b="1" dirty="0"/>
              <a:t>un urto eccentrico obliquo </a:t>
            </a:r>
            <a:r>
              <a:rPr lang="it-IT" dirty="0"/>
              <a:t>= (contro frontale-laterale o altri tipi di collisioni) in cui la linea d’urto non passa per i baricentri dei veicoli e le direzioni non coincidono, né sono parallele.</a:t>
            </a:r>
          </a:p>
        </p:txBody>
      </p:sp>
    </p:spTree>
    <p:extLst>
      <p:ext uri="{BB962C8B-B14F-4D97-AF65-F5344CB8AC3E}">
        <p14:creationId xmlns:p14="http://schemas.microsoft.com/office/powerpoint/2010/main" val="416019601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18</a:t>
            </a:fld>
            <a:endParaRPr lang="it-IT"/>
          </a:p>
        </p:txBody>
      </p:sp>
      <p:sp>
        <p:nvSpPr>
          <p:cNvPr id="7"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TEORIA DEGLI URTI</a:t>
            </a:r>
            <a:endParaRPr lang="it-IT" sz="11200" b="1" i="1" u="sng"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2212" y="908720"/>
            <a:ext cx="6764163" cy="563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31598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19</a:t>
            </a:fld>
            <a:endParaRPr lang="it-IT"/>
          </a:p>
        </p:txBody>
      </p:sp>
      <p:sp>
        <p:nvSpPr>
          <p:cNvPr id="7"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TEORIA DEGLI URTI</a:t>
            </a:r>
            <a:endParaRPr lang="it-IT" sz="11200" b="1" i="1" u="sng"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9238" y="692696"/>
            <a:ext cx="6581154" cy="5832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67171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a:t>PRINCIPI DI CONSERVAZIONE DELL’ENERGIA E DELLE QUANTITA’ DI MOTO</a:t>
            </a:r>
            <a:endParaRPr lang="it-IT" sz="11200" b="1" i="1" u="sng" dirty="0"/>
          </a:p>
        </p:txBody>
      </p:sp>
      <p:sp>
        <p:nvSpPr>
          <p:cNvPr id="5" name="Segnaposto numero diapositiva 4"/>
          <p:cNvSpPr>
            <a:spLocks noGrp="1"/>
          </p:cNvSpPr>
          <p:nvPr>
            <p:ph type="sldNum" sz="quarter" idx="12"/>
          </p:nvPr>
        </p:nvSpPr>
        <p:spPr/>
        <p:txBody>
          <a:bodyPr/>
          <a:lstStyle/>
          <a:p>
            <a:fld id="{7A6694C0-6A41-41BA-ADE3-0C2BC21AA602}" type="slidenum">
              <a:rPr lang="it-IT" smtClean="0"/>
              <a:pPr/>
              <a:t>2</a:t>
            </a:fld>
            <a:endParaRPr lang="it-IT"/>
          </a:p>
        </p:txBody>
      </p:sp>
      <p:sp>
        <p:nvSpPr>
          <p:cNvPr id="8"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2" name="Rettangolo 1"/>
          <p:cNvSpPr/>
          <p:nvPr/>
        </p:nvSpPr>
        <p:spPr>
          <a:xfrm>
            <a:off x="2123728" y="1574611"/>
            <a:ext cx="5400600" cy="954107"/>
          </a:xfrm>
          <a:prstGeom prst="rect">
            <a:avLst/>
          </a:prstGeom>
        </p:spPr>
        <p:txBody>
          <a:bodyPr wrap="square">
            <a:spAutoFit/>
          </a:bodyPr>
          <a:lstStyle/>
          <a:p>
            <a:pPr lvl="0"/>
            <a:r>
              <a:rPr lang="it-IT" sz="2800" dirty="0"/>
              <a:t>Terzo Principio della Dinamica </a:t>
            </a:r>
            <a:endParaRPr lang="it-IT" sz="2800" i="1" dirty="0"/>
          </a:p>
          <a:p>
            <a:pPr lvl="0"/>
            <a:endParaRPr lang="it-IT" sz="2800" i="1" dirty="0"/>
          </a:p>
        </p:txBody>
      </p:sp>
      <p:sp>
        <p:nvSpPr>
          <p:cNvPr id="4" name="Freccia in giù 3"/>
          <p:cNvSpPr/>
          <p:nvPr/>
        </p:nvSpPr>
        <p:spPr>
          <a:xfrm>
            <a:off x="4211960" y="2204864"/>
            <a:ext cx="612068" cy="792088"/>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ttangolo 5"/>
          <p:cNvSpPr/>
          <p:nvPr/>
        </p:nvSpPr>
        <p:spPr>
          <a:xfrm>
            <a:off x="1259632" y="3105835"/>
            <a:ext cx="6696744" cy="369332"/>
          </a:xfrm>
          <a:prstGeom prst="rect">
            <a:avLst/>
          </a:prstGeom>
        </p:spPr>
        <p:txBody>
          <a:bodyPr wrap="square">
            <a:spAutoFit/>
          </a:bodyPr>
          <a:lstStyle/>
          <a:p>
            <a:r>
              <a:rPr lang="it-IT" b="1" dirty="0"/>
              <a:t>“</a:t>
            </a:r>
            <a:r>
              <a:rPr lang="it-IT" b="1" u="sng" dirty="0"/>
              <a:t>ad ogni azione corrisponde una reazione uguale e contraria</a:t>
            </a:r>
            <a:r>
              <a:rPr lang="it-IT" b="1" dirty="0"/>
              <a:t>”</a:t>
            </a:r>
            <a:endParaRPr lang="it-IT" dirty="0"/>
          </a:p>
        </p:txBody>
      </p:sp>
      <p:sp>
        <p:nvSpPr>
          <p:cNvPr id="7" name="Freccia in giù 6"/>
          <p:cNvSpPr/>
          <p:nvPr/>
        </p:nvSpPr>
        <p:spPr>
          <a:xfrm rot="1614344">
            <a:off x="2843808" y="3645024"/>
            <a:ext cx="432048"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Freccia in giù 8"/>
          <p:cNvSpPr/>
          <p:nvPr/>
        </p:nvSpPr>
        <p:spPr>
          <a:xfrm rot="19924610">
            <a:off x="6156176" y="3645024"/>
            <a:ext cx="432048"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Rettangolo 9"/>
          <p:cNvSpPr/>
          <p:nvPr/>
        </p:nvSpPr>
        <p:spPr>
          <a:xfrm>
            <a:off x="107504" y="4725144"/>
            <a:ext cx="4095095" cy="369332"/>
          </a:xfrm>
          <a:prstGeom prst="rect">
            <a:avLst/>
          </a:prstGeom>
        </p:spPr>
        <p:txBody>
          <a:bodyPr wrap="none">
            <a:spAutoFit/>
          </a:bodyPr>
          <a:lstStyle/>
          <a:p>
            <a:r>
              <a:rPr lang="it-IT" dirty="0"/>
              <a:t>Principio di Conservazione dell’Energia</a:t>
            </a:r>
          </a:p>
        </p:txBody>
      </p:sp>
      <p:sp>
        <p:nvSpPr>
          <p:cNvPr id="11" name="Rettangolo 10"/>
          <p:cNvSpPr/>
          <p:nvPr/>
        </p:nvSpPr>
        <p:spPr>
          <a:xfrm>
            <a:off x="4355976" y="4586644"/>
            <a:ext cx="5040052" cy="646331"/>
          </a:xfrm>
          <a:prstGeom prst="rect">
            <a:avLst/>
          </a:prstGeom>
        </p:spPr>
        <p:txBody>
          <a:bodyPr wrap="square">
            <a:spAutoFit/>
          </a:bodyPr>
          <a:lstStyle/>
          <a:p>
            <a:r>
              <a:rPr lang="it-IT" dirty="0"/>
              <a:t>Principio di Conservazione delle Quantità di Moto</a:t>
            </a:r>
          </a:p>
        </p:txBody>
      </p:sp>
      <p:sp>
        <p:nvSpPr>
          <p:cNvPr id="12" name="Parentesi graffa chiusa 11"/>
          <p:cNvSpPr/>
          <p:nvPr/>
        </p:nvSpPr>
        <p:spPr>
          <a:xfrm rot="5400000">
            <a:off x="4129112" y="3964953"/>
            <a:ext cx="587884" cy="3178212"/>
          </a:xfrm>
          <a:prstGeom prst="rightBrace">
            <a:avLst/>
          </a:prstGeom>
          <a:ln w="635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3" name="Rettangolo 12"/>
          <p:cNvSpPr/>
          <p:nvPr/>
        </p:nvSpPr>
        <p:spPr>
          <a:xfrm>
            <a:off x="1403648" y="5867736"/>
            <a:ext cx="6480720" cy="369332"/>
          </a:xfrm>
          <a:prstGeom prst="rect">
            <a:avLst/>
          </a:prstGeom>
        </p:spPr>
        <p:txBody>
          <a:bodyPr wrap="square">
            <a:spAutoFit/>
          </a:bodyPr>
          <a:lstStyle/>
          <a:p>
            <a:r>
              <a:rPr lang="it-IT" b="1" u="sng" dirty="0"/>
              <a:t>“nulla si crea e nulla si distrugge, tutto si trasforma”.</a:t>
            </a:r>
            <a:endParaRPr lang="it-IT"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20</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TEORIA DEGLI URTI</a:t>
            </a:r>
            <a:endParaRPr lang="it-IT" sz="11200" b="1" i="1" u="sng"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640582"/>
            <a:ext cx="7536725" cy="3660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05134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21</a:t>
            </a:fld>
            <a:endParaRPr lang="it-IT"/>
          </a:p>
        </p:txBody>
      </p:sp>
      <p:sp>
        <p:nvSpPr>
          <p:cNvPr id="7"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TEORIA DEGLI URTI</a:t>
            </a:r>
            <a:endParaRPr lang="it-IT" sz="11200" b="1" i="1" u="sng"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484784"/>
            <a:ext cx="8159563" cy="4077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611602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22</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9"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TEORIA DEGLI URTI</a:t>
            </a:r>
            <a:endParaRPr lang="it-IT" sz="11200" b="1" i="1" u="sng" dirty="0"/>
          </a:p>
        </p:txBody>
      </p:sp>
      <p:sp>
        <p:nvSpPr>
          <p:cNvPr id="3" name="Rettangolo 2"/>
          <p:cNvSpPr/>
          <p:nvPr/>
        </p:nvSpPr>
        <p:spPr>
          <a:xfrm>
            <a:off x="251520" y="887809"/>
            <a:ext cx="8640960" cy="4801314"/>
          </a:xfrm>
          <a:prstGeom prst="rect">
            <a:avLst/>
          </a:prstGeom>
        </p:spPr>
        <p:txBody>
          <a:bodyPr wrap="square">
            <a:spAutoFit/>
          </a:bodyPr>
          <a:lstStyle/>
          <a:p>
            <a:r>
              <a:rPr lang="it-IT" dirty="0"/>
              <a:t>Pertanto, nella descrizione della fase d’urto (denominata anche fase culminante), occorre fornire le necessarie indicazioni relative alla</a:t>
            </a:r>
            <a:r>
              <a:rPr lang="it-IT" dirty="0" smtClean="0"/>
              <a:t>:</a:t>
            </a:r>
          </a:p>
          <a:p>
            <a:endParaRPr lang="it-IT" dirty="0"/>
          </a:p>
          <a:p>
            <a:pPr marL="285750" lvl="0" indent="-285750">
              <a:buFont typeface="Wingdings" pitchFamily="2" charset="2"/>
              <a:buChar char="Ø"/>
            </a:pPr>
            <a:r>
              <a:rPr lang="it-IT" i="1" dirty="0"/>
              <a:t>direzione dell’urto (linea d’urto</a:t>
            </a:r>
            <a:r>
              <a:rPr lang="it-IT" i="1" dirty="0" smtClean="0"/>
              <a:t>);</a:t>
            </a:r>
          </a:p>
          <a:p>
            <a:pPr lvl="0"/>
            <a:endParaRPr lang="it-IT" i="1" dirty="0"/>
          </a:p>
          <a:p>
            <a:pPr marL="285750" lvl="0" indent="-285750">
              <a:buFont typeface="Wingdings" pitchFamily="2" charset="2"/>
              <a:buChar char="Ø"/>
            </a:pPr>
            <a:r>
              <a:rPr lang="it-IT" i="1" dirty="0"/>
              <a:t>intensità dell’urto (forte, media, lieve</a:t>
            </a:r>
            <a:r>
              <a:rPr lang="it-IT" i="1" dirty="0" smtClean="0"/>
              <a:t>);</a:t>
            </a:r>
          </a:p>
          <a:p>
            <a:pPr lvl="0"/>
            <a:endParaRPr lang="it-IT" i="1" dirty="0"/>
          </a:p>
          <a:p>
            <a:pPr marL="285750" lvl="0" indent="-285750">
              <a:buFont typeface="Wingdings" pitchFamily="2" charset="2"/>
              <a:buChar char="Ø"/>
            </a:pPr>
            <a:r>
              <a:rPr lang="it-IT" i="1" dirty="0"/>
              <a:t>specie dell’urto (eccentrico o centrale, diretto od obliquo: da tergo, di fianco, di fronte</a:t>
            </a:r>
            <a:r>
              <a:rPr lang="it-IT" i="1" dirty="0" smtClean="0"/>
              <a:t>);</a:t>
            </a:r>
          </a:p>
          <a:p>
            <a:pPr lvl="0"/>
            <a:endParaRPr lang="it-IT" i="1" dirty="0"/>
          </a:p>
          <a:p>
            <a:pPr marL="285750" lvl="0" indent="-285750">
              <a:buFont typeface="Wingdings" pitchFamily="2" charset="2"/>
              <a:buChar char="Ø"/>
            </a:pPr>
            <a:r>
              <a:rPr lang="it-IT" i="1" dirty="0"/>
              <a:t>localizzazione (ed andamento) delle deformazioni riportate dai veicoli entrati in collisione; a questo riguardo, occorre considerare che la deformazione delle strutture entrate per prime in contatto dinamico è indicativa della posizione relativa dei mobili nell’istante dell’urto; negli scontri (urti frontali), la posizione assunta dal faro sinistro è significativamente espressiva del piano della fronte dell’altro veicolo e, pertanto, il prendere nota di tale particolare è di fondamentale importanza per stabilire la posizione (relativa) dei due veicoli al momento dell’impatto. </a:t>
            </a:r>
          </a:p>
        </p:txBody>
      </p:sp>
    </p:spTree>
    <p:extLst>
      <p:ext uri="{BB962C8B-B14F-4D97-AF65-F5344CB8AC3E}">
        <p14:creationId xmlns:p14="http://schemas.microsoft.com/office/powerpoint/2010/main" val="39217157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23</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TEORIA DEGLI URTI</a:t>
            </a:r>
            <a:endParaRPr lang="it-IT" sz="11200" b="1" i="1" u="sng" dirty="0"/>
          </a:p>
        </p:txBody>
      </p:sp>
      <p:sp>
        <p:nvSpPr>
          <p:cNvPr id="3" name="Rettangolo 2"/>
          <p:cNvSpPr/>
          <p:nvPr/>
        </p:nvSpPr>
        <p:spPr>
          <a:xfrm>
            <a:off x="179512" y="1840756"/>
            <a:ext cx="8964488" cy="2308324"/>
          </a:xfrm>
          <a:prstGeom prst="rect">
            <a:avLst/>
          </a:prstGeom>
        </p:spPr>
        <p:txBody>
          <a:bodyPr wrap="square">
            <a:spAutoFit/>
          </a:bodyPr>
          <a:lstStyle/>
          <a:p>
            <a:r>
              <a:rPr lang="it-IT" i="1" dirty="0"/>
              <a:t>Tuttavia, a prescindere dalla suesposta classificazione teorica, dal punto di vista pratico-scientifico, assume fondamentale importanza, nel contesto delle metodologie di calcolo che andremo ad applicare, la determinazione degli angoli che le varie direzioni, di arrivo e di fuga dall’urto, che i veicoli formano rispetto ad un asse di orientamento prefissato, al quale va riferito ciascun sistema. Pertanto, sia nell’applicazione del Principio di Conservazione dell’Energia, che nell’applicazione del Principio di Conservazione delle Quantità di Moto, occorrerà (come si seguito specificato) considerare quattro angoli, uno per ciascuna direzione e, precisamente:</a:t>
            </a:r>
          </a:p>
        </p:txBody>
      </p:sp>
    </p:spTree>
    <p:extLst>
      <p:ext uri="{BB962C8B-B14F-4D97-AF65-F5344CB8AC3E}">
        <p14:creationId xmlns:p14="http://schemas.microsoft.com/office/powerpoint/2010/main" val="40727552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24</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TEORIA DEGLI URTI</a:t>
            </a:r>
            <a:endParaRPr lang="it-IT" sz="11200" b="1" i="1" u="sng" dirty="0"/>
          </a:p>
        </p:txBody>
      </p:sp>
      <p:sp>
        <p:nvSpPr>
          <p:cNvPr id="9" name="Rettangolo 8"/>
          <p:cNvSpPr/>
          <p:nvPr/>
        </p:nvSpPr>
        <p:spPr>
          <a:xfrm>
            <a:off x="107504" y="1582341"/>
            <a:ext cx="8856984" cy="3139321"/>
          </a:xfrm>
          <a:prstGeom prst="rect">
            <a:avLst/>
          </a:prstGeom>
        </p:spPr>
        <p:txBody>
          <a:bodyPr wrap="square">
            <a:spAutoFit/>
          </a:bodyPr>
          <a:lstStyle/>
          <a:p>
            <a:r>
              <a:rPr lang="it-IT" i="1" dirty="0"/>
              <a:t>α</a:t>
            </a:r>
            <a:r>
              <a:rPr lang="it-IT" dirty="0"/>
              <a:t> = </a:t>
            </a:r>
            <a:r>
              <a:rPr lang="it-IT" i="1" dirty="0"/>
              <a:t>angolo formato dalla direzione (e verso) di arrivo all’urto del veicolo A con la semiretta positiva dell’asse di riferimento (ascisse</a:t>
            </a:r>
            <a:r>
              <a:rPr lang="it-IT" i="1" dirty="0" smtClean="0"/>
              <a:t>);</a:t>
            </a:r>
          </a:p>
          <a:p>
            <a:endParaRPr lang="it-IT" dirty="0"/>
          </a:p>
          <a:p>
            <a:r>
              <a:rPr lang="it-IT" i="1" dirty="0"/>
              <a:t>β = angolo formato dalla direzione (e verso) di arrivo all’urto del veicolo B con la medesima suddetta semiretta di riferimento</a:t>
            </a:r>
            <a:r>
              <a:rPr lang="it-IT" i="1" dirty="0" smtClean="0"/>
              <a:t>;</a:t>
            </a:r>
          </a:p>
          <a:p>
            <a:endParaRPr lang="it-IT" dirty="0"/>
          </a:p>
          <a:p>
            <a:r>
              <a:rPr lang="it-IT" i="1" dirty="0"/>
              <a:t>γ = angolo con cui la traiettoria del veicolo A devia, rispetto alla semiretta di riferimento, dopo l’urto</a:t>
            </a:r>
            <a:r>
              <a:rPr lang="it-IT" i="1" dirty="0" smtClean="0"/>
              <a:t>;</a:t>
            </a:r>
          </a:p>
          <a:p>
            <a:endParaRPr lang="it-IT" dirty="0"/>
          </a:p>
          <a:p>
            <a:r>
              <a:rPr lang="it-IT" i="1" dirty="0"/>
              <a:t>δ = angolo con cui la traiettoria del veicolo B devia, rispetto alla semiretta di riferimento, dopo l’urto.</a:t>
            </a:r>
            <a:endParaRPr lang="it-IT" dirty="0"/>
          </a:p>
        </p:txBody>
      </p:sp>
    </p:spTree>
    <p:extLst>
      <p:ext uri="{BB962C8B-B14F-4D97-AF65-F5344CB8AC3E}">
        <p14:creationId xmlns:p14="http://schemas.microsoft.com/office/powerpoint/2010/main" val="8889225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25</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11"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TEORIA DEGLI URTI</a:t>
            </a:r>
            <a:endParaRPr lang="it-IT" sz="11200" b="1" i="1" u="sng" dirty="0"/>
          </a:p>
        </p:txBody>
      </p:sp>
      <p:sp>
        <p:nvSpPr>
          <p:cNvPr id="8" name="Rettangolo 7"/>
          <p:cNvSpPr/>
          <p:nvPr/>
        </p:nvSpPr>
        <p:spPr>
          <a:xfrm>
            <a:off x="72008" y="1701963"/>
            <a:ext cx="8964488" cy="4247317"/>
          </a:xfrm>
          <a:prstGeom prst="rect">
            <a:avLst/>
          </a:prstGeom>
        </p:spPr>
        <p:txBody>
          <a:bodyPr wrap="square">
            <a:spAutoFit/>
          </a:bodyPr>
          <a:lstStyle/>
          <a:p>
            <a:r>
              <a:rPr lang="it-IT" i="1" dirty="0"/>
              <a:t>La misurazione di tali angoli, aventi origine sulla semiretta positiva dell’asse delle ascisse, va effettuata ruotando in senso antiorario, fino ad incontrare, rispettivamente, le semirette indicanti visivamente le direzioni di arrivo all’urto e di fuga dall’urto, sia di A che di B; queste sono tangenti ai percorsi (graficamente ricostruiti sull’apposito elaborato planimetrico in scala) seguiti dai veicoli; si precisa che tutte le traiettorie, da esaminare, devono essere riferite ai baricentri dei due veicoli coinvolti nella collisione. Il baricentro è, infatti, il punto di applicazione della risultante delle forze dovute alla gravità e, quando un corpo materiale riceve un urto, la variazione di velocità del suo centro di gravità è la stessa, come se tutta la sua massa fosse ivi concentrata e l’urto esteriore vi fosse trasportato parallelamente. La traiettoria di un mobile, pertanto, è costituita dalla linea che il suo baricentro descrive nello spazio. Negli elaborati planimetrici in scala, la localizzazione del baricentro viene fatta coincidere con il centro della figura raffigurante il veicolo stesso), che può essere anche rappresentato con un semplice rettangolo; per le autovetture, tale punto ricade, più propriamente, fra i due sedili anteriori, ad un’altezza dal suolo variabile a seconda delle caratteristiche dell’automezzo.</a:t>
            </a:r>
          </a:p>
        </p:txBody>
      </p:sp>
    </p:spTree>
    <p:extLst>
      <p:ext uri="{BB962C8B-B14F-4D97-AF65-F5344CB8AC3E}">
        <p14:creationId xmlns:p14="http://schemas.microsoft.com/office/powerpoint/2010/main" val="238043931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26</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smtClean="0"/>
              <a:t>TEORIA DEGLI URTI</a:t>
            </a:r>
            <a:endParaRPr lang="it-IT" sz="11200" b="1" i="1" u="sng"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1084003"/>
            <a:ext cx="7442200" cy="5513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ttangolo 7"/>
          <p:cNvSpPr/>
          <p:nvPr/>
        </p:nvSpPr>
        <p:spPr>
          <a:xfrm>
            <a:off x="107504" y="676732"/>
            <a:ext cx="8856984" cy="646331"/>
          </a:xfrm>
          <a:prstGeom prst="rect">
            <a:avLst/>
          </a:prstGeom>
        </p:spPr>
        <p:txBody>
          <a:bodyPr wrap="square">
            <a:spAutoFit/>
          </a:bodyPr>
          <a:lstStyle/>
          <a:p>
            <a:r>
              <a:rPr lang="it-IT" u="sng" dirty="0"/>
              <a:t>Nella </a:t>
            </a:r>
            <a:r>
              <a:rPr lang="it-IT" u="sng" dirty="0" smtClean="0"/>
              <a:t>figura, </a:t>
            </a:r>
            <a:r>
              <a:rPr lang="it-IT" u="sng" dirty="0"/>
              <a:t>vengono indicati con A e B le direzioni ed i versi </a:t>
            </a:r>
            <a:r>
              <a:rPr lang="it-IT" u="sng" dirty="0" err="1"/>
              <a:t>ante-urto</a:t>
            </a:r>
            <a:r>
              <a:rPr lang="it-IT" u="sng" dirty="0"/>
              <a:t> dei veicoli, con A’ e B’ le direzioni ed i versi post-urto degli stessi.</a:t>
            </a:r>
          </a:p>
        </p:txBody>
      </p:sp>
    </p:spTree>
    <p:extLst>
      <p:ext uri="{BB962C8B-B14F-4D97-AF65-F5344CB8AC3E}">
        <p14:creationId xmlns:p14="http://schemas.microsoft.com/office/powerpoint/2010/main" val="11617760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27</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0" y="-531440"/>
            <a:ext cx="9381728"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6000" b="1" u="sng" dirty="0"/>
              <a:t>IL COEFFICIENTE DI RESTITUZIONE</a:t>
            </a:r>
            <a:endParaRPr lang="it-IT" sz="16000" b="1" i="1" u="sng" dirty="0"/>
          </a:p>
        </p:txBody>
      </p:sp>
      <p:sp>
        <p:nvSpPr>
          <p:cNvPr id="8" name="Rettangolo 7"/>
          <p:cNvSpPr/>
          <p:nvPr/>
        </p:nvSpPr>
        <p:spPr>
          <a:xfrm>
            <a:off x="971600" y="1700808"/>
            <a:ext cx="7233262" cy="584775"/>
          </a:xfrm>
          <a:prstGeom prst="rect">
            <a:avLst/>
          </a:prstGeom>
        </p:spPr>
        <p:txBody>
          <a:bodyPr wrap="none">
            <a:spAutoFit/>
          </a:bodyPr>
          <a:lstStyle/>
          <a:p>
            <a:r>
              <a:rPr lang="it-IT" sz="3200" dirty="0" smtClean="0"/>
              <a:t>K</a:t>
            </a:r>
            <a:r>
              <a:rPr lang="it-IT" dirty="0" smtClean="0"/>
              <a:t>                         </a:t>
            </a:r>
            <a:r>
              <a:rPr lang="it-IT" sz="3200" b="1" u="sng" dirty="0" smtClean="0"/>
              <a:t>coefficiente </a:t>
            </a:r>
            <a:r>
              <a:rPr lang="it-IT" sz="3200" b="1" u="sng" dirty="0"/>
              <a:t>di restituzione</a:t>
            </a:r>
            <a:endParaRPr lang="it-IT" sz="3200" dirty="0"/>
          </a:p>
        </p:txBody>
      </p:sp>
      <p:sp>
        <p:nvSpPr>
          <p:cNvPr id="9" name="Freccia a destra 8"/>
          <p:cNvSpPr/>
          <p:nvPr/>
        </p:nvSpPr>
        <p:spPr>
          <a:xfrm>
            <a:off x="1403648" y="1781527"/>
            <a:ext cx="1224136" cy="504056"/>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Parentesi graffa aperta 9"/>
          <p:cNvSpPr/>
          <p:nvPr/>
        </p:nvSpPr>
        <p:spPr>
          <a:xfrm rot="16200000">
            <a:off x="3995936" y="-171400"/>
            <a:ext cx="936104" cy="6696744"/>
          </a:xfrm>
          <a:prstGeom prst="leftBrace">
            <a:avLst/>
          </a:prstGeom>
          <a:ln w="635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1" name="Rettangolo 10"/>
          <p:cNvSpPr/>
          <p:nvPr/>
        </p:nvSpPr>
        <p:spPr>
          <a:xfrm>
            <a:off x="2002520" y="3890665"/>
            <a:ext cx="5454352" cy="923330"/>
          </a:xfrm>
          <a:prstGeom prst="rect">
            <a:avLst/>
          </a:prstGeom>
        </p:spPr>
        <p:txBody>
          <a:bodyPr wrap="square">
            <a:spAutoFit/>
          </a:bodyPr>
          <a:lstStyle/>
          <a:p>
            <a:r>
              <a:rPr lang="it-IT" i="1" u="sng" dirty="0"/>
              <a:t>indice delle reazioni, più o meno elastiche, avutesi fra le strutture molecolari dei corpi implicati in una collisione. </a:t>
            </a:r>
          </a:p>
        </p:txBody>
      </p:sp>
    </p:spTree>
    <p:extLst>
      <p:ext uri="{BB962C8B-B14F-4D97-AF65-F5344CB8AC3E}">
        <p14:creationId xmlns:p14="http://schemas.microsoft.com/office/powerpoint/2010/main" val="32397079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28</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Segnaposto contenuto 2"/>
          <p:cNvSpPr>
            <a:spLocks noGrp="1"/>
          </p:cNvSpPr>
          <p:nvPr>
            <p:ph idx="1"/>
          </p:nvPr>
        </p:nvSpPr>
        <p:spPr>
          <a:xfrm>
            <a:off x="0" y="-531440"/>
            <a:ext cx="9381728"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6000" b="1" u="sng" dirty="0"/>
              <a:t>IL COEFFICIENTE DI RESTITUZIONE</a:t>
            </a:r>
            <a:endParaRPr lang="it-IT" sz="16000" b="1" i="1" u="sng" dirty="0"/>
          </a:p>
        </p:txBody>
      </p:sp>
      <p:sp>
        <p:nvSpPr>
          <p:cNvPr id="2" name="Rettangolo 1"/>
          <p:cNvSpPr/>
          <p:nvPr/>
        </p:nvSpPr>
        <p:spPr>
          <a:xfrm>
            <a:off x="251520" y="2690336"/>
            <a:ext cx="8352928" cy="1477328"/>
          </a:xfrm>
          <a:prstGeom prst="rect">
            <a:avLst/>
          </a:prstGeom>
        </p:spPr>
        <p:txBody>
          <a:bodyPr wrap="square">
            <a:spAutoFit/>
          </a:bodyPr>
          <a:lstStyle/>
          <a:p>
            <a:r>
              <a:rPr lang="it-IT" dirty="0"/>
              <a:t>K = 1 (uno), relativamente agli urti che si verificano fra corpi “perfettamente elastici</a:t>
            </a:r>
            <a:r>
              <a:rPr lang="it-IT" dirty="0" smtClean="0"/>
              <a:t>”;</a:t>
            </a:r>
          </a:p>
          <a:p>
            <a:endParaRPr lang="it-IT" dirty="0"/>
          </a:p>
          <a:p>
            <a:r>
              <a:rPr lang="it-IT" dirty="0"/>
              <a:t>K = 0 (zero), relativamente agli urti che intervengono fra corpi “perfettamente anelastici”.</a:t>
            </a:r>
          </a:p>
        </p:txBody>
      </p:sp>
    </p:spTree>
    <p:extLst>
      <p:ext uri="{BB962C8B-B14F-4D97-AF65-F5344CB8AC3E}">
        <p14:creationId xmlns:p14="http://schemas.microsoft.com/office/powerpoint/2010/main" val="19144752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29</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Segnaposto contenuto 2"/>
          <p:cNvSpPr>
            <a:spLocks noGrp="1"/>
          </p:cNvSpPr>
          <p:nvPr>
            <p:ph idx="1"/>
          </p:nvPr>
        </p:nvSpPr>
        <p:spPr>
          <a:xfrm>
            <a:off x="0" y="-531440"/>
            <a:ext cx="9381728"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6000" b="1" u="sng" dirty="0"/>
              <a:t>IL COEFFICIENTE DI RESTITUZIONE</a:t>
            </a:r>
            <a:endParaRPr lang="it-IT" sz="16000" b="1" i="1" u="sng" dirty="0"/>
          </a:p>
        </p:txBody>
      </p:sp>
      <p:sp>
        <p:nvSpPr>
          <p:cNvPr id="2" name="Rettangolo 1"/>
          <p:cNvSpPr/>
          <p:nvPr/>
        </p:nvSpPr>
        <p:spPr>
          <a:xfrm>
            <a:off x="395536" y="2394754"/>
            <a:ext cx="8424936" cy="1754326"/>
          </a:xfrm>
          <a:prstGeom prst="rect">
            <a:avLst/>
          </a:prstGeom>
        </p:spPr>
        <p:txBody>
          <a:bodyPr wrap="square">
            <a:spAutoFit/>
          </a:bodyPr>
          <a:lstStyle/>
          <a:p>
            <a:r>
              <a:rPr lang="it-IT" b="1" u="sng" dirty="0"/>
              <a:t>Urto Elastico =</a:t>
            </a:r>
            <a:r>
              <a:rPr lang="it-IT" i="1" dirty="0"/>
              <a:t> i corpi entrati in collisione reagiscono sviluppando forze opposte che, al cessare della causa deformante, riconducono i corpi stessi alla forma ed alle dimensioni primitive (es. le palle di avorio o di acciaio); in tale ipotesi, il coefficiente di restituzione assume valore: K = 1 (uno); a tale riguardo si osserva che nessun corpo è perfettamente elastico, quantunque ci si possa avvicinare moltissimo a tale condizione, la quale resta, pur tuttavia, sempre un caso ideale.</a:t>
            </a:r>
            <a:endParaRPr lang="it-IT" dirty="0"/>
          </a:p>
        </p:txBody>
      </p:sp>
    </p:spTree>
    <p:extLst>
      <p:ext uri="{BB962C8B-B14F-4D97-AF65-F5344CB8AC3E}">
        <p14:creationId xmlns:p14="http://schemas.microsoft.com/office/powerpoint/2010/main" val="15756351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a:t>
            </a:fld>
            <a:endParaRPr lang="it-IT"/>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a:t>PRINCIPI DI CONSERVAZIONE DELL’ENERGIA E DELLE QUANTITA’ DI MOTO</a:t>
            </a:r>
            <a:endParaRPr lang="it-IT" sz="11200" b="1" i="1" u="sng" dirty="0"/>
          </a:p>
        </p:txBody>
      </p:sp>
      <p:sp>
        <p:nvSpPr>
          <p:cNvPr id="2" name="Rettangolo 1"/>
          <p:cNvSpPr/>
          <p:nvPr/>
        </p:nvSpPr>
        <p:spPr>
          <a:xfrm>
            <a:off x="3268933" y="1988840"/>
            <a:ext cx="2260683" cy="369332"/>
          </a:xfrm>
          <a:prstGeom prst="rect">
            <a:avLst/>
          </a:prstGeom>
        </p:spPr>
        <p:txBody>
          <a:bodyPr wrap="none">
            <a:spAutoFit/>
          </a:bodyPr>
          <a:lstStyle/>
          <a:p>
            <a:pPr algn="ctr"/>
            <a:r>
              <a:rPr lang="it-IT" b="1" u="sng" dirty="0" smtClean="0">
                <a:effectLst>
                  <a:outerShdw blurRad="38100" dist="38100" dir="2700000" algn="tl">
                    <a:srgbClr val="000000">
                      <a:alpha val="43137"/>
                    </a:srgbClr>
                  </a:outerShdw>
                </a:effectLst>
              </a:rPr>
              <a:t>Energia </a:t>
            </a:r>
            <a:r>
              <a:rPr lang="it-IT" b="1" u="sng" dirty="0">
                <a:effectLst>
                  <a:outerShdw blurRad="38100" dist="38100" dir="2700000" algn="tl">
                    <a:srgbClr val="000000">
                      <a:alpha val="43137"/>
                    </a:srgbClr>
                  </a:outerShdw>
                </a:effectLst>
              </a:rPr>
              <a:t>meccanica </a:t>
            </a:r>
          </a:p>
        </p:txBody>
      </p:sp>
      <p:sp>
        <p:nvSpPr>
          <p:cNvPr id="4" name="Freccia in giù 3"/>
          <p:cNvSpPr/>
          <p:nvPr/>
        </p:nvSpPr>
        <p:spPr>
          <a:xfrm>
            <a:off x="4139952" y="2492896"/>
            <a:ext cx="432048" cy="864096"/>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ttangolo 5"/>
          <p:cNvSpPr/>
          <p:nvPr/>
        </p:nvSpPr>
        <p:spPr>
          <a:xfrm>
            <a:off x="2001290" y="3644900"/>
            <a:ext cx="2138662" cy="369332"/>
          </a:xfrm>
          <a:prstGeom prst="rect">
            <a:avLst/>
          </a:prstGeom>
        </p:spPr>
        <p:txBody>
          <a:bodyPr wrap="none">
            <a:spAutoFit/>
          </a:bodyPr>
          <a:lstStyle/>
          <a:p>
            <a:r>
              <a:rPr lang="it-IT" b="1" i="1" dirty="0"/>
              <a:t>L’energia cinetica</a:t>
            </a:r>
            <a:r>
              <a:rPr lang="it-IT" dirty="0"/>
              <a:t> </a:t>
            </a:r>
          </a:p>
        </p:txBody>
      </p:sp>
      <p:sp>
        <p:nvSpPr>
          <p:cNvPr id="9" name="Rettangolo 8"/>
          <p:cNvSpPr/>
          <p:nvPr/>
        </p:nvSpPr>
        <p:spPr>
          <a:xfrm>
            <a:off x="4517790" y="3645024"/>
            <a:ext cx="2358466" cy="369332"/>
          </a:xfrm>
          <a:prstGeom prst="rect">
            <a:avLst/>
          </a:prstGeom>
        </p:spPr>
        <p:txBody>
          <a:bodyPr wrap="none">
            <a:spAutoFit/>
          </a:bodyPr>
          <a:lstStyle/>
          <a:p>
            <a:r>
              <a:rPr lang="it-IT" b="1" i="1" dirty="0"/>
              <a:t>L’energia potenziale</a:t>
            </a:r>
            <a:endParaRPr lang="it-IT" dirty="0"/>
          </a:p>
        </p:txBody>
      </p:sp>
    </p:spTree>
    <p:extLst>
      <p:ext uri="{BB962C8B-B14F-4D97-AF65-F5344CB8AC3E}">
        <p14:creationId xmlns:p14="http://schemas.microsoft.com/office/powerpoint/2010/main" val="74119082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30</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Segnaposto contenuto 2"/>
          <p:cNvSpPr>
            <a:spLocks noGrp="1"/>
          </p:cNvSpPr>
          <p:nvPr>
            <p:ph idx="1"/>
          </p:nvPr>
        </p:nvSpPr>
        <p:spPr>
          <a:xfrm>
            <a:off x="0" y="-531440"/>
            <a:ext cx="9381728"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6000" b="1" u="sng" dirty="0"/>
              <a:t>IL COEFFICIENTE DI RESTITUZIONE</a:t>
            </a:r>
            <a:endParaRPr lang="it-IT" sz="16000" b="1" i="1" u="sng" dirty="0"/>
          </a:p>
        </p:txBody>
      </p:sp>
      <p:sp>
        <p:nvSpPr>
          <p:cNvPr id="2" name="Rettangolo 1"/>
          <p:cNvSpPr/>
          <p:nvPr/>
        </p:nvSpPr>
        <p:spPr>
          <a:xfrm>
            <a:off x="467544" y="2865710"/>
            <a:ext cx="8208912" cy="923330"/>
          </a:xfrm>
          <a:prstGeom prst="rect">
            <a:avLst/>
          </a:prstGeom>
        </p:spPr>
        <p:txBody>
          <a:bodyPr wrap="square">
            <a:spAutoFit/>
          </a:bodyPr>
          <a:lstStyle/>
          <a:p>
            <a:r>
              <a:rPr lang="it-IT" b="1" u="sng" dirty="0"/>
              <a:t>Urto Anelastico =</a:t>
            </a:r>
            <a:r>
              <a:rPr lang="it-IT" dirty="0"/>
              <a:t> </a:t>
            </a:r>
            <a:r>
              <a:rPr lang="it-IT" i="1" dirty="0"/>
              <a:t>i corpi entrati in collisione, comunque deformati, al cessare della causa deformante, restano tali (es. palle di cera); in tale ipotesi, il coefficiente di restituzione assume valore: K = 0 (zero).</a:t>
            </a:r>
            <a:endParaRPr lang="it-IT" dirty="0"/>
          </a:p>
        </p:txBody>
      </p:sp>
    </p:spTree>
    <p:extLst>
      <p:ext uri="{BB962C8B-B14F-4D97-AF65-F5344CB8AC3E}">
        <p14:creationId xmlns:p14="http://schemas.microsoft.com/office/powerpoint/2010/main" val="21854344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31</a:t>
            </a:fld>
            <a:endParaRPr lang="it-IT"/>
          </a:p>
        </p:txBody>
      </p:sp>
      <p:sp>
        <p:nvSpPr>
          <p:cNvPr id="6" name="Segnaposto piè di pagina 3"/>
          <p:cNvSpPr>
            <a:spLocks noGrp="1"/>
          </p:cNvSpPr>
          <p:nvPr>
            <p:ph type="ftr" sz="quarter" idx="11"/>
          </p:nvPr>
        </p:nvSpPr>
        <p:spPr>
          <a:xfrm>
            <a:off x="-36512"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Segnaposto contenuto 2"/>
          <p:cNvSpPr>
            <a:spLocks noGrp="1"/>
          </p:cNvSpPr>
          <p:nvPr>
            <p:ph idx="1"/>
          </p:nvPr>
        </p:nvSpPr>
        <p:spPr>
          <a:xfrm>
            <a:off x="0" y="-531440"/>
            <a:ext cx="9381728"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6000" b="1" u="sng" dirty="0"/>
              <a:t>IL COEFFICIENTE DI RESTITUZIONE</a:t>
            </a:r>
            <a:endParaRPr lang="it-IT" sz="16000" b="1" i="1" u="sng" dirty="0"/>
          </a:p>
        </p:txBody>
      </p:sp>
      <p:sp>
        <p:nvSpPr>
          <p:cNvPr id="2" name="Rettangolo 1"/>
          <p:cNvSpPr/>
          <p:nvPr/>
        </p:nvSpPr>
        <p:spPr>
          <a:xfrm>
            <a:off x="3078658" y="1412776"/>
            <a:ext cx="3141566" cy="369332"/>
          </a:xfrm>
          <a:prstGeom prst="rect">
            <a:avLst/>
          </a:prstGeom>
        </p:spPr>
        <p:txBody>
          <a:bodyPr wrap="none">
            <a:spAutoFit/>
          </a:bodyPr>
          <a:lstStyle/>
          <a:p>
            <a:r>
              <a:rPr lang="it-IT" b="1" i="1" u="sng" dirty="0" smtClean="0">
                <a:effectLst>
                  <a:outerShdw blurRad="38100" dist="38100" dir="2700000" algn="tl">
                    <a:srgbClr val="000000">
                      <a:alpha val="43137"/>
                    </a:srgbClr>
                  </a:outerShdw>
                </a:effectLst>
              </a:rPr>
              <a:t>Urto </a:t>
            </a:r>
            <a:r>
              <a:rPr lang="it-IT" b="1" i="1" u="sng" dirty="0">
                <a:effectLst>
                  <a:outerShdw blurRad="38100" dist="38100" dir="2700000" algn="tl">
                    <a:srgbClr val="000000">
                      <a:alpha val="43137"/>
                    </a:srgbClr>
                  </a:outerShdw>
                </a:effectLst>
              </a:rPr>
              <a:t>totalmente anelastico </a:t>
            </a:r>
          </a:p>
        </p:txBody>
      </p:sp>
      <p:sp>
        <p:nvSpPr>
          <p:cNvPr id="3" name="Freccia in giù 2"/>
          <p:cNvSpPr/>
          <p:nvPr/>
        </p:nvSpPr>
        <p:spPr>
          <a:xfrm>
            <a:off x="4427984" y="1916832"/>
            <a:ext cx="432048" cy="864096"/>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Rettangolo 6"/>
          <p:cNvSpPr/>
          <p:nvPr/>
        </p:nvSpPr>
        <p:spPr>
          <a:xfrm>
            <a:off x="3784589" y="2875002"/>
            <a:ext cx="1729704" cy="369332"/>
          </a:xfrm>
          <a:prstGeom prst="rect">
            <a:avLst/>
          </a:prstGeom>
        </p:spPr>
        <p:txBody>
          <a:bodyPr wrap="none">
            <a:spAutoFit/>
          </a:bodyPr>
          <a:lstStyle/>
          <a:p>
            <a:r>
              <a:rPr lang="it-IT" dirty="0"/>
              <a:t>massa unica m</a:t>
            </a:r>
            <a:r>
              <a:rPr lang="it-IT" baseline="-25000" dirty="0"/>
              <a:t>u</a:t>
            </a:r>
            <a:endParaRPr lang="it-IT" dirty="0"/>
          </a:p>
        </p:txBody>
      </p:sp>
      <p:sp>
        <p:nvSpPr>
          <p:cNvPr id="9" name="Parentesi graffa chiusa 8"/>
          <p:cNvSpPr/>
          <p:nvPr/>
        </p:nvSpPr>
        <p:spPr>
          <a:xfrm rot="5400000">
            <a:off x="4106286" y="2401759"/>
            <a:ext cx="1075443" cy="2769969"/>
          </a:xfrm>
          <a:prstGeom prst="rightBrace">
            <a:avLst/>
          </a:prstGeom>
          <a:ln w="635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10" name="Rettangolo 9"/>
          <p:cNvSpPr/>
          <p:nvPr/>
        </p:nvSpPr>
        <p:spPr>
          <a:xfrm>
            <a:off x="2555776" y="4293096"/>
            <a:ext cx="457176" cy="369332"/>
          </a:xfrm>
          <a:prstGeom prst="rect">
            <a:avLst/>
          </a:prstGeom>
        </p:spPr>
        <p:txBody>
          <a:bodyPr wrap="none">
            <a:spAutoFit/>
          </a:bodyPr>
          <a:lstStyle/>
          <a:p>
            <a:r>
              <a:rPr lang="it-IT" b="1" dirty="0" err="1"/>
              <a:t>w</a:t>
            </a:r>
            <a:r>
              <a:rPr lang="it-IT" b="1" baseline="-25000" dirty="0" err="1"/>
              <a:t>u</a:t>
            </a:r>
            <a:endParaRPr lang="it-IT" b="1" dirty="0"/>
          </a:p>
        </p:txBody>
      </p:sp>
      <p:sp>
        <p:nvSpPr>
          <p:cNvPr id="11" name="Rettangolo 10"/>
          <p:cNvSpPr/>
          <p:nvPr/>
        </p:nvSpPr>
        <p:spPr>
          <a:xfrm>
            <a:off x="3347864" y="4324465"/>
            <a:ext cx="2448940" cy="369332"/>
          </a:xfrm>
          <a:prstGeom prst="rect">
            <a:avLst/>
          </a:prstGeom>
        </p:spPr>
        <p:txBody>
          <a:bodyPr wrap="none">
            <a:spAutoFit/>
          </a:bodyPr>
          <a:lstStyle/>
          <a:p>
            <a:r>
              <a:rPr lang="it-IT" b="1" dirty="0"/>
              <a:t>medesima direzione </a:t>
            </a:r>
          </a:p>
        </p:txBody>
      </p:sp>
      <p:sp>
        <p:nvSpPr>
          <p:cNvPr id="12" name="Rettangolo 11"/>
          <p:cNvSpPr/>
          <p:nvPr/>
        </p:nvSpPr>
        <p:spPr>
          <a:xfrm>
            <a:off x="5868144" y="4293096"/>
            <a:ext cx="1523750" cy="369332"/>
          </a:xfrm>
          <a:prstGeom prst="rect">
            <a:avLst/>
          </a:prstGeom>
        </p:spPr>
        <p:txBody>
          <a:bodyPr wrap="none">
            <a:spAutoFit/>
          </a:bodyPr>
          <a:lstStyle/>
          <a:p>
            <a:r>
              <a:rPr lang="it-IT" b="1" dirty="0"/>
              <a:t>stesso verso </a:t>
            </a:r>
          </a:p>
        </p:txBody>
      </p:sp>
      <p:cxnSp>
        <p:nvCxnSpPr>
          <p:cNvPr id="14" name="Connettore 4 13"/>
          <p:cNvCxnSpPr/>
          <p:nvPr/>
        </p:nvCxnSpPr>
        <p:spPr>
          <a:xfrm rot="5400000">
            <a:off x="1115616" y="2996952"/>
            <a:ext cx="3312368" cy="1152128"/>
          </a:xfrm>
          <a:prstGeom prst="bentConnector3">
            <a:avLst>
              <a:gd name="adj1" fmla="val 29679"/>
            </a:avLst>
          </a:prstGeom>
          <a:ln w="63500">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17" name="Rettangolo 16"/>
          <p:cNvSpPr/>
          <p:nvPr/>
        </p:nvSpPr>
        <p:spPr>
          <a:xfrm>
            <a:off x="179512" y="5445224"/>
            <a:ext cx="3384376" cy="646331"/>
          </a:xfrm>
          <a:prstGeom prst="rect">
            <a:avLst/>
          </a:prstGeom>
        </p:spPr>
        <p:txBody>
          <a:bodyPr wrap="square">
            <a:spAutoFit/>
          </a:bodyPr>
          <a:lstStyle/>
          <a:p>
            <a:r>
              <a:rPr lang="it-IT" i="1" u="sng" dirty="0"/>
              <a:t>solamente una </a:t>
            </a:r>
            <a:r>
              <a:rPr lang="it-IT" i="1" u="sng" dirty="0" smtClean="0"/>
              <a:t>parte di energia cinetica </a:t>
            </a:r>
            <a:r>
              <a:rPr lang="it-IT" i="1" u="sng" dirty="0"/>
              <a:t>si è trasformata</a:t>
            </a:r>
          </a:p>
        </p:txBody>
      </p:sp>
      <p:sp>
        <p:nvSpPr>
          <p:cNvPr id="18" name="Freccia a destra 17"/>
          <p:cNvSpPr/>
          <p:nvPr/>
        </p:nvSpPr>
        <p:spPr>
          <a:xfrm>
            <a:off x="3784589" y="5589240"/>
            <a:ext cx="931427" cy="360040"/>
          </a:xfrm>
          <a:prstGeom prst="right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Rettangolo 18"/>
          <p:cNvSpPr/>
          <p:nvPr/>
        </p:nvSpPr>
        <p:spPr>
          <a:xfrm>
            <a:off x="4860031" y="5446965"/>
            <a:ext cx="4104457" cy="646331"/>
          </a:xfrm>
          <a:prstGeom prst="rect">
            <a:avLst/>
          </a:prstGeom>
        </p:spPr>
        <p:txBody>
          <a:bodyPr wrap="square">
            <a:spAutoFit/>
          </a:bodyPr>
          <a:lstStyle/>
          <a:p>
            <a:r>
              <a:rPr lang="it-IT" i="1" u="sng" dirty="0"/>
              <a:t>alla fase di deformazione, non ha fatto seguito quella di restituzione</a:t>
            </a:r>
          </a:p>
        </p:txBody>
      </p:sp>
    </p:spTree>
    <p:extLst>
      <p:ext uri="{BB962C8B-B14F-4D97-AF65-F5344CB8AC3E}">
        <p14:creationId xmlns:p14="http://schemas.microsoft.com/office/powerpoint/2010/main" val="1802598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32</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Segnaposto contenuto 2"/>
          <p:cNvSpPr>
            <a:spLocks noGrp="1"/>
          </p:cNvSpPr>
          <p:nvPr>
            <p:ph idx="1"/>
          </p:nvPr>
        </p:nvSpPr>
        <p:spPr>
          <a:xfrm>
            <a:off x="0" y="-531440"/>
            <a:ext cx="9381728"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6000" b="1" u="sng" dirty="0"/>
              <a:t>IL COEFFICIENTE DI RESTITUZIONE</a:t>
            </a:r>
            <a:endParaRPr lang="it-IT" sz="16000" b="1" i="1" u="sng" dirty="0"/>
          </a:p>
        </p:txBody>
      </p:sp>
      <p:sp>
        <p:nvSpPr>
          <p:cNvPr id="2" name="Rettangolo 1"/>
          <p:cNvSpPr/>
          <p:nvPr/>
        </p:nvSpPr>
        <p:spPr>
          <a:xfrm>
            <a:off x="611560" y="2333779"/>
            <a:ext cx="8064896" cy="2031325"/>
          </a:xfrm>
          <a:prstGeom prst="rect">
            <a:avLst/>
          </a:prstGeom>
        </p:spPr>
        <p:txBody>
          <a:bodyPr wrap="square">
            <a:spAutoFit/>
          </a:bodyPr>
          <a:lstStyle/>
          <a:p>
            <a:r>
              <a:rPr lang="it-IT" dirty="0"/>
              <a:t>A mero titolo indicativo, si evidenzia che, per i normali veicoli stradali (strutture metalliche), il coefficiente, che dipende dal grado di elasticità, mediamente, può considerarsi pari ad un valore di K = 0,30. Quindi anche il valore dell’appena menzionato coefficiente di restituzione è approssimativamente calcolabile; esso, infatti, esprime il rapporto fra la variazione della quantità di moto nella fase di restituzione e la variazione della quantità di moto nella fase di deformazione di uno dei due corpi.</a:t>
            </a:r>
          </a:p>
        </p:txBody>
      </p:sp>
    </p:spTree>
    <p:extLst>
      <p:ext uri="{BB962C8B-B14F-4D97-AF65-F5344CB8AC3E}">
        <p14:creationId xmlns:p14="http://schemas.microsoft.com/office/powerpoint/2010/main" val="18889133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33</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Segnaposto contenuto 2"/>
          <p:cNvSpPr>
            <a:spLocks noGrp="1"/>
          </p:cNvSpPr>
          <p:nvPr>
            <p:ph idx="1"/>
          </p:nvPr>
        </p:nvSpPr>
        <p:spPr>
          <a:xfrm>
            <a:off x="15652" y="-603448"/>
            <a:ext cx="9381728"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6000" b="1" u="sng" dirty="0"/>
              <a:t>IL COEFFICIENTE DI RESTITUZIONE</a:t>
            </a:r>
            <a:endParaRPr lang="it-IT" sz="16000" b="1" i="1" u="sng" dirty="0"/>
          </a:p>
        </p:txBody>
      </p:sp>
      <p:sp>
        <p:nvSpPr>
          <p:cNvPr id="2" name="Rettangolo 1"/>
          <p:cNvSpPr/>
          <p:nvPr/>
        </p:nvSpPr>
        <p:spPr>
          <a:xfrm>
            <a:off x="539552" y="2413338"/>
            <a:ext cx="7920880" cy="1200329"/>
          </a:xfrm>
          <a:prstGeom prst="rect">
            <a:avLst/>
          </a:prstGeom>
        </p:spPr>
        <p:txBody>
          <a:bodyPr wrap="square">
            <a:spAutoFit/>
          </a:bodyPr>
          <a:lstStyle/>
          <a:p>
            <a:r>
              <a:rPr lang="it-IT" dirty="0"/>
              <a:t>Relativamente ad un urto diretto e centrale, nell’istante di massima compressione la velocità V (che delimita le due fasi, di deformazione e di restituzione) assume un valore uguale per entrambi i corpi venuti in collisione: in tale istante, i due corpi urtantisi raggiungono una uguale velocità.</a:t>
            </a:r>
          </a:p>
        </p:txBody>
      </p:sp>
    </p:spTree>
    <p:extLst>
      <p:ext uri="{BB962C8B-B14F-4D97-AF65-F5344CB8AC3E}">
        <p14:creationId xmlns:p14="http://schemas.microsoft.com/office/powerpoint/2010/main" val="23932777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34</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Segnaposto contenuto 2"/>
          <p:cNvSpPr>
            <a:spLocks noGrp="1"/>
          </p:cNvSpPr>
          <p:nvPr>
            <p:ph idx="1"/>
          </p:nvPr>
        </p:nvSpPr>
        <p:spPr>
          <a:xfrm>
            <a:off x="15652" y="-603448"/>
            <a:ext cx="9381728"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6000" b="1" u="sng" dirty="0"/>
              <a:t>IL COEFFICIENTE DI RESTITUZIONE</a:t>
            </a:r>
            <a:endParaRPr lang="it-IT" sz="16000" b="1" i="1" u="sng" dirty="0"/>
          </a:p>
        </p:txBody>
      </p:sp>
      <p:sp>
        <p:nvSpPr>
          <p:cNvPr id="2" name="Rettangolo 1"/>
          <p:cNvSpPr/>
          <p:nvPr/>
        </p:nvSpPr>
        <p:spPr>
          <a:xfrm>
            <a:off x="107504" y="1582341"/>
            <a:ext cx="8856984" cy="2862322"/>
          </a:xfrm>
          <a:prstGeom prst="rect">
            <a:avLst/>
          </a:prstGeom>
        </p:spPr>
        <p:txBody>
          <a:bodyPr wrap="square">
            <a:spAutoFit/>
          </a:bodyPr>
          <a:lstStyle/>
          <a:p>
            <a:r>
              <a:rPr lang="it-IT" dirty="0"/>
              <a:t>Indicando con :</a:t>
            </a:r>
          </a:p>
          <a:p>
            <a:r>
              <a:rPr lang="it-IT" i="1" dirty="0"/>
              <a:t>V =  la velocità comune per entrambi i corpi urtantisi, nell’istante di massima compressione, che delimita le due fasi di deformazione e di restituzione</a:t>
            </a:r>
            <a:r>
              <a:rPr lang="it-IT" i="1" dirty="0" smtClean="0"/>
              <a:t>;</a:t>
            </a:r>
          </a:p>
          <a:p>
            <a:endParaRPr lang="it-IT" dirty="0"/>
          </a:p>
          <a:p>
            <a:r>
              <a:rPr lang="it-IT" i="1" dirty="0" err="1"/>
              <a:t>w</a:t>
            </a:r>
            <a:r>
              <a:rPr lang="it-IT" i="1" baseline="-25000" dirty="0" err="1"/>
              <a:t>a</a:t>
            </a:r>
            <a:r>
              <a:rPr lang="it-IT" i="1" dirty="0"/>
              <a:t> = la velocità di arrivo all’urto del corpo A;</a:t>
            </a:r>
            <a:endParaRPr lang="it-IT" dirty="0"/>
          </a:p>
          <a:p>
            <a:r>
              <a:rPr lang="it-IT" i="1" dirty="0" err="1"/>
              <a:t>w’</a:t>
            </a:r>
            <a:r>
              <a:rPr lang="it-IT" i="1" baseline="-25000" dirty="0" err="1"/>
              <a:t>a</a:t>
            </a:r>
            <a:r>
              <a:rPr lang="it-IT" i="1" dirty="0"/>
              <a:t> = la velocità di fuga dall’urto del corpo A;</a:t>
            </a:r>
            <a:endParaRPr lang="it-IT" dirty="0"/>
          </a:p>
          <a:p>
            <a:r>
              <a:rPr lang="it-IT" i="1" dirty="0" err="1"/>
              <a:t>w</a:t>
            </a:r>
            <a:r>
              <a:rPr lang="it-IT" i="1" baseline="-25000" dirty="0" err="1"/>
              <a:t>b</a:t>
            </a:r>
            <a:r>
              <a:rPr lang="it-IT" i="1" dirty="0"/>
              <a:t> = la velocità di arrivo all’urto del corpo B;</a:t>
            </a:r>
            <a:endParaRPr lang="it-IT" dirty="0"/>
          </a:p>
          <a:p>
            <a:r>
              <a:rPr lang="it-IT" i="1" dirty="0" err="1"/>
              <a:t>w’</a:t>
            </a:r>
            <a:r>
              <a:rPr lang="it-IT" i="1" baseline="-25000" dirty="0" err="1"/>
              <a:t>b</a:t>
            </a:r>
            <a:r>
              <a:rPr lang="it-IT" i="1" dirty="0"/>
              <a:t> = la velocità di fuga dall’urto del corpo B;</a:t>
            </a:r>
            <a:endParaRPr lang="it-IT" dirty="0"/>
          </a:p>
          <a:p>
            <a:r>
              <a:rPr lang="it-IT" i="1" dirty="0"/>
              <a:t>m</a:t>
            </a:r>
            <a:r>
              <a:rPr lang="it-IT" i="1" baseline="-25000" dirty="0"/>
              <a:t>a</a:t>
            </a:r>
            <a:r>
              <a:rPr lang="it-IT" i="1" dirty="0"/>
              <a:t> = la massa del corpo A interessato all’urto;</a:t>
            </a:r>
            <a:endParaRPr lang="it-IT" dirty="0"/>
          </a:p>
          <a:p>
            <a:r>
              <a:rPr lang="it-IT" i="1" dirty="0"/>
              <a:t>m</a:t>
            </a:r>
            <a:r>
              <a:rPr lang="it-IT" i="1" baseline="-25000" dirty="0"/>
              <a:t>b</a:t>
            </a:r>
            <a:r>
              <a:rPr lang="it-IT" i="1" dirty="0"/>
              <a:t> = la massa del corpo B interessato al medesimo urto.</a:t>
            </a:r>
            <a:endParaRPr lang="it-IT" dirty="0"/>
          </a:p>
        </p:txBody>
      </p:sp>
      <p:sp>
        <p:nvSpPr>
          <p:cNvPr id="3" name="Rettangolo 2"/>
          <p:cNvSpPr/>
          <p:nvPr/>
        </p:nvSpPr>
        <p:spPr>
          <a:xfrm>
            <a:off x="0" y="4388911"/>
            <a:ext cx="8964488" cy="2031325"/>
          </a:xfrm>
          <a:prstGeom prst="rect">
            <a:avLst/>
          </a:prstGeom>
        </p:spPr>
        <p:txBody>
          <a:bodyPr wrap="square">
            <a:spAutoFit/>
          </a:bodyPr>
          <a:lstStyle/>
          <a:p>
            <a:r>
              <a:rPr lang="it-IT" i="1" dirty="0"/>
              <a:t>Si ha</a:t>
            </a:r>
            <a:r>
              <a:rPr lang="it-IT" i="1" dirty="0" smtClean="0"/>
              <a:t>:</a:t>
            </a:r>
          </a:p>
          <a:p>
            <a:endParaRPr lang="it-IT" dirty="0"/>
          </a:p>
          <a:p>
            <a:r>
              <a:rPr lang="it-IT" i="1" dirty="0"/>
              <a:t>m</a:t>
            </a:r>
            <a:r>
              <a:rPr lang="it-IT" i="1" baseline="-25000" dirty="0"/>
              <a:t>a </a:t>
            </a:r>
            <a:r>
              <a:rPr lang="it-IT" i="1" dirty="0"/>
              <a:t> * </a:t>
            </a:r>
            <a:r>
              <a:rPr lang="it-IT" i="1" dirty="0" err="1"/>
              <a:t>w</a:t>
            </a:r>
            <a:r>
              <a:rPr lang="it-IT" i="1" baseline="-25000" dirty="0" err="1"/>
              <a:t>a</a:t>
            </a:r>
            <a:r>
              <a:rPr lang="it-IT" i="1" dirty="0"/>
              <a:t> + m</a:t>
            </a:r>
            <a:r>
              <a:rPr lang="it-IT" i="1" baseline="-25000" dirty="0"/>
              <a:t>b</a:t>
            </a:r>
            <a:r>
              <a:rPr lang="it-IT" i="1" dirty="0"/>
              <a:t> * </a:t>
            </a:r>
            <a:r>
              <a:rPr lang="it-IT" i="1" dirty="0" err="1"/>
              <a:t>w</a:t>
            </a:r>
            <a:r>
              <a:rPr lang="it-IT" i="1" baseline="-25000" dirty="0" err="1"/>
              <a:t>b</a:t>
            </a:r>
            <a:r>
              <a:rPr lang="it-IT" i="1" dirty="0"/>
              <a:t> = (m</a:t>
            </a:r>
            <a:r>
              <a:rPr lang="it-IT" i="1" baseline="-25000" dirty="0"/>
              <a:t>a</a:t>
            </a:r>
            <a:r>
              <a:rPr lang="it-IT" i="1" dirty="0"/>
              <a:t> + m</a:t>
            </a:r>
            <a:r>
              <a:rPr lang="it-IT" i="1" baseline="-25000" dirty="0"/>
              <a:t>b</a:t>
            </a:r>
            <a:r>
              <a:rPr lang="it-IT" i="1" dirty="0"/>
              <a:t>) * V = m</a:t>
            </a:r>
            <a:r>
              <a:rPr lang="it-IT" i="1" baseline="-25000" dirty="0"/>
              <a:t>a</a:t>
            </a:r>
            <a:r>
              <a:rPr lang="it-IT" i="1" dirty="0"/>
              <a:t> * </a:t>
            </a:r>
            <a:r>
              <a:rPr lang="it-IT" i="1" dirty="0" err="1"/>
              <a:t>w’</a:t>
            </a:r>
            <a:r>
              <a:rPr lang="it-IT" i="1" baseline="-25000" dirty="0" err="1"/>
              <a:t>a</a:t>
            </a:r>
            <a:r>
              <a:rPr lang="it-IT" i="1" dirty="0"/>
              <a:t> + m</a:t>
            </a:r>
            <a:r>
              <a:rPr lang="it-IT" i="1" baseline="-25000" dirty="0"/>
              <a:t>b</a:t>
            </a:r>
            <a:r>
              <a:rPr lang="it-IT" i="1" dirty="0"/>
              <a:t> * </a:t>
            </a:r>
            <a:r>
              <a:rPr lang="it-IT" i="1" dirty="0" err="1" smtClean="0"/>
              <a:t>w’</a:t>
            </a:r>
            <a:r>
              <a:rPr lang="it-IT" i="1" baseline="-25000" dirty="0" err="1" smtClean="0"/>
              <a:t>b</a:t>
            </a:r>
            <a:endParaRPr lang="it-IT" i="1" baseline="-25000" dirty="0" smtClean="0"/>
          </a:p>
          <a:p>
            <a:endParaRPr lang="it-IT" dirty="0"/>
          </a:p>
          <a:p>
            <a:r>
              <a:rPr lang="it-IT" i="1" dirty="0"/>
              <a:t>da cui si dimostra e si giunge alla nota formula</a:t>
            </a:r>
            <a:r>
              <a:rPr lang="it-IT" i="1" dirty="0" smtClean="0"/>
              <a:t>:</a:t>
            </a:r>
          </a:p>
          <a:p>
            <a:endParaRPr lang="it-IT" dirty="0"/>
          </a:p>
          <a:p>
            <a:pPr algn="ctr"/>
            <a:r>
              <a:rPr lang="it-IT" i="1" dirty="0"/>
              <a:t>K = (</a:t>
            </a:r>
            <a:r>
              <a:rPr lang="it-IT" i="1" dirty="0" err="1"/>
              <a:t>w’</a:t>
            </a:r>
            <a:r>
              <a:rPr lang="it-IT" i="1" baseline="-25000" dirty="0" err="1"/>
              <a:t>b</a:t>
            </a:r>
            <a:r>
              <a:rPr lang="it-IT" i="1" dirty="0"/>
              <a:t> – </a:t>
            </a:r>
            <a:r>
              <a:rPr lang="it-IT" i="1" dirty="0" err="1"/>
              <a:t>w’</a:t>
            </a:r>
            <a:r>
              <a:rPr lang="it-IT" i="1" baseline="-25000" dirty="0" err="1"/>
              <a:t>a</a:t>
            </a:r>
            <a:r>
              <a:rPr lang="it-IT" i="1" dirty="0"/>
              <a:t>)/(</a:t>
            </a:r>
            <a:r>
              <a:rPr lang="it-IT" i="1" dirty="0" err="1"/>
              <a:t>w</a:t>
            </a:r>
            <a:r>
              <a:rPr lang="it-IT" i="1" baseline="-25000" dirty="0" err="1"/>
              <a:t>a</a:t>
            </a:r>
            <a:r>
              <a:rPr lang="it-IT" i="1" dirty="0"/>
              <a:t> – </a:t>
            </a:r>
            <a:r>
              <a:rPr lang="it-IT" i="1" dirty="0" err="1"/>
              <a:t>w</a:t>
            </a:r>
            <a:r>
              <a:rPr lang="it-IT" i="1" baseline="-25000" dirty="0" err="1"/>
              <a:t>b</a:t>
            </a:r>
            <a:r>
              <a:rPr lang="it-IT" i="1" dirty="0"/>
              <a:t>) = (</a:t>
            </a:r>
            <a:r>
              <a:rPr lang="it-IT" i="1" dirty="0" err="1"/>
              <a:t>w’</a:t>
            </a:r>
            <a:r>
              <a:rPr lang="it-IT" i="1" baseline="-25000" dirty="0" err="1"/>
              <a:t>a</a:t>
            </a:r>
            <a:r>
              <a:rPr lang="it-IT" i="1" dirty="0"/>
              <a:t> – </a:t>
            </a:r>
            <a:r>
              <a:rPr lang="it-IT" i="1" dirty="0" err="1"/>
              <a:t>w’</a:t>
            </a:r>
            <a:r>
              <a:rPr lang="it-IT" i="1" baseline="-25000" dirty="0" err="1"/>
              <a:t>b</a:t>
            </a:r>
            <a:r>
              <a:rPr lang="it-IT" i="1" dirty="0"/>
              <a:t>)/(</a:t>
            </a:r>
            <a:r>
              <a:rPr lang="it-IT" i="1" dirty="0" err="1"/>
              <a:t>w</a:t>
            </a:r>
            <a:r>
              <a:rPr lang="it-IT" i="1" baseline="-25000" dirty="0" err="1"/>
              <a:t>b</a:t>
            </a:r>
            <a:r>
              <a:rPr lang="it-IT" i="1" dirty="0"/>
              <a:t> – </a:t>
            </a:r>
            <a:r>
              <a:rPr lang="it-IT" i="1" dirty="0" err="1"/>
              <a:t>w</a:t>
            </a:r>
            <a:r>
              <a:rPr lang="it-IT" i="1" baseline="-25000" dirty="0" err="1"/>
              <a:t>a</a:t>
            </a:r>
            <a:r>
              <a:rPr lang="it-IT" i="1" dirty="0"/>
              <a:t>)</a:t>
            </a:r>
            <a:endParaRPr lang="it-IT" dirty="0"/>
          </a:p>
        </p:txBody>
      </p:sp>
    </p:spTree>
    <p:extLst>
      <p:ext uri="{BB962C8B-B14F-4D97-AF65-F5344CB8AC3E}">
        <p14:creationId xmlns:p14="http://schemas.microsoft.com/office/powerpoint/2010/main" val="26136904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35</a:t>
            </a:fld>
            <a:endParaRPr lang="it-IT"/>
          </a:p>
        </p:txBody>
      </p:sp>
      <p:sp>
        <p:nvSpPr>
          <p:cNvPr id="6"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4" name="Segnaposto contenuto 2"/>
          <p:cNvSpPr>
            <a:spLocks noGrp="1"/>
          </p:cNvSpPr>
          <p:nvPr>
            <p:ph idx="1"/>
          </p:nvPr>
        </p:nvSpPr>
        <p:spPr>
          <a:xfrm>
            <a:off x="15652" y="-603448"/>
            <a:ext cx="9381728"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6000" b="1" u="sng" dirty="0"/>
              <a:t>IL COEFFICIENTE DI RESTITUZIONE</a:t>
            </a:r>
            <a:endParaRPr lang="it-IT" sz="16000" b="1" i="1" u="sng" dirty="0"/>
          </a:p>
        </p:txBody>
      </p:sp>
      <p:sp>
        <p:nvSpPr>
          <p:cNvPr id="2" name="Rettangolo 1"/>
          <p:cNvSpPr/>
          <p:nvPr/>
        </p:nvSpPr>
        <p:spPr>
          <a:xfrm>
            <a:off x="107504" y="2272804"/>
            <a:ext cx="8784976" cy="2308324"/>
          </a:xfrm>
          <a:prstGeom prst="rect">
            <a:avLst/>
          </a:prstGeom>
        </p:spPr>
        <p:txBody>
          <a:bodyPr wrap="square">
            <a:spAutoFit/>
          </a:bodyPr>
          <a:lstStyle/>
          <a:p>
            <a:r>
              <a:rPr lang="it-IT" dirty="0"/>
              <a:t>Nei casi pratici di infortunistica stradale, ove, piuttosto che urti perfettamente diretti e centrali, si riscontrano in larghissima maggioranza urti obliqui ed eccentrici, il sistema deve necessariamente essere riferito ad un asse di orientamento; pertanto, proiettando i vettori velocità su tale asse (per comodità di calcolo, in genere, lo si fa coincidere con la direzione del moto del veicolo urtante, oppure, del tutto indifferentemente, con quella del moto del veicolo urtato), si avrà</a:t>
            </a:r>
            <a:r>
              <a:rPr lang="it-IT" dirty="0" smtClean="0"/>
              <a:t>:</a:t>
            </a:r>
          </a:p>
          <a:p>
            <a:endParaRPr lang="it-IT" dirty="0"/>
          </a:p>
          <a:p>
            <a:pPr algn="ctr"/>
            <a:r>
              <a:rPr lang="it-IT" b="1" dirty="0"/>
              <a:t>K = (</a:t>
            </a:r>
            <a:r>
              <a:rPr lang="it-IT" b="1" dirty="0" err="1"/>
              <a:t>w’</a:t>
            </a:r>
            <a:r>
              <a:rPr lang="it-IT" b="1" baseline="-25000" dirty="0" err="1"/>
              <a:t>b</a:t>
            </a:r>
            <a:r>
              <a:rPr lang="it-IT" b="1" dirty="0"/>
              <a:t> * </a:t>
            </a:r>
            <a:r>
              <a:rPr lang="it-IT" b="1" dirty="0" err="1"/>
              <a:t>cosδ</a:t>
            </a:r>
            <a:r>
              <a:rPr lang="it-IT" b="1" dirty="0"/>
              <a:t> – </a:t>
            </a:r>
            <a:r>
              <a:rPr lang="it-IT" b="1" dirty="0" err="1"/>
              <a:t>w’</a:t>
            </a:r>
            <a:r>
              <a:rPr lang="it-IT" b="1" baseline="-25000" dirty="0" err="1"/>
              <a:t>a</a:t>
            </a:r>
            <a:r>
              <a:rPr lang="it-IT" b="1" dirty="0"/>
              <a:t> * </a:t>
            </a:r>
            <a:r>
              <a:rPr lang="it-IT" b="1" dirty="0" err="1"/>
              <a:t>cosγ</a:t>
            </a:r>
            <a:r>
              <a:rPr lang="it-IT" b="1" dirty="0"/>
              <a:t>)/ (</a:t>
            </a:r>
            <a:r>
              <a:rPr lang="it-IT" b="1" dirty="0" err="1"/>
              <a:t>w</a:t>
            </a:r>
            <a:r>
              <a:rPr lang="it-IT" b="1" baseline="-25000" dirty="0" err="1"/>
              <a:t>a</a:t>
            </a:r>
            <a:r>
              <a:rPr lang="it-IT" b="1" dirty="0"/>
              <a:t> * cosα – </a:t>
            </a:r>
            <a:r>
              <a:rPr lang="it-IT" b="1" dirty="0" err="1"/>
              <a:t>w</a:t>
            </a:r>
            <a:r>
              <a:rPr lang="it-IT" b="1" baseline="-25000" dirty="0" err="1"/>
              <a:t>b</a:t>
            </a:r>
            <a:r>
              <a:rPr lang="it-IT" b="1" dirty="0"/>
              <a:t> * cosβ)</a:t>
            </a:r>
            <a:endParaRPr lang="it-IT" dirty="0"/>
          </a:p>
        </p:txBody>
      </p:sp>
    </p:spTree>
    <p:extLst>
      <p:ext uri="{BB962C8B-B14F-4D97-AF65-F5344CB8AC3E}">
        <p14:creationId xmlns:p14="http://schemas.microsoft.com/office/powerpoint/2010/main" val="12111672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36</a:t>
            </a:fld>
            <a:endParaRPr lang="it-IT"/>
          </a:p>
        </p:txBody>
      </p:sp>
      <p:sp>
        <p:nvSpPr>
          <p:cNvPr id="6" name="Segnaposto contenuto 2"/>
          <p:cNvSpPr>
            <a:spLocks noGrp="1"/>
          </p:cNvSpPr>
          <p:nvPr>
            <p:ph idx="1"/>
          </p:nvPr>
        </p:nvSpPr>
        <p:spPr>
          <a:xfrm>
            <a:off x="15652" y="-603448"/>
            <a:ext cx="9381728"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6000" b="1" u="sng" dirty="0"/>
              <a:t>IL COEFFICIENTE DI RESTITUZIONE</a:t>
            </a:r>
            <a:endParaRPr lang="it-IT" sz="16000" b="1" i="1" u="sng" dirty="0"/>
          </a:p>
        </p:txBody>
      </p:sp>
      <p:sp>
        <p:nvSpPr>
          <p:cNvPr id="7" name="Segnaposto piè di pagina 3"/>
          <p:cNvSpPr>
            <a:spLocks noGrp="1"/>
          </p:cNvSpPr>
          <p:nvPr>
            <p:ph type="ftr" sz="quarter" idx="11"/>
          </p:nvPr>
        </p:nvSpPr>
        <p:spPr>
          <a:xfrm>
            <a:off x="-11088"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Rettangolo 7"/>
          <p:cNvSpPr/>
          <p:nvPr/>
        </p:nvSpPr>
        <p:spPr>
          <a:xfrm>
            <a:off x="107504" y="1607889"/>
            <a:ext cx="8928992" cy="3693319"/>
          </a:xfrm>
          <a:prstGeom prst="rect">
            <a:avLst/>
          </a:prstGeom>
        </p:spPr>
        <p:txBody>
          <a:bodyPr wrap="square">
            <a:spAutoFit/>
          </a:bodyPr>
          <a:lstStyle/>
          <a:p>
            <a:r>
              <a:rPr lang="it-IT" dirty="0"/>
              <a:t>A seguito di un urto perfettamente anelastico, molte volte riscontrabile nella realtà infortunistica stradale, i veicoli entrati in collisione mantengono il contatto e procedono solidalmente (con massa globale: m</a:t>
            </a:r>
            <a:r>
              <a:rPr lang="it-IT" baseline="-25000" dirty="0"/>
              <a:t>u</a:t>
            </a:r>
            <a:r>
              <a:rPr lang="it-IT" dirty="0"/>
              <a:t> = m</a:t>
            </a:r>
            <a:r>
              <a:rPr lang="it-IT" baseline="-25000" dirty="0"/>
              <a:t>a</a:t>
            </a:r>
            <a:r>
              <a:rPr lang="it-IT" dirty="0"/>
              <a:t> + m</a:t>
            </a:r>
            <a:r>
              <a:rPr lang="it-IT" baseline="-25000" dirty="0"/>
              <a:t>b</a:t>
            </a:r>
            <a:r>
              <a:rPr lang="it-IT" dirty="0"/>
              <a:t>) ed a velocità conseguentemente unica (</a:t>
            </a:r>
            <a:r>
              <a:rPr lang="it-IT" dirty="0" err="1"/>
              <a:t>w</a:t>
            </a:r>
            <a:r>
              <a:rPr lang="it-IT" baseline="-25000" dirty="0" err="1"/>
              <a:t>u</a:t>
            </a:r>
            <a:r>
              <a:rPr lang="it-IT" dirty="0"/>
              <a:t> = </a:t>
            </a:r>
            <a:r>
              <a:rPr lang="it-IT" dirty="0" err="1"/>
              <a:t>w’</a:t>
            </a:r>
            <a:r>
              <a:rPr lang="it-IT" baseline="-25000" dirty="0" err="1"/>
              <a:t>a</a:t>
            </a:r>
            <a:r>
              <a:rPr lang="it-IT" dirty="0"/>
              <a:t> = </a:t>
            </a:r>
            <a:r>
              <a:rPr lang="it-IT" dirty="0" err="1"/>
              <a:t>w’</a:t>
            </a:r>
            <a:r>
              <a:rPr lang="it-IT" baseline="-25000" dirty="0" err="1"/>
              <a:t>b</a:t>
            </a:r>
            <a:r>
              <a:rPr lang="it-IT" dirty="0"/>
              <a:t>); la relativa quantità di moto post-urto sarà</a:t>
            </a:r>
            <a:r>
              <a:rPr lang="it-IT" dirty="0" smtClean="0"/>
              <a:t>:</a:t>
            </a:r>
          </a:p>
          <a:p>
            <a:endParaRPr lang="it-IT" dirty="0"/>
          </a:p>
          <a:p>
            <a:pPr algn="ctr"/>
            <a:r>
              <a:rPr lang="it-IT" b="1" dirty="0"/>
              <a:t>Q</a:t>
            </a:r>
            <a:r>
              <a:rPr lang="it-IT" b="1" baseline="-25000" dirty="0"/>
              <a:t>u</a:t>
            </a:r>
            <a:r>
              <a:rPr lang="it-IT" b="1" dirty="0"/>
              <a:t> = m</a:t>
            </a:r>
            <a:r>
              <a:rPr lang="it-IT" b="1" baseline="-25000" dirty="0"/>
              <a:t>u</a:t>
            </a:r>
            <a:r>
              <a:rPr lang="it-IT" b="1" dirty="0"/>
              <a:t> * </a:t>
            </a:r>
            <a:r>
              <a:rPr lang="it-IT" b="1" dirty="0" err="1"/>
              <a:t>w</a:t>
            </a:r>
            <a:r>
              <a:rPr lang="it-IT" b="1" baseline="-25000" dirty="0" err="1"/>
              <a:t>u</a:t>
            </a:r>
            <a:endParaRPr lang="it-IT" dirty="0"/>
          </a:p>
          <a:p>
            <a:r>
              <a:rPr lang="it-IT" dirty="0"/>
              <a:t>per tali ragioni, dall’equazione</a:t>
            </a:r>
            <a:r>
              <a:rPr lang="it-IT" dirty="0" smtClean="0"/>
              <a:t>:</a:t>
            </a:r>
          </a:p>
          <a:p>
            <a:endParaRPr lang="it-IT" dirty="0"/>
          </a:p>
          <a:p>
            <a:pPr algn="ctr"/>
            <a:r>
              <a:rPr lang="it-IT" dirty="0" err="1"/>
              <a:t>w’</a:t>
            </a:r>
            <a:r>
              <a:rPr lang="it-IT" baseline="-25000" dirty="0" err="1"/>
              <a:t>a</a:t>
            </a:r>
            <a:r>
              <a:rPr lang="it-IT" dirty="0"/>
              <a:t> * </a:t>
            </a:r>
            <a:r>
              <a:rPr lang="it-IT" dirty="0" err="1"/>
              <a:t>cosγ</a:t>
            </a:r>
            <a:r>
              <a:rPr lang="it-IT" dirty="0"/>
              <a:t> = </a:t>
            </a:r>
            <a:r>
              <a:rPr lang="it-IT" dirty="0" err="1"/>
              <a:t>w’</a:t>
            </a:r>
            <a:r>
              <a:rPr lang="it-IT" baseline="-25000" dirty="0" err="1"/>
              <a:t>b</a:t>
            </a:r>
            <a:r>
              <a:rPr lang="it-IT" dirty="0"/>
              <a:t> * </a:t>
            </a:r>
            <a:r>
              <a:rPr lang="it-IT" dirty="0" err="1" smtClean="0"/>
              <a:t>cosδ</a:t>
            </a:r>
            <a:endParaRPr lang="it-IT" dirty="0" smtClean="0"/>
          </a:p>
          <a:p>
            <a:pPr algn="ctr"/>
            <a:endParaRPr lang="it-IT" dirty="0"/>
          </a:p>
          <a:p>
            <a:r>
              <a:rPr lang="it-IT" dirty="0"/>
              <a:t>si deduce che anche gli angoli γ e δ sono uguali e, di conseguenza</a:t>
            </a:r>
            <a:r>
              <a:rPr lang="it-IT" dirty="0" smtClean="0"/>
              <a:t>:</a:t>
            </a:r>
          </a:p>
          <a:p>
            <a:endParaRPr lang="it-IT" dirty="0"/>
          </a:p>
          <a:p>
            <a:pPr algn="ctr"/>
            <a:r>
              <a:rPr lang="it-IT" dirty="0" err="1"/>
              <a:t>cosγ</a:t>
            </a:r>
            <a:r>
              <a:rPr lang="it-IT" dirty="0"/>
              <a:t> = </a:t>
            </a:r>
            <a:r>
              <a:rPr lang="it-IT" dirty="0" err="1"/>
              <a:t>cosδ</a:t>
            </a:r>
            <a:endParaRPr lang="it-IT" dirty="0"/>
          </a:p>
        </p:txBody>
      </p:sp>
    </p:spTree>
    <p:extLst>
      <p:ext uri="{BB962C8B-B14F-4D97-AF65-F5344CB8AC3E}">
        <p14:creationId xmlns:p14="http://schemas.microsoft.com/office/powerpoint/2010/main" val="2363169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4</a:t>
            </a:fld>
            <a:endParaRPr lang="it-IT"/>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6"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a:t>PRINCIPI DI CONSERVAZIONE DELL’ENERGIA E DELLE QUANTITA’ DI MOTO</a:t>
            </a:r>
            <a:endParaRPr lang="it-IT" sz="11200" b="1" i="1" u="sng" dirty="0"/>
          </a:p>
        </p:txBody>
      </p:sp>
      <p:sp>
        <p:nvSpPr>
          <p:cNvPr id="2" name="Rettangolo 1"/>
          <p:cNvSpPr/>
          <p:nvPr/>
        </p:nvSpPr>
        <p:spPr>
          <a:xfrm>
            <a:off x="971600" y="2189763"/>
            <a:ext cx="7416824" cy="2031325"/>
          </a:xfrm>
          <a:prstGeom prst="rect">
            <a:avLst/>
          </a:prstGeom>
        </p:spPr>
        <p:txBody>
          <a:bodyPr wrap="square">
            <a:spAutoFit/>
          </a:bodyPr>
          <a:lstStyle/>
          <a:p>
            <a:r>
              <a:rPr lang="it-IT" b="1" i="1" dirty="0"/>
              <a:t>L’energia cinetica</a:t>
            </a:r>
            <a:r>
              <a:rPr lang="it-IT" dirty="0"/>
              <a:t> è quella posseduta da un corpo in movimento che, per effetto della sua velocità, può compiere lavoro e (come già detto per l’energia in genere) la sua misura viene data, nel caso specifico, dal lavoro che il corpo compie per arrestarsi; parimenti, la misura dell’energia cinetica è anche espressa dal lavoro che è necessario compiere, dall’esterno, per mettere in movimento il corpo fino al raggiungimento di una determinata velocità. </a:t>
            </a:r>
          </a:p>
        </p:txBody>
      </p:sp>
    </p:spTree>
    <p:extLst>
      <p:ext uri="{BB962C8B-B14F-4D97-AF65-F5344CB8AC3E}">
        <p14:creationId xmlns:p14="http://schemas.microsoft.com/office/powerpoint/2010/main" val="10112381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5</a:t>
            </a:fld>
            <a:endParaRPr lang="it-IT"/>
          </a:p>
        </p:txBody>
      </p:sp>
      <p:sp>
        <p:nvSpPr>
          <p:cNvPr id="7"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6"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a:t>PRINCIPI DI CONSERVAZIONE DELL’ENERGIA E DELLE QUANTITA’ DI MOTO</a:t>
            </a:r>
            <a:endParaRPr lang="it-IT" sz="11200" b="1" i="1" u="sng" dirty="0"/>
          </a:p>
        </p:txBody>
      </p:sp>
      <p:sp>
        <p:nvSpPr>
          <p:cNvPr id="2" name="Rettangolo 1"/>
          <p:cNvSpPr/>
          <p:nvPr/>
        </p:nvSpPr>
        <p:spPr>
          <a:xfrm>
            <a:off x="755576" y="2136339"/>
            <a:ext cx="7344816" cy="1477328"/>
          </a:xfrm>
          <a:prstGeom prst="rect">
            <a:avLst/>
          </a:prstGeom>
        </p:spPr>
        <p:txBody>
          <a:bodyPr wrap="square">
            <a:spAutoFit/>
          </a:bodyPr>
          <a:lstStyle/>
          <a:p>
            <a:r>
              <a:rPr lang="it-IT" b="1" i="1" dirty="0"/>
              <a:t>L’energia potenziale</a:t>
            </a:r>
            <a:r>
              <a:rPr lang="it-IT" dirty="0"/>
              <a:t> è quella posseduta da un corpo, indipendentemente dal proprio stato di moto, e si distingue in energia di forma (es. posseduta da una molla compressa) ed in energia di posizione (es. posseduta da una massa che si trova ad una certa altezza e che è in grado di compiere lavoro, grazie alla sua forza-peso, durante la caduta</a:t>
            </a:r>
            <a:r>
              <a:rPr lang="it-IT" dirty="0" smtClean="0"/>
              <a:t>).</a:t>
            </a:r>
            <a:endParaRPr lang="it-IT" dirty="0"/>
          </a:p>
        </p:txBody>
      </p:sp>
    </p:spTree>
    <p:extLst>
      <p:ext uri="{BB962C8B-B14F-4D97-AF65-F5344CB8AC3E}">
        <p14:creationId xmlns:p14="http://schemas.microsoft.com/office/powerpoint/2010/main" val="27683631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6</a:t>
            </a:fld>
            <a:endParaRPr lang="it-IT"/>
          </a:p>
        </p:txBody>
      </p:sp>
      <p:sp>
        <p:nvSpPr>
          <p:cNvPr id="6" name="Segnaposto piè di pagina 3"/>
          <p:cNvSpPr>
            <a:spLocks noGrp="1"/>
          </p:cNvSpPr>
          <p:nvPr>
            <p:ph type="ftr" sz="quarter" idx="11"/>
          </p:nvPr>
        </p:nvSpPr>
        <p:spPr>
          <a:xfrm>
            <a:off x="0" y="6492875"/>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7"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a:t>PRINCIPI DI CONSERVAZIONE DELL’ENERGIA E DELLE QUANTITA’ DI MOTO</a:t>
            </a:r>
            <a:endParaRPr lang="it-IT" sz="11200" b="1" i="1" u="sng" dirty="0"/>
          </a:p>
        </p:txBody>
      </p:sp>
      <p:sp>
        <p:nvSpPr>
          <p:cNvPr id="2" name="Rettangolo 1"/>
          <p:cNvSpPr/>
          <p:nvPr/>
        </p:nvSpPr>
        <p:spPr>
          <a:xfrm>
            <a:off x="683568" y="1923797"/>
            <a:ext cx="7848872" cy="2585323"/>
          </a:xfrm>
          <a:prstGeom prst="rect">
            <a:avLst/>
          </a:prstGeom>
        </p:spPr>
        <p:txBody>
          <a:bodyPr wrap="square">
            <a:spAutoFit/>
          </a:bodyPr>
          <a:lstStyle/>
          <a:p>
            <a:r>
              <a:rPr lang="it-IT" dirty="0" smtClean="0"/>
              <a:t>Per </a:t>
            </a:r>
            <a:r>
              <a:rPr lang="it-IT" dirty="0"/>
              <a:t>distinguerla da altre forme di energia, quest’ultima viene anche definita en</a:t>
            </a:r>
            <a:r>
              <a:rPr lang="it-IT" i="1" dirty="0"/>
              <a:t>ergia potenziale gravitazionale, </a:t>
            </a:r>
            <a:r>
              <a:rPr lang="it-IT" dirty="0"/>
              <a:t>la cui misura è data dal lavoro del peso del corpo, cioè dal lavoro della forza gravitazionale con cui il corpo è attratto dalla terra.</a:t>
            </a:r>
          </a:p>
          <a:p>
            <a:pPr algn="ctr"/>
            <a:r>
              <a:rPr lang="it-IT" dirty="0"/>
              <a:t>m * v = m’ * v’</a:t>
            </a:r>
          </a:p>
          <a:p>
            <a:r>
              <a:rPr lang="it-IT" dirty="0"/>
              <a:t> </a:t>
            </a:r>
          </a:p>
          <a:p>
            <a:r>
              <a:rPr lang="it-IT" dirty="0"/>
              <a:t> </a:t>
            </a:r>
          </a:p>
          <a:p>
            <a:r>
              <a:rPr lang="it-IT" dirty="0"/>
              <a:t>laddove </a:t>
            </a:r>
            <a:r>
              <a:rPr lang="it-IT" b="1" u="sng" dirty="0"/>
              <a:t>le velocità impresse sono inversamente proporzionali alle rispettive masse.</a:t>
            </a:r>
            <a:endParaRPr lang="it-IT" dirty="0"/>
          </a:p>
        </p:txBody>
      </p:sp>
    </p:spTree>
    <p:extLst>
      <p:ext uri="{BB962C8B-B14F-4D97-AF65-F5344CB8AC3E}">
        <p14:creationId xmlns:p14="http://schemas.microsoft.com/office/powerpoint/2010/main" val="11026306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7</a:t>
            </a:fld>
            <a:endParaRPr lang="it-IT"/>
          </a:p>
        </p:txBody>
      </p:sp>
      <p:sp>
        <p:nvSpPr>
          <p:cNvPr id="7"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8"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a:t>PRINCIPI DI CONSERVAZIONE DELL’ENERGIA E DELLE QUANTITA’ DI MOTO</a:t>
            </a:r>
            <a:endParaRPr lang="it-IT" sz="11200" b="1" i="1" u="sng" dirty="0"/>
          </a:p>
        </p:txBody>
      </p:sp>
      <p:sp>
        <p:nvSpPr>
          <p:cNvPr id="2" name="Rettangolo 1"/>
          <p:cNvSpPr/>
          <p:nvPr/>
        </p:nvSpPr>
        <p:spPr>
          <a:xfrm>
            <a:off x="0" y="2996952"/>
            <a:ext cx="2415020" cy="369332"/>
          </a:xfrm>
          <a:prstGeom prst="rect">
            <a:avLst/>
          </a:prstGeom>
        </p:spPr>
        <p:txBody>
          <a:bodyPr wrap="none">
            <a:spAutoFit/>
          </a:bodyPr>
          <a:lstStyle/>
          <a:p>
            <a:r>
              <a:rPr lang="it-IT" b="1" u="sng" dirty="0"/>
              <a:t>In termini vettoriali:</a:t>
            </a:r>
            <a:endParaRPr lang="it-IT"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1052736"/>
            <a:ext cx="6422404" cy="5565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411053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8</a:t>
            </a:fld>
            <a:endParaRPr lang="it-IT"/>
          </a:p>
        </p:txBody>
      </p:sp>
      <p:sp>
        <p:nvSpPr>
          <p:cNvPr id="7"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13"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a:t>PRINCIPI DI CONSERVAZIONE DELL’ENERGIA E DELLE QUANTITA’ DI MOTO</a:t>
            </a:r>
            <a:endParaRPr lang="it-IT" sz="11200" b="1" i="1" u="sng"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060848"/>
            <a:ext cx="7173554" cy="1296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ttangolo 13"/>
          <p:cNvSpPr/>
          <p:nvPr/>
        </p:nvSpPr>
        <p:spPr>
          <a:xfrm>
            <a:off x="107504" y="3717032"/>
            <a:ext cx="8928992" cy="2308324"/>
          </a:xfrm>
          <a:prstGeom prst="rect">
            <a:avLst/>
          </a:prstGeom>
        </p:spPr>
        <p:txBody>
          <a:bodyPr wrap="square">
            <a:spAutoFit/>
          </a:bodyPr>
          <a:lstStyle/>
          <a:p>
            <a:r>
              <a:rPr lang="it-IT" i="1" dirty="0" smtClean="0"/>
              <a:t>In particolare, atteso che il moto di un punto in un piano può essere sempre considerato come la risultante di due convenienti moti ortogonali, ad esso può sempre applicarsi il suddetto metodo trigonometrico della scomposizione del moto risultante nelle due componenti verticale ed orizzontale. Poiché tutte le velocità implicate in un problema di infortunistica stradale, conosciute nei loro effettivi direzione e verso, sono certamente vettori risultanti, allo scopo di poter  determinare l’intensità delle relative componenti, riferita alla direzione fondamentale assunta per l’orientamento del sistema, occorre moltiplicare il loro modulo per il seno</a:t>
            </a:r>
            <a:endParaRPr lang="it-IT" i="1" dirty="0"/>
          </a:p>
        </p:txBody>
      </p:sp>
    </p:spTree>
    <p:extLst>
      <p:ext uri="{BB962C8B-B14F-4D97-AF65-F5344CB8AC3E}">
        <p14:creationId xmlns:p14="http://schemas.microsoft.com/office/powerpoint/2010/main" val="26269708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p:cNvSpPr>
            <a:spLocks noGrp="1"/>
          </p:cNvSpPr>
          <p:nvPr>
            <p:ph type="sldNum" sz="quarter" idx="12"/>
          </p:nvPr>
        </p:nvSpPr>
        <p:spPr/>
        <p:txBody>
          <a:bodyPr/>
          <a:lstStyle/>
          <a:p>
            <a:fld id="{7A6694C0-6A41-41BA-ADE3-0C2BC21AA602}" type="slidenum">
              <a:rPr lang="it-IT" smtClean="0"/>
              <a:pPr/>
              <a:t>9</a:t>
            </a:fld>
            <a:endParaRPr lang="it-IT"/>
          </a:p>
        </p:txBody>
      </p:sp>
      <p:sp>
        <p:nvSpPr>
          <p:cNvPr id="7" name="Segnaposto piè di pagina 3"/>
          <p:cNvSpPr>
            <a:spLocks noGrp="1"/>
          </p:cNvSpPr>
          <p:nvPr>
            <p:ph type="ftr" sz="quarter" idx="11"/>
          </p:nvPr>
        </p:nvSpPr>
        <p:spPr>
          <a:xfrm>
            <a:off x="0" y="6473403"/>
            <a:ext cx="7380312" cy="365125"/>
          </a:xfrm>
        </p:spPr>
        <p:txBody>
          <a:bodyPr/>
          <a:lstStyle/>
          <a:p>
            <a:pPr algn="ctr"/>
            <a:r>
              <a:rPr lang="it-IT" dirty="0" smtClean="0">
                <a:solidFill>
                  <a:schemeClr val="tx1"/>
                </a:solidFill>
              </a:rPr>
              <a:t>Corso di Formazione La Ricostruzione dei sinistri stradali - Relatore P.A. ing. Amedeo Ammaturo</a:t>
            </a:r>
            <a:endParaRPr lang="it-IT" dirty="0">
              <a:solidFill>
                <a:schemeClr val="tx1"/>
              </a:solidFill>
            </a:endParaRPr>
          </a:p>
        </p:txBody>
      </p:sp>
      <p:sp>
        <p:nvSpPr>
          <p:cNvPr id="6" name="Segnaposto contenuto 2"/>
          <p:cNvSpPr>
            <a:spLocks noGrp="1"/>
          </p:cNvSpPr>
          <p:nvPr>
            <p:ph idx="1"/>
          </p:nvPr>
        </p:nvSpPr>
        <p:spPr>
          <a:xfrm>
            <a:off x="611560" y="-531440"/>
            <a:ext cx="8229600" cy="1440160"/>
          </a:xfrm>
        </p:spPr>
        <p:txBody>
          <a:bodyPr>
            <a:normAutofit fontScale="25000" lnSpcReduction="20000"/>
          </a:bodyPr>
          <a:lstStyle/>
          <a:p>
            <a:endParaRPr lang="it-IT" dirty="0" smtClean="0"/>
          </a:p>
          <a:p>
            <a:endParaRPr lang="it-IT" dirty="0" smtClean="0"/>
          </a:p>
          <a:p>
            <a:endParaRPr lang="it-IT" dirty="0" smtClean="0"/>
          </a:p>
          <a:p>
            <a:endParaRPr lang="it-IT" sz="11200" dirty="0" smtClean="0">
              <a:solidFill>
                <a:schemeClr val="tx2"/>
              </a:solidFill>
            </a:endParaRPr>
          </a:p>
          <a:p>
            <a:pPr marL="0" indent="0" algn="ctr">
              <a:buNone/>
            </a:pPr>
            <a:r>
              <a:rPr lang="it-IT" sz="11200" b="1" u="sng" dirty="0"/>
              <a:t>PRINCIPI DI CONSERVAZIONE DELL’ENERGIA E DELLE QUANTITA’ DI MOTO</a:t>
            </a:r>
            <a:endParaRPr lang="it-IT" sz="11200" b="1" i="1" u="sng" dirty="0"/>
          </a:p>
        </p:txBody>
      </p:sp>
      <p:sp>
        <p:nvSpPr>
          <p:cNvPr id="8" name="Rettangolo 7"/>
          <p:cNvSpPr/>
          <p:nvPr/>
        </p:nvSpPr>
        <p:spPr>
          <a:xfrm>
            <a:off x="395536" y="3020759"/>
            <a:ext cx="8640960" cy="1200329"/>
          </a:xfrm>
          <a:prstGeom prst="rect">
            <a:avLst/>
          </a:prstGeom>
        </p:spPr>
        <p:txBody>
          <a:bodyPr wrap="square">
            <a:spAutoFit/>
          </a:bodyPr>
          <a:lstStyle/>
          <a:p>
            <a:r>
              <a:rPr lang="it-IT" i="1" dirty="0" smtClean="0"/>
              <a:t>e per il coseno dell’angolo che ciascuno di essi  (con la propria direzione ed il proprio verso) forma con l’asse di riferimento. Questa norma vale per tutte le grandezze vettoriali omogenee che si incontrano nell’infortunistica stradale: velocità, forze, spostamenti, accelerazioni, quantità di moto.</a:t>
            </a:r>
          </a:p>
        </p:txBody>
      </p:sp>
    </p:spTree>
    <p:extLst>
      <p:ext uri="{BB962C8B-B14F-4D97-AF65-F5344CB8AC3E}">
        <p14:creationId xmlns:p14="http://schemas.microsoft.com/office/powerpoint/2010/main" val="53099946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nozio">
  <a:themeElements>
    <a:clrScheme name="Equinozi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nozi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nozi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1521</TotalTime>
  <Words>3005</Words>
  <Application>Microsoft Office PowerPoint</Application>
  <PresentationFormat>Presentazione su schermo (4:3)</PresentationFormat>
  <Paragraphs>360</Paragraphs>
  <Slides>36</Slides>
  <Notes>1</Notes>
  <HiddenSlides>0</HiddenSlides>
  <MMClips>0</MMClips>
  <ScaleCrop>false</ScaleCrop>
  <HeadingPairs>
    <vt:vector size="4" baseType="variant">
      <vt:variant>
        <vt:lpstr>Tema</vt:lpstr>
      </vt:variant>
      <vt:variant>
        <vt:i4>1</vt:i4>
      </vt:variant>
      <vt:variant>
        <vt:lpstr>Titoli diapositive</vt:lpstr>
      </vt:variant>
      <vt:variant>
        <vt:i4>36</vt:i4>
      </vt:variant>
    </vt:vector>
  </HeadingPairs>
  <TitlesOfParts>
    <vt:vector size="37" baseType="lpstr">
      <vt:lpstr>Equinozio</vt:lpstr>
      <vt:lpstr>Corso di Formazione LA RICOSTRUZIONE DEI SINISTRI STRADALI</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Corso Alta Formazione</dc:title>
  <dc:creator>micro</dc:creator>
  <cp:lastModifiedBy>Utente</cp:lastModifiedBy>
  <cp:revision>157</cp:revision>
  <dcterms:created xsi:type="dcterms:W3CDTF">2012-02-03T12:18:10Z</dcterms:created>
  <dcterms:modified xsi:type="dcterms:W3CDTF">2017-05-07T21:13:23Z</dcterms:modified>
</cp:coreProperties>
</file>