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44"/>
  </p:notesMasterIdLst>
  <p:sldIdLst>
    <p:sldId id="256" r:id="rId2"/>
    <p:sldId id="263" r:id="rId3"/>
    <p:sldId id="268" r:id="rId4"/>
    <p:sldId id="267" r:id="rId5"/>
    <p:sldId id="266" r:id="rId6"/>
    <p:sldId id="265" r:id="rId7"/>
    <p:sldId id="264" r:id="rId8"/>
    <p:sldId id="262" r:id="rId9"/>
    <p:sldId id="261" r:id="rId10"/>
    <p:sldId id="260" r:id="rId11"/>
    <p:sldId id="259" r:id="rId12"/>
    <p:sldId id="258" r:id="rId13"/>
    <p:sldId id="269" r:id="rId14"/>
    <p:sldId id="271" r:id="rId15"/>
    <p:sldId id="272" r:id="rId16"/>
    <p:sldId id="308" r:id="rId17"/>
    <p:sldId id="307" r:id="rId18"/>
    <p:sldId id="301" r:id="rId19"/>
    <p:sldId id="300" r:id="rId20"/>
    <p:sldId id="299" r:id="rId21"/>
    <p:sldId id="298" r:id="rId22"/>
    <p:sldId id="297" r:id="rId23"/>
    <p:sldId id="302" r:id="rId24"/>
    <p:sldId id="306" r:id="rId25"/>
    <p:sldId id="305" r:id="rId26"/>
    <p:sldId id="289" r:id="rId27"/>
    <p:sldId id="270" r:id="rId28"/>
    <p:sldId id="273" r:id="rId29"/>
    <p:sldId id="274" r:id="rId30"/>
    <p:sldId id="279" r:id="rId31"/>
    <p:sldId id="278" r:id="rId32"/>
    <p:sldId id="277" r:id="rId33"/>
    <p:sldId id="276" r:id="rId34"/>
    <p:sldId id="282" r:id="rId35"/>
    <p:sldId id="281" r:id="rId36"/>
    <p:sldId id="283" r:id="rId37"/>
    <p:sldId id="284" r:id="rId38"/>
    <p:sldId id="280" r:id="rId39"/>
    <p:sldId id="287" r:id="rId40"/>
    <p:sldId id="286" r:id="rId41"/>
    <p:sldId id="285" r:id="rId42"/>
    <p:sldId id="288" r:id="rId4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5591" autoAdjust="0"/>
  </p:normalViewPr>
  <p:slideViewPr>
    <p:cSldViewPr>
      <p:cViewPr>
        <p:scale>
          <a:sx n="75" d="100"/>
          <a:sy n="75" d="100"/>
        </p:scale>
        <p:origin x="-123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25/05/2017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25/05/2017</a:t>
            </a:fld>
            <a:endParaRPr lang="it-IT"/>
          </a:p>
        </p:txBody>
      </p:sp>
      <p:sp>
        <p:nvSpPr>
          <p:cNvPr id="19" name="Segnaposto piè di pagina 18"/>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25/05/2017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25/05/2017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25/05/2017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25/05/2017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25/05/2017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25/05/2017</a:t>
            </a:fld>
            <a:endParaRPr lang="it-IT"/>
          </a:p>
        </p:txBody>
      </p:sp>
      <p:sp>
        <p:nvSpPr>
          <p:cNvPr id="8" name="Segnaposto piè di pagina 7"/>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25/05/2017</a:t>
            </a:fld>
            <a:endParaRPr lang="it-IT"/>
          </a:p>
        </p:txBody>
      </p:sp>
      <p:sp>
        <p:nvSpPr>
          <p:cNvPr id="4" name="Segnaposto piè di pagina 3"/>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25/05/2017</a:t>
            </a:fld>
            <a:endParaRPr lang="it-IT"/>
          </a:p>
        </p:txBody>
      </p:sp>
      <p:sp>
        <p:nvSpPr>
          <p:cNvPr id="3" name="Segnaposto piè di pagina 2"/>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25/05/2017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25/05/2017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25/05/2017</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smtClean="0"/>
              <a:t>Modulo 4 - Tecnologie Impiantistiche - Relatore Ing. Amedeo Ammaturo</a:t>
            </a:r>
            <a:endParaRPr lang="it-IT" dirty="0"/>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gradFill>
            <a:gsLst>
              <a:gs pos="0">
                <a:srgbClr val="7030A0"/>
              </a:gs>
              <a:gs pos="50000">
                <a:schemeClr val="accent1">
                  <a:tint val="44500"/>
                  <a:satMod val="160000"/>
                </a:schemeClr>
              </a:gs>
              <a:gs pos="100000">
                <a:schemeClr val="accent1">
                  <a:tint val="23500"/>
                  <a:satMod val="160000"/>
                </a:schemeClr>
              </a:gs>
            </a:gsLst>
            <a:lin ang="5400000" scaled="0"/>
          </a:gra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smtClean="0">
                <a:solidFill>
                  <a:schemeClr val="tx1"/>
                </a:solidFill>
              </a:rPr>
              <a:t>Corso di Formazione</a:t>
            </a:r>
            <a:br>
              <a:rPr lang="it-IT" dirty="0" smtClean="0">
                <a:solidFill>
                  <a:schemeClr val="tx1"/>
                </a:solidFill>
              </a:rPr>
            </a:br>
            <a:r>
              <a:rPr lang="it-IT" sz="2800" dirty="0" smtClean="0">
                <a:solidFill>
                  <a:schemeClr val="tx1"/>
                </a:solidFill>
              </a:rPr>
              <a:t>LA RICOSTRUZIONE DEI SINISTRI STRADALI</a:t>
            </a:r>
            <a:endParaRPr lang="it-IT" dirty="0">
              <a:solidFill>
                <a:schemeClr val="tx1"/>
              </a:solidFill>
            </a:endParaRPr>
          </a:p>
        </p:txBody>
      </p:sp>
      <p:sp>
        <p:nvSpPr>
          <p:cNvPr id="4"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bg1"/>
                </a:solidFill>
              </a:rPr>
              <a:t>Corso di Formazione La Ricostruzione dei sinistri stradali - Relatore P.A. ing. Amedeo Ammaturo</a:t>
            </a:r>
            <a:endParaRPr lang="it-IT" dirty="0">
              <a:solidFill>
                <a:schemeClr val="bg1"/>
              </a:solidFill>
            </a:endParaRP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2">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51520" y="2274838"/>
            <a:ext cx="8424936" cy="1477328"/>
          </a:xfrm>
          <a:prstGeom prst="rect">
            <a:avLst/>
          </a:prstGeom>
        </p:spPr>
        <p:txBody>
          <a:bodyPr wrap="square">
            <a:spAutoFit/>
          </a:bodyPr>
          <a:lstStyle/>
          <a:p>
            <a:pPr marL="285750" lvl="0" indent="-285750">
              <a:buFont typeface="Wingdings" pitchFamily="2" charset="2"/>
              <a:buChar char="q"/>
            </a:pPr>
            <a:r>
              <a:rPr lang="it-IT" dirty="0"/>
              <a:t>Nel caso in cui la direzione fondamentale del sistema coincida con quella di arrivo all’urto del veicolo B, ove β = 0° e, pertanto: senβ = 0 e cosβ = 1, si ha</a:t>
            </a:r>
            <a:r>
              <a:rPr lang="it-IT" dirty="0" smtClean="0"/>
              <a:t>:</a:t>
            </a:r>
          </a:p>
          <a:p>
            <a:pPr marL="285750" lvl="0" indent="-285750">
              <a:buFont typeface="Wingdings" pitchFamily="2" charset="2"/>
              <a:buChar char="q"/>
            </a:pPr>
            <a:endParaRPr lang="it-IT" dirty="0"/>
          </a:p>
          <a:p>
            <a:pPr algn="ctr"/>
            <a:r>
              <a:rPr lang="it-IT" b="1" dirty="0" err="1"/>
              <a:t>w</a:t>
            </a:r>
            <a:r>
              <a:rPr lang="it-IT" b="1" baseline="-25000" dirty="0" err="1"/>
              <a:t>a</a:t>
            </a:r>
            <a:r>
              <a:rPr lang="it-IT" b="1" dirty="0"/>
              <a:t> = (m</a:t>
            </a:r>
            <a:r>
              <a:rPr lang="it-IT" b="1" baseline="-25000" dirty="0"/>
              <a:t>a</a:t>
            </a:r>
            <a:r>
              <a:rPr lang="it-IT" b="1" dirty="0"/>
              <a:t> * </a:t>
            </a:r>
            <a:r>
              <a:rPr lang="it-IT" b="1" dirty="0" err="1"/>
              <a:t>w</a:t>
            </a:r>
            <a:r>
              <a:rPr lang="it-IT" b="1" baseline="30000" dirty="0" err="1"/>
              <a:t>’</a:t>
            </a:r>
            <a:r>
              <a:rPr lang="it-IT" b="1" baseline="-25000" dirty="0" err="1"/>
              <a:t>a</a:t>
            </a:r>
            <a:r>
              <a:rPr lang="it-IT" b="1" dirty="0"/>
              <a:t> * </a:t>
            </a:r>
            <a:r>
              <a:rPr lang="it-IT" b="1" dirty="0" err="1"/>
              <a:t>senγ</a:t>
            </a:r>
            <a:r>
              <a:rPr lang="it-IT" b="1" dirty="0"/>
              <a:t> + m</a:t>
            </a:r>
            <a:r>
              <a:rPr lang="it-IT" b="1" baseline="-25000" dirty="0"/>
              <a:t>b</a:t>
            </a:r>
            <a:r>
              <a:rPr lang="it-IT" b="1" dirty="0"/>
              <a:t> * </a:t>
            </a:r>
            <a:r>
              <a:rPr lang="it-IT" b="1" dirty="0" err="1"/>
              <a:t>w</a:t>
            </a:r>
            <a:r>
              <a:rPr lang="it-IT" b="1" baseline="30000" dirty="0" err="1"/>
              <a:t>’</a:t>
            </a:r>
            <a:r>
              <a:rPr lang="it-IT" b="1" baseline="-25000" dirty="0" err="1"/>
              <a:t>b</a:t>
            </a:r>
            <a:r>
              <a:rPr lang="it-IT" b="1" dirty="0"/>
              <a:t> * sen</a:t>
            </a:r>
            <a:r>
              <a:rPr lang="en-US" b="1" dirty="0"/>
              <a:t>δ</a:t>
            </a:r>
            <a:r>
              <a:rPr lang="it-IT" b="1" dirty="0"/>
              <a:t>) / m</a:t>
            </a:r>
            <a:r>
              <a:rPr lang="it-IT" b="1" baseline="-25000" dirty="0"/>
              <a:t>a</a:t>
            </a:r>
            <a:r>
              <a:rPr lang="it-IT" b="1" dirty="0"/>
              <a:t> * senα</a:t>
            </a:r>
            <a:endParaRPr lang="it-IT" dirty="0"/>
          </a:p>
          <a:p>
            <a:pPr algn="ctr"/>
            <a:r>
              <a:rPr lang="it-IT" b="1" dirty="0" err="1"/>
              <a:t>w</a:t>
            </a:r>
            <a:r>
              <a:rPr lang="it-IT" b="1" baseline="-25000" dirty="0" err="1"/>
              <a:t>b</a:t>
            </a:r>
            <a:r>
              <a:rPr lang="it-IT" b="1" dirty="0"/>
              <a:t> = (m</a:t>
            </a:r>
            <a:r>
              <a:rPr lang="it-IT" b="1" baseline="-25000" dirty="0"/>
              <a:t>a</a:t>
            </a:r>
            <a:r>
              <a:rPr lang="it-IT" b="1" dirty="0"/>
              <a:t> * </a:t>
            </a:r>
            <a:r>
              <a:rPr lang="it-IT" b="1" dirty="0" err="1"/>
              <a:t>w</a:t>
            </a:r>
            <a:r>
              <a:rPr lang="it-IT" b="1" baseline="30000" dirty="0" err="1"/>
              <a:t>’</a:t>
            </a:r>
            <a:r>
              <a:rPr lang="it-IT" b="1" baseline="-25000" dirty="0" err="1"/>
              <a:t>a</a:t>
            </a:r>
            <a:r>
              <a:rPr lang="it-IT" b="1" dirty="0"/>
              <a:t> * </a:t>
            </a:r>
            <a:r>
              <a:rPr lang="it-IT" b="1" dirty="0" err="1"/>
              <a:t>cosγ</a:t>
            </a:r>
            <a:r>
              <a:rPr lang="it-IT" b="1" dirty="0"/>
              <a:t> + m</a:t>
            </a:r>
            <a:r>
              <a:rPr lang="it-IT" b="1" baseline="-25000" dirty="0"/>
              <a:t>b</a:t>
            </a:r>
            <a:r>
              <a:rPr lang="it-IT" b="1" dirty="0"/>
              <a:t> * </a:t>
            </a:r>
            <a:r>
              <a:rPr lang="it-IT" b="1" dirty="0" err="1"/>
              <a:t>w</a:t>
            </a:r>
            <a:r>
              <a:rPr lang="it-IT" b="1" baseline="30000" dirty="0" err="1"/>
              <a:t>’</a:t>
            </a:r>
            <a:r>
              <a:rPr lang="it-IT" b="1" baseline="-25000" dirty="0" err="1"/>
              <a:t>b</a:t>
            </a:r>
            <a:r>
              <a:rPr lang="it-IT" b="1" dirty="0"/>
              <a:t> * </a:t>
            </a:r>
            <a:r>
              <a:rPr lang="it-IT" b="1" dirty="0" err="1"/>
              <a:t>cosδ</a:t>
            </a:r>
            <a:r>
              <a:rPr lang="it-IT" b="1" dirty="0"/>
              <a:t> – m</a:t>
            </a:r>
            <a:r>
              <a:rPr lang="it-IT" b="1" baseline="-25000" dirty="0"/>
              <a:t>a</a:t>
            </a:r>
            <a:r>
              <a:rPr lang="it-IT" b="1" dirty="0"/>
              <a:t> * </a:t>
            </a:r>
            <a:r>
              <a:rPr lang="it-IT" b="1" dirty="0" err="1"/>
              <a:t>w</a:t>
            </a:r>
            <a:r>
              <a:rPr lang="it-IT" b="1" baseline="-25000" dirty="0" err="1"/>
              <a:t>a</a:t>
            </a:r>
            <a:r>
              <a:rPr lang="it-IT" b="1" dirty="0"/>
              <a:t> * cosα) / m</a:t>
            </a:r>
            <a:r>
              <a:rPr lang="it-IT" b="1" baseline="-25000" dirty="0"/>
              <a:t>b</a:t>
            </a:r>
            <a:endParaRPr lang="it-IT" dirty="0"/>
          </a:p>
        </p:txBody>
      </p:sp>
    </p:spTree>
    <p:extLst>
      <p:ext uri="{BB962C8B-B14F-4D97-AF65-F5344CB8AC3E}">
        <p14:creationId xmlns:p14="http://schemas.microsoft.com/office/powerpoint/2010/main" val="14392058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107504" y="1166843"/>
            <a:ext cx="8856984" cy="3693319"/>
          </a:xfrm>
          <a:prstGeom prst="rect">
            <a:avLst/>
          </a:prstGeom>
        </p:spPr>
        <p:txBody>
          <a:bodyPr wrap="square">
            <a:spAutoFit/>
          </a:bodyPr>
          <a:lstStyle/>
          <a:p>
            <a:r>
              <a:rPr lang="it-IT" dirty="0"/>
              <a:t>Nell’ipotesi di urto totalmente anelastico, le sopra riportate equazioni risolutive si semplificano enormemente; infatti, attesa l’uguaglianza fra le velocità </a:t>
            </a:r>
            <a:r>
              <a:rPr lang="it-IT" dirty="0" err="1"/>
              <a:t>w</a:t>
            </a:r>
            <a:r>
              <a:rPr lang="it-IT" baseline="30000" dirty="0" err="1"/>
              <a:t>’</a:t>
            </a:r>
            <a:r>
              <a:rPr lang="it-IT" baseline="-25000" dirty="0" err="1"/>
              <a:t>a</a:t>
            </a:r>
            <a:r>
              <a:rPr lang="it-IT" dirty="0"/>
              <a:t> e </a:t>
            </a:r>
            <a:r>
              <a:rPr lang="it-IT" dirty="0" err="1"/>
              <a:t>w</a:t>
            </a:r>
            <a:r>
              <a:rPr lang="it-IT" baseline="30000" dirty="0" err="1"/>
              <a:t>’</a:t>
            </a:r>
            <a:r>
              <a:rPr lang="it-IT" baseline="-25000" dirty="0" err="1"/>
              <a:t>b</a:t>
            </a:r>
            <a:r>
              <a:rPr lang="it-IT" dirty="0"/>
              <a:t> (di fuga dall’urto) e fra gli angoli γ e δ, possiamo indicare con </a:t>
            </a:r>
            <a:r>
              <a:rPr lang="it-IT" dirty="0" err="1"/>
              <a:t>w</a:t>
            </a:r>
            <a:r>
              <a:rPr lang="it-IT" baseline="-25000" dirty="0" err="1"/>
              <a:t>u</a:t>
            </a:r>
            <a:r>
              <a:rPr lang="it-IT" dirty="0"/>
              <a:t> la velocità unica e con φ l’angolo unico di fuga dall’urto del complesso dei due veicoli che, nella circostanza, formeranno altresì massa idealmente unica</a:t>
            </a:r>
            <a:r>
              <a:rPr lang="it-IT" dirty="0" smtClean="0"/>
              <a:t>:</a:t>
            </a:r>
          </a:p>
          <a:p>
            <a:endParaRPr lang="it-IT" dirty="0"/>
          </a:p>
          <a:p>
            <a:pPr algn="ctr"/>
            <a:r>
              <a:rPr lang="it-IT" b="1" dirty="0" smtClean="0"/>
              <a:t>m</a:t>
            </a:r>
            <a:r>
              <a:rPr lang="it-IT" b="1" baseline="-25000" dirty="0" smtClean="0"/>
              <a:t>u</a:t>
            </a:r>
            <a:r>
              <a:rPr lang="it-IT" b="1" dirty="0" smtClean="0"/>
              <a:t> = m</a:t>
            </a:r>
            <a:r>
              <a:rPr lang="it-IT" b="1" baseline="-25000" dirty="0" smtClean="0"/>
              <a:t>a</a:t>
            </a:r>
            <a:r>
              <a:rPr lang="it-IT" b="1" dirty="0" smtClean="0"/>
              <a:t> + m</a:t>
            </a:r>
            <a:r>
              <a:rPr lang="it-IT" b="1" baseline="-25000" dirty="0" smtClean="0"/>
              <a:t>b</a:t>
            </a:r>
          </a:p>
          <a:p>
            <a:pPr algn="ctr"/>
            <a:endParaRPr lang="it-IT" dirty="0" smtClean="0"/>
          </a:p>
          <a:p>
            <a:r>
              <a:rPr lang="it-IT" dirty="0" smtClean="0"/>
              <a:t>in </a:t>
            </a:r>
            <a:r>
              <a:rPr lang="it-IT" dirty="0"/>
              <a:t>virtù di ciò le relative funzioni trigonometriche da utilizzarsi assumono i seguenti valori</a:t>
            </a:r>
            <a:r>
              <a:rPr lang="it-IT" dirty="0" smtClean="0"/>
              <a:t>:</a:t>
            </a:r>
          </a:p>
          <a:p>
            <a:endParaRPr lang="it-IT" dirty="0"/>
          </a:p>
          <a:p>
            <a:pPr algn="ctr"/>
            <a:r>
              <a:rPr lang="it-IT" dirty="0"/>
              <a:t>senα = 0 (ovvero, in alternativa; senβ = 0)</a:t>
            </a:r>
          </a:p>
          <a:p>
            <a:pPr algn="ctr"/>
            <a:r>
              <a:rPr lang="it-IT" dirty="0"/>
              <a:t>cosα = 1 (ovvero, in alternativa; cosβ = 1)</a:t>
            </a:r>
          </a:p>
        </p:txBody>
      </p:sp>
    </p:spTree>
    <p:extLst>
      <p:ext uri="{BB962C8B-B14F-4D97-AF65-F5344CB8AC3E}">
        <p14:creationId xmlns:p14="http://schemas.microsoft.com/office/powerpoint/2010/main" val="3389932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16024" y="2413338"/>
            <a:ext cx="8748464" cy="2862322"/>
          </a:xfrm>
          <a:prstGeom prst="rect">
            <a:avLst/>
          </a:prstGeom>
        </p:spPr>
        <p:txBody>
          <a:bodyPr wrap="square">
            <a:spAutoFit/>
          </a:bodyPr>
          <a:lstStyle/>
          <a:p>
            <a:r>
              <a:rPr lang="it-IT" dirty="0"/>
              <a:t>e, grazie a tale semplificazione, le velocità incognite (di arrivo all’urto) </a:t>
            </a:r>
            <a:r>
              <a:rPr lang="it-IT" dirty="0" err="1"/>
              <a:t>w</a:t>
            </a:r>
            <a:r>
              <a:rPr lang="it-IT" baseline="-25000" dirty="0" err="1"/>
              <a:t>a</a:t>
            </a:r>
            <a:r>
              <a:rPr lang="it-IT" dirty="0"/>
              <a:t> e </a:t>
            </a:r>
            <a:r>
              <a:rPr lang="it-IT" dirty="0" err="1"/>
              <a:t>w</a:t>
            </a:r>
            <a:r>
              <a:rPr lang="it-IT" baseline="-25000" dirty="0" err="1"/>
              <a:t>b</a:t>
            </a:r>
            <a:r>
              <a:rPr lang="it-IT" dirty="0"/>
              <a:t> potranno essere rispettivamente calcolate mediante l’applicazione delle seguenti formule risolutive</a:t>
            </a:r>
            <a:r>
              <a:rPr lang="it-IT" dirty="0" smtClean="0"/>
              <a:t>:</a:t>
            </a:r>
          </a:p>
          <a:p>
            <a:endParaRPr lang="it-IT" dirty="0"/>
          </a:p>
          <a:p>
            <a:pPr marL="285750" lvl="0" indent="-285750">
              <a:buFont typeface="Wingdings" pitchFamily="2" charset="2"/>
              <a:buChar char="ü"/>
            </a:pPr>
            <a:r>
              <a:rPr lang="it-IT" dirty="0"/>
              <a:t>Ipotesi di α = 0</a:t>
            </a:r>
            <a:r>
              <a:rPr lang="it-IT" dirty="0" smtClean="0"/>
              <a:t>°</a:t>
            </a:r>
          </a:p>
          <a:p>
            <a:pPr marL="285750" lvl="0" indent="-285750">
              <a:buFont typeface="Wingdings" pitchFamily="2" charset="2"/>
              <a:buChar char="ü"/>
            </a:pPr>
            <a:endParaRPr lang="it-IT" dirty="0"/>
          </a:p>
          <a:p>
            <a:pPr algn="ctr"/>
            <a:r>
              <a:rPr lang="en-US" b="1" dirty="0" err="1"/>
              <a:t>w</a:t>
            </a:r>
            <a:r>
              <a:rPr lang="en-US" b="1" baseline="-25000" dirty="0" err="1"/>
              <a:t>b</a:t>
            </a:r>
            <a:r>
              <a:rPr lang="en-US" b="1" dirty="0"/>
              <a:t> = (m</a:t>
            </a:r>
            <a:r>
              <a:rPr lang="en-US" b="1" baseline="-25000" dirty="0"/>
              <a:t>u</a:t>
            </a:r>
            <a:r>
              <a:rPr lang="en-US" b="1" dirty="0"/>
              <a:t> * </a:t>
            </a:r>
            <a:r>
              <a:rPr lang="en-US" b="1" dirty="0" err="1"/>
              <a:t>w</a:t>
            </a:r>
            <a:r>
              <a:rPr lang="en-US" b="1" baseline="-25000" dirty="0" err="1"/>
              <a:t>u</a:t>
            </a:r>
            <a:r>
              <a:rPr lang="en-US" b="1" dirty="0"/>
              <a:t> * </a:t>
            </a:r>
            <a:r>
              <a:rPr lang="en-US" b="1" dirty="0" err="1"/>
              <a:t>sen</a:t>
            </a:r>
            <a:r>
              <a:rPr lang="it-IT" b="1" dirty="0"/>
              <a:t>φ</a:t>
            </a:r>
            <a:r>
              <a:rPr lang="en-US" b="1" dirty="0"/>
              <a:t>) / (</a:t>
            </a:r>
            <a:r>
              <a:rPr lang="en-US" b="1" dirty="0" err="1"/>
              <a:t>m</a:t>
            </a:r>
            <a:r>
              <a:rPr lang="en-US" b="1" baseline="-25000" dirty="0" err="1"/>
              <a:t>b</a:t>
            </a:r>
            <a:r>
              <a:rPr lang="en-US" b="1" dirty="0"/>
              <a:t> * </a:t>
            </a:r>
            <a:r>
              <a:rPr lang="en-US" b="1" dirty="0" err="1"/>
              <a:t>sen</a:t>
            </a:r>
            <a:r>
              <a:rPr lang="en-US" b="1" dirty="0"/>
              <a:t>β</a:t>
            </a:r>
            <a:r>
              <a:rPr lang="en-US" b="1" dirty="0" smtClean="0"/>
              <a:t>)</a:t>
            </a:r>
          </a:p>
          <a:p>
            <a:pPr algn="ctr"/>
            <a:endParaRPr lang="en-US" b="1" dirty="0" smtClean="0"/>
          </a:p>
          <a:p>
            <a:pPr algn="ctr"/>
            <a:r>
              <a:rPr lang="en-US" b="1" dirty="0" err="1"/>
              <a:t>w</a:t>
            </a:r>
            <a:r>
              <a:rPr lang="en-US" b="1" baseline="-25000" dirty="0" err="1"/>
              <a:t>a</a:t>
            </a:r>
            <a:r>
              <a:rPr lang="en-US" b="1" dirty="0"/>
              <a:t> = (m</a:t>
            </a:r>
            <a:r>
              <a:rPr lang="en-US" b="1" baseline="-25000" dirty="0"/>
              <a:t>u</a:t>
            </a:r>
            <a:r>
              <a:rPr lang="en-US" b="1" dirty="0"/>
              <a:t> * </a:t>
            </a:r>
            <a:r>
              <a:rPr lang="en-US" b="1" dirty="0" err="1"/>
              <a:t>w</a:t>
            </a:r>
            <a:r>
              <a:rPr lang="en-US" b="1" baseline="-25000" dirty="0" err="1"/>
              <a:t>u</a:t>
            </a:r>
            <a:r>
              <a:rPr lang="en-US" b="1" dirty="0"/>
              <a:t> * </a:t>
            </a:r>
            <a:r>
              <a:rPr lang="en-US" b="1" dirty="0" err="1"/>
              <a:t>cosφ</a:t>
            </a:r>
            <a:r>
              <a:rPr lang="en-US" b="1" dirty="0"/>
              <a:t> – </a:t>
            </a:r>
            <a:r>
              <a:rPr lang="en-US" b="1" dirty="0" err="1"/>
              <a:t>m</a:t>
            </a:r>
            <a:r>
              <a:rPr lang="en-US" b="1" baseline="-25000" dirty="0" err="1"/>
              <a:t>b</a:t>
            </a:r>
            <a:r>
              <a:rPr lang="en-US" b="1" dirty="0"/>
              <a:t> * </a:t>
            </a:r>
            <a:r>
              <a:rPr lang="en-US" b="1" dirty="0" err="1"/>
              <a:t>w</a:t>
            </a:r>
            <a:r>
              <a:rPr lang="en-US" b="1" baseline="-25000" dirty="0" err="1"/>
              <a:t>b</a:t>
            </a:r>
            <a:r>
              <a:rPr lang="en-US" b="1" dirty="0"/>
              <a:t> * </a:t>
            </a:r>
            <a:r>
              <a:rPr lang="en-US" b="1" dirty="0" err="1"/>
              <a:t>cos</a:t>
            </a:r>
            <a:r>
              <a:rPr lang="en-US" b="1" dirty="0"/>
              <a:t>β) / m</a:t>
            </a:r>
            <a:r>
              <a:rPr lang="en-US" b="1" baseline="-25000" dirty="0"/>
              <a:t>a</a:t>
            </a:r>
            <a:endParaRPr lang="it-IT" dirty="0"/>
          </a:p>
          <a:p>
            <a:pPr algn="ctr"/>
            <a:endParaRPr lang="it-IT" dirty="0"/>
          </a:p>
        </p:txBody>
      </p:sp>
    </p:spTree>
    <p:extLst>
      <p:ext uri="{BB962C8B-B14F-4D97-AF65-F5344CB8AC3E}">
        <p14:creationId xmlns:p14="http://schemas.microsoft.com/office/powerpoint/2010/main" val="34019403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395536" y="2967335"/>
            <a:ext cx="8136904" cy="1477328"/>
          </a:xfrm>
          <a:prstGeom prst="rect">
            <a:avLst/>
          </a:prstGeom>
        </p:spPr>
        <p:txBody>
          <a:bodyPr wrap="square">
            <a:spAutoFit/>
          </a:bodyPr>
          <a:lstStyle/>
          <a:p>
            <a:pPr marL="285750" lvl="0" indent="-285750">
              <a:buFont typeface="Wingdings" pitchFamily="2" charset="2"/>
              <a:buChar char="ü"/>
            </a:pPr>
            <a:r>
              <a:rPr lang="en-US" dirty="0" err="1"/>
              <a:t>Ipotesi</a:t>
            </a:r>
            <a:r>
              <a:rPr lang="en-US" dirty="0"/>
              <a:t> di β = 0</a:t>
            </a:r>
            <a:r>
              <a:rPr lang="en-US" dirty="0" smtClean="0"/>
              <a:t>°</a:t>
            </a:r>
          </a:p>
          <a:p>
            <a:pPr marL="285750" lvl="0" indent="-285750">
              <a:buFont typeface="Wingdings" pitchFamily="2" charset="2"/>
              <a:buChar char="ü"/>
            </a:pPr>
            <a:endParaRPr lang="it-IT" dirty="0"/>
          </a:p>
          <a:p>
            <a:pPr algn="ctr"/>
            <a:r>
              <a:rPr lang="it-IT" b="1" dirty="0" err="1"/>
              <a:t>w</a:t>
            </a:r>
            <a:r>
              <a:rPr lang="it-IT" b="1" baseline="-25000" dirty="0" err="1"/>
              <a:t>a</a:t>
            </a:r>
            <a:r>
              <a:rPr lang="it-IT" b="1" dirty="0"/>
              <a:t> = (m</a:t>
            </a:r>
            <a:r>
              <a:rPr lang="it-IT" b="1" baseline="-25000" dirty="0"/>
              <a:t>u</a:t>
            </a:r>
            <a:r>
              <a:rPr lang="it-IT" b="1" dirty="0"/>
              <a:t> * </a:t>
            </a:r>
            <a:r>
              <a:rPr lang="it-IT" b="1" dirty="0" err="1"/>
              <a:t>w</a:t>
            </a:r>
            <a:r>
              <a:rPr lang="it-IT" b="1" baseline="-25000" dirty="0" err="1"/>
              <a:t>u</a:t>
            </a:r>
            <a:r>
              <a:rPr lang="it-IT" b="1" dirty="0"/>
              <a:t> * sen</a:t>
            </a:r>
            <a:r>
              <a:rPr lang="en-US" b="1" dirty="0"/>
              <a:t>φ</a:t>
            </a:r>
            <a:r>
              <a:rPr lang="it-IT" b="1" dirty="0"/>
              <a:t>) / (m</a:t>
            </a:r>
            <a:r>
              <a:rPr lang="it-IT" b="1" baseline="-25000" dirty="0"/>
              <a:t>a</a:t>
            </a:r>
            <a:r>
              <a:rPr lang="it-IT" b="1" dirty="0"/>
              <a:t> * senα</a:t>
            </a:r>
            <a:r>
              <a:rPr lang="it-IT" b="1" dirty="0" smtClean="0"/>
              <a:t>)</a:t>
            </a:r>
          </a:p>
          <a:p>
            <a:pPr algn="ctr"/>
            <a:endParaRPr lang="it-IT" dirty="0"/>
          </a:p>
          <a:p>
            <a:pPr algn="ctr"/>
            <a:r>
              <a:rPr lang="it-IT" b="1" dirty="0" err="1"/>
              <a:t>w</a:t>
            </a:r>
            <a:r>
              <a:rPr lang="it-IT" b="1" baseline="-25000" dirty="0" err="1"/>
              <a:t>b</a:t>
            </a:r>
            <a:r>
              <a:rPr lang="it-IT" b="1" dirty="0"/>
              <a:t> = (m</a:t>
            </a:r>
            <a:r>
              <a:rPr lang="it-IT" b="1" baseline="-25000" dirty="0"/>
              <a:t>u</a:t>
            </a:r>
            <a:r>
              <a:rPr lang="it-IT" b="1" dirty="0"/>
              <a:t> * </a:t>
            </a:r>
            <a:r>
              <a:rPr lang="it-IT" b="1" dirty="0" err="1"/>
              <a:t>w</a:t>
            </a:r>
            <a:r>
              <a:rPr lang="it-IT" b="1" baseline="-25000" dirty="0" err="1"/>
              <a:t>u</a:t>
            </a:r>
            <a:r>
              <a:rPr lang="it-IT" b="1" dirty="0"/>
              <a:t> * </a:t>
            </a:r>
            <a:r>
              <a:rPr lang="it-IT" b="1" dirty="0" err="1"/>
              <a:t>cosφ</a:t>
            </a:r>
            <a:r>
              <a:rPr lang="it-IT" b="1" dirty="0"/>
              <a:t> – m</a:t>
            </a:r>
            <a:r>
              <a:rPr lang="it-IT" b="1" baseline="-25000" dirty="0"/>
              <a:t>a</a:t>
            </a:r>
            <a:r>
              <a:rPr lang="it-IT" b="1" dirty="0"/>
              <a:t> * </a:t>
            </a:r>
            <a:r>
              <a:rPr lang="it-IT" b="1" dirty="0" err="1"/>
              <a:t>w</a:t>
            </a:r>
            <a:r>
              <a:rPr lang="it-IT" b="1" baseline="-25000" dirty="0" err="1"/>
              <a:t>a</a:t>
            </a:r>
            <a:r>
              <a:rPr lang="it-IT" b="1" dirty="0"/>
              <a:t> * cosα) / m</a:t>
            </a:r>
            <a:r>
              <a:rPr lang="it-IT" b="1" baseline="-25000" dirty="0"/>
              <a:t>b</a:t>
            </a:r>
            <a:endParaRPr lang="it-IT" dirty="0"/>
          </a:p>
        </p:txBody>
      </p:sp>
    </p:spTree>
    <p:extLst>
      <p:ext uri="{BB962C8B-B14F-4D97-AF65-F5344CB8AC3E}">
        <p14:creationId xmlns:p14="http://schemas.microsoft.com/office/powerpoint/2010/main" val="39596785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35496" y="1546914"/>
            <a:ext cx="9036496" cy="3970318"/>
          </a:xfrm>
          <a:prstGeom prst="rect">
            <a:avLst/>
          </a:prstGeom>
        </p:spPr>
        <p:txBody>
          <a:bodyPr wrap="square">
            <a:spAutoFit/>
          </a:bodyPr>
          <a:lstStyle/>
          <a:p>
            <a:pPr algn="just"/>
            <a:r>
              <a:rPr lang="it-IT" dirty="0"/>
              <a:t>Si procederà per gradi, esaminando varie ipotesi di urti, ciascuno avente proprie caratteristiche e modalità, a cominciare dalle tipologie più semplici, fino a quelle più complesse. Per quanto concerne i valori del coefficiente di attrito “r”, utilizzati per quantificare le velocità post-urto, essi verranno desunti dalle apposite tabelle. Gli angoli: α – β – γ – δ e, per gli urti totalmente anelastici, anche φ, indicheranno le varie direzioni dei veicoli, riferite ai relativi baricentri, secondo il significato innanzi convenuto e, rispettivamente, già dato loro: in particolare, l’angolo α sarà sempre assunto uguale a zero, in quanto si farà coincidere l’asse di riferimento del sistema in esame con la direzione </a:t>
            </a:r>
            <a:r>
              <a:rPr lang="it-IT" dirty="0" err="1"/>
              <a:t>ante-urto</a:t>
            </a:r>
            <a:r>
              <a:rPr lang="it-IT" dirty="0"/>
              <a:t> del veicolo A (urtante). Nella metodologia di calcolo da svilupparsi, saranno utilizzate, prima, le formule applicative del Principio di Conservazione delle Quantità di Moto e, successivamente, quale procedimento di verifica, quella del Bilancio Energetico, propria del Principio di Conservazione dell’Energia. Si riporteranno, qui di seguito, prima alcuni casi teorici, formulati con finalità meramente esemplificative a scopo didattico, e poi alcuni casi pratici di sinistri stradali.</a:t>
            </a:r>
          </a:p>
        </p:txBody>
      </p:sp>
    </p:spTree>
    <p:extLst>
      <p:ext uri="{BB962C8B-B14F-4D97-AF65-F5344CB8AC3E}">
        <p14:creationId xmlns:p14="http://schemas.microsoft.com/office/powerpoint/2010/main" val="3712656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1052736"/>
            <a:ext cx="5238328" cy="369332"/>
          </a:xfrm>
          <a:prstGeom prst="rect">
            <a:avLst/>
          </a:prstGeom>
        </p:spPr>
        <p:txBody>
          <a:bodyPr wrap="square">
            <a:spAutoFit/>
          </a:bodyPr>
          <a:lstStyle/>
          <a:p>
            <a:r>
              <a:rPr lang="it-IT" b="1" u="sng" dirty="0"/>
              <a:t>IPOTESI DI URTI TOTALMENTE ANELASTICI</a:t>
            </a:r>
            <a:endParaRPr lang="it-IT" dirty="0"/>
          </a:p>
        </p:txBody>
      </p:sp>
      <p:sp>
        <p:nvSpPr>
          <p:cNvPr id="4" name="Rettangolo 3"/>
          <p:cNvSpPr/>
          <p:nvPr/>
        </p:nvSpPr>
        <p:spPr>
          <a:xfrm>
            <a:off x="0" y="1978962"/>
            <a:ext cx="9144000" cy="3970318"/>
          </a:xfrm>
          <a:prstGeom prst="rect">
            <a:avLst/>
          </a:prstGeom>
        </p:spPr>
        <p:txBody>
          <a:bodyPr wrap="square">
            <a:spAutoFit/>
          </a:bodyPr>
          <a:lstStyle/>
          <a:p>
            <a:r>
              <a:rPr lang="it-IT" b="1" i="1" u="sng" dirty="0"/>
              <a:t>Esempio n°1.</a:t>
            </a:r>
            <a:endParaRPr lang="it-IT" dirty="0"/>
          </a:p>
          <a:p>
            <a:r>
              <a:rPr lang="it-IT" dirty="0"/>
              <a:t>Tra veicolo in movimento e veicolo fermo: sia A un veicolo in movimento, che urta il veicolo B fermo, aventi massa, rispettivamente:</a:t>
            </a:r>
          </a:p>
          <a:p>
            <a:r>
              <a:rPr lang="it-IT" dirty="0"/>
              <a:t>m</a:t>
            </a:r>
            <a:r>
              <a:rPr lang="it-IT" baseline="-25000" dirty="0"/>
              <a:t>a</a:t>
            </a:r>
            <a:r>
              <a:rPr lang="it-IT" dirty="0"/>
              <a:t> = 1300 kg                     m</a:t>
            </a:r>
            <a:r>
              <a:rPr lang="it-IT" baseline="-25000" dirty="0"/>
              <a:t>b</a:t>
            </a:r>
            <a:r>
              <a:rPr lang="it-IT" dirty="0"/>
              <a:t> = 930 kg</a:t>
            </a:r>
          </a:p>
          <a:p>
            <a:r>
              <a:rPr lang="it-IT" dirty="0"/>
              <a:t>i quali, dopo l’urto, risultano aver percorso, solidalmente con massa unica (m</a:t>
            </a:r>
            <a:r>
              <a:rPr lang="it-IT" baseline="-25000" dirty="0"/>
              <a:t>u</a:t>
            </a:r>
            <a:r>
              <a:rPr lang="it-IT" dirty="0"/>
              <a:t> = m</a:t>
            </a:r>
            <a:r>
              <a:rPr lang="it-IT" baseline="-25000" dirty="0"/>
              <a:t>a</a:t>
            </a:r>
            <a:r>
              <a:rPr lang="it-IT" dirty="0"/>
              <a:t> + m</a:t>
            </a:r>
            <a:r>
              <a:rPr lang="it-IT" baseline="-25000" dirty="0"/>
              <a:t>b</a:t>
            </a:r>
            <a:r>
              <a:rPr lang="it-IT" dirty="0"/>
              <a:t>  = 2230 kg), un tragitto di 22 metri con attrito radente (cinetico), su strada asfaltata asciutta. Dallo studio grafico, effettuato sull’elaborato planimetrico in scala (v. Figura 1 sotto riportata), emerge che si è trattato di un urto centrale diretto e, rispetto all’asse fondamentale di riferimento, orientamento del sistema, vengono determinati i seguenti angoli: α = 0°, β = inesistente (veicolo fermo), φ = 0° (non risulta concretamente apprezzabile la divergenza del complesso, rispetto alla direzione originaria del veicolo A), i valori delle cui funzioni trigonometriche sono:</a:t>
            </a:r>
          </a:p>
          <a:p>
            <a:r>
              <a:rPr lang="it-IT" dirty="0"/>
              <a:t>senα = 0                    cosα = 1                    cos</a:t>
            </a:r>
            <a:r>
              <a:rPr lang="it-IT" baseline="30000" dirty="0"/>
              <a:t>2</a:t>
            </a:r>
            <a:r>
              <a:rPr lang="it-IT" dirty="0"/>
              <a:t>α = 1</a:t>
            </a:r>
          </a:p>
          <a:p>
            <a:r>
              <a:rPr lang="it-IT" dirty="0" err="1"/>
              <a:t>senφ</a:t>
            </a:r>
            <a:r>
              <a:rPr lang="it-IT" dirty="0"/>
              <a:t> = 0                    </a:t>
            </a:r>
            <a:r>
              <a:rPr lang="it-IT" dirty="0" err="1"/>
              <a:t>cosφ</a:t>
            </a:r>
            <a:r>
              <a:rPr lang="it-IT" dirty="0"/>
              <a:t> = 1                    cos</a:t>
            </a:r>
            <a:r>
              <a:rPr lang="it-IT" baseline="30000" dirty="0"/>
              <a:t>2</a:t>
            </a:r>
            <a:r>
              <a:rPr lang="it-IT" dirty="0"/>
              <a:t>φ = 1</a:t>
            </a:r>
          </a:p>
        </p:txBody>
      </p:sp>
    </p:spTree>
    <p:extLst>
      <p:ext uri="{BB962C8B-B14F-4D97-AF65-F5344CB8AC3E}">
        <p14:creationId xmlns:p14="http://schemas.microsoft.com/office/powerpoint/2010/main" val="17197989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836712"/>
            <a:ext cx="5238328" cy="369332"/>
          </a:xfrm>
          <a:prstGeom prst="rect">
            <a:avLst/>
          </a:prstGeom>
        </p:spPr>
        <p:txBody>
          <a:bodyPr wrap="square">
            <a:spAutoFit/>
          </a:bodyPr>
          <a:lstStyle/>
          <a:p>
            <a:r>
              <a:rPr lang="it-IT" b="1" u="sng" dirty="0"/>
              <a:t>IPOTESI DI URTI TOTALMENTE ANELASTICI</a:t>
            </a:r>
            <a:endParaRPr lang="it-I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4" y="1412776"/>
            <a:ext cx="6769819" cy="2837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ttangolo 3"/>
          <p:cNvSpPr/>
          <p:nvPr/>
        </p:nvSpPr>
        <p:spPr>
          <a:xfrm>
            <a:off x="179512" y="4554994"/>
            <a:ext cx="7992888" cy="1754326"/>
          </a:xfrm>
          <a:prstGeom prst="rect">
            <a:avLst/>
          </a:prstGeom>
        </p:spPr>
        <p:txBody>
          <a:bodyPr wrap="square">
            <a:spAutoFit/>
          </a:bodyPr>
          <a:lstStyle/>
          <a:p>
            <a:r>
              <a:rPr lang="it-IT" dirty="0"/>
              <a:t>La velocità unica </a:t>
            </a:r>
            <a:r>
              <a:rPr lang="it-IT" dirty="0" err="1"/>
              <a:t>w</a:t>
            </a:r>
            <a:r>
              <a:rPr lang="it-IT" baseline="-25000" dirty="0" err="1"/>
              <a:t>u</a:t>
            </a:r>
            <a:r>
              <a:rPr lang="it-IT" dirty="0"/>
              <a:t> residua (post-urto) viene quantificata così come segue:</a:t>
            </a:r>
          </a:p>
          <a:p>
            <a:r>
              <a:rPr lang="en-US" dirty="0" err="1"/>
              <a:t>w</a:t>
            </a:r>
            <a:r>
              <a:rPr lang="en-US" baseline="-25000" dirty="0" err="1"/>
              <a:t>u</a:t>
            </a:r>
            <a:r>
              <a:rPr lang="en-US" dirty="0"/>
              <a:t> = √(2 * 9,8 * 0,70 * 22) = 17,3735 m/s = 62 km/h circa</a:t>
            </a:r>
            <a:endParaRPr lang="it-IT" dirty="0"/>
          </a:p>
          <a:p>
            <a:r>
              <a:rPr lang="it-IT" dirty="0"/>
              <a:t>In base alle formule applicate del principio di conservazione delle quantità di moto, viene verificato innanzitutto che la velocità </a:t>
            </a:r>
            <a:r>
              <a:rPr lang="it-IT" dirty="0" err="1"/>
              <a:t>w</a:t>
            </a:r>
            <a:r>
              <a:rPr lang="it-IT" baseline="-25000" dirty="0" err="1"/>
              <a:t>b</a:t>
            </a:r>
            <a:r>
              <a:rPr lang="it-IT" dirty="0"/>
              <a:t> di arrivo all’urto del veicolo B (urtato) è nulla:</a:t>
            </a:r>
          </a:p>
          <a:p>
            <a:r>
              <a:rPr lang="it-IT" dirty="0"/>
              <a:t>930 * </a:t>
            </a:r>
            <a:r>
              <a:rPr lang="it-IT" dirty="0" err="1"/>
              <a:t>w</a:t>
            </a:r>
            <a:r>
              <a:rPr lang="it-IT" baseline="-25000" dirty="0" err="1"/>
              <a:t>b</a:t>
            </a:r>
            <a:r>
              <a:rPr lang="it-IT" dirty="0"/>
              <a:t> = 2230 kg * 17,3735 m/s * 0 = 0</a:t>
            </a:r>
          </a:p>
        </p:txBody>
      </p:sp>
    </p:spTree>
    <p:extLst>
      <p:ext uri="{BB962C8B-B14F-4D97-AF65-F5344CB8AC3E}">
        <p14:creationId xmlns:p14="http://schemas.microsoft.com/office/powerpoint/2010/main" val="26136425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1052736"/>
            <a:ext cx="5238328" cy="369332"/>
          </a:xfrm>
          <a:prstGeom prst="rect">
            <a:avLst/>
          </a:prstGeom>
        </p:spPr>
        <p:txBody>
          <a:bodyPr wrap="square">
            <a:spAutoFit/>
          </a:bodyPr>
          <a:lstStyle/>
          <a:p>
            <a:r>
              <a:rPr lang="it-IT" b="1" u="sng" dirty="0"/>
              <a:t>IPOTESI DI URTI TOTALMENTE ANELASTICI</a:t>
            </a:r>
            <a:endParaRPr lang="it-IT" dirty="0"/>
          </a:p>
        </p:txBody>
      </p:sp>
      <p:sp>
        <p:nvSpPr>
          <p:cNvPr id="6" name="Rettangolo 5"/>
          <p:cNvSpPr/>
          <p:nvPr/>
        </p:nvSpPr>
        <p:spPr>
          <a:xfrm>
            <a:off x="107504" y="2233895"/>
            <a:ext cx="9036496" cy="3139321"/>
          </a:xfrm>
          <a:prstGeom prst="rect">
            <a:avLst/>
          </a:prstGeom>
        </p:spPr>
        <p:txBody>
          <a:bodyPr wrap="square">
            <a:spAutoFit/>
          </a:bodyPr>
          <a:lstStyle/>
          <a:p>
            <a:r>
              <a:rPr lang="it-IT" dirty="0"/>
              <a:t>infatti, dalla su riportata equazione, si deduce che, essendo il valore della massa diverso da zero, è il valore della velocità </a:t>
            </a:r>
            <a:r>
              <a:rPr lang="it-IT" dirty="0" err="1"/>
              <a:t>w</a:t>
            </a:r>
            <a:r>
              <a:rPr lang="it-IT" baseline="-25000" dirty="0" err="1"/>
              <a:t>b</a:t>
            </a:r>
            <a:r>
              <a:rPr lang="it-IT" dirty="0"/>
              <a:t> a dover essere necessariamente uguale a zero, mentre la velocità </a:t>
            </a:r>
            <a:r>
              <a:rPr lang="it-IT" dirty="0" err="1"/>
              <a:t>w</a:t>
            </a:r>
            <a:r>
              <a:rPr lang="it-IT" baseline="-25000" dirty="0" err="1"/>
              <a:t>a</a:t>
            </a:r>
            <a:r>
              <a:rPr lang="it-IT" dirty="0"/>
              <a:t> di arrivo all’urto del veicolo A (urtante) è data da:</a:t>
            </a:r>
          </a:p>
          <a:p>
            <a:r>
              <a:rPr lang="en-US" dirty="0" err="1"/>
              <a:t>w</a:t>
            </a:r>
            <a:r>
              <a:rPr lang="en-US" baseline="-25000" dirty="0" err="1"/>
              <a:t>a</a:t>
            </a:r>
            <a:r>
              <a:rPr lang="en-US" dirty="0"/>
              <a:t> = (2230 * 17,3735 * 1)/(1300 * 1) = 29,8 m/s = 107 km/h circa.</a:t>
            </a:r>
            <a:endParaRPr lang="it-IT" dirty="0"/>
          </a:p>
          <a:p>
            <a:r>
              <a:rPr lang="it-IT" dirty="0"/>
              <a:t>Il coefficiente di restituzione, essendosi trattato di un urto totalmente anelastico, risulta essere : K = 0, per cui anche K</a:t>
            </a:r>
            <a:r>
              <a:rPr lang="it-IT" baseline="30000" dirty="0"/>
              <a:t>2</a:t>
            </a:r>
            <a:r>
              <a:rPr lang="it-IT" dirty="0"/>
              <a:t> = 0.</a:t>
            </a:r>
          </a:p>
          <a:p>
            <a:r>
              <a:rPr lang="it-IT" dirty="0"/>
              <a:t>A questo punto, verifichiamo che, anche applicando la formula del bilancio energetico, otterremo lo stesso valore della velocità di arrivo all’urto del veicolo A:</a:t>
            </a:r>
          </a:p>
          <a:p>
            <a:r>
              <a:rPr lang="it-IT" dirty="0"/>
              <a:t>½ * 1300 * w</a:t>
            </a:r>
            <a:r>
              <a:rPr lang="it-IT" baseline="30000" dirty="0"/>
              <a:t>2</a:t>
            </a:r>
            <a:r>
              <a:rPr lang="it-IT" baseline="-25000" dirty="0"/>
              <a:t>a</a:t>
            </a:r>
            <a:r>
              <a:rPr lang="it-IT" dirty="0"/>
              <a:t> = 2230 * 9,8 * 0,70 * 22 * 1 + ½ * (1300 * 930)/(1300 + 930) * (1 – 0) * (</a:t>
            </a:r>
            <a:r>
              <a:rPr lang="it-IT" dirty="0" err="1"/>
              <a:t>w</a:t>
            </a:r>
            <a:r>
              <a:rPr lang="it-IT" baseline="-25000" dirty="0" err="1"/>
              <a:t>a</a:t>
            </a:r>
            <a:r>
              <a:rPr lang="it-IT" dirty="0"/>
              <a:t> – 0)</a:t>
            </a:r>
            <a:r>
              <a:rPr lang="it-IT" baseline="30000" dirty="0"/>
              <a:t>2</a:t>
            </a:r>
            <a:r>
              <a:rPr lang="it-IT" dirty="0"/>
              <a:t> </a:t>
            </a:r>
          </a:p>
          <a:p>
            <a:r>
              <a:rPr lang="en-US" dirty="0"/>
              <a:t>(650 – 271) * w</a:t>
            </a:r>
            <a:r>
              <a:rPr lang="en-US" baseline="30000" dirty="0"/>
              <a:t>2</a:t>
            </a:r>
            <a:r>
              <a:rPr lang="en-US" baseline="-25000" dirty="0"/>
              <a:t>a</a:t>
            </a:r>
            <a:r>
              <a:rPr lang="en-US" dirty="0"/>
              <a:t> = 336551,6 J</a:t>
            </a:r>
            <a:endParaRPr lang="it-IT" dirty="0"/>
          </a:p>
          <a:p>
            <a:r>
              <a:rPr lang="en-US" dirty="0" err="1"/>
              <a:t>w</a:t>
            </a:r>
            <a:r>
              <a:rPr lang="en-US" baseline="-25000" dirty="0" err="1"/>
              <a:t>a</a:t>
            </a:r>
            <a:r>
              <a:rPr lang="en-US" dirty="0"/>
              <a:t> = √(336551,6)/(379) = 29,799 m/s = 107 km/h circa </a:t>
            </a:r>
            <a:endParaRPr lang="it-IT" dirty="0"/>
          </a:p>
        </p:txBody>
      </p:sp>
    </p:spTree>
    <p:extLst>
      <p:ext uri="{BB962C8B-B14F-4D97-AF65-F5344CB8AC3E}">
        <p14:creationId xmlns:p14="http://schemas.microsoft.com/office/powerpoint/2010/main" val="14607449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1052736"/>
            <a:ext cx="5238328" cy="369332"/>
          </a:xfrm>
          <a:prstGeom prst="rect">
            <a:avLst/>
          </a:prstGeom>
        </p:spPr>
        <p:txBody>
          <a:bodyPr wrap="square">
            <a:spAutoFit/>
          </a:bodyPr>
          <a:lstStyle/>
          <a:p>
            <a:r>
              <a:rPr lang="it-IT" b="1" u="sng" dirty="0"/>
              <a:t>IPOTESI DI URTI TOTALMENTE ANELASTICI</a:t>
            </a:r>
            <a:endParaRPr lang="it-IT" dirty="0"/>
          </a:p>
        </p:txBody>
      </p:sp>
      <p:sp>
        <p:nvSpPr>
          <p:cNvPr id="4" name="Rettangolo 3"/>
          <p:cNvSpPr/>
          <p:nvPr/>
        </p:nvSpPr>
        <p:spPr>
          <a:xfrm>
            <a:off x="0" y="1967929"/>
            <a:ext cx="9036496" cy="3693319"/>
          </a:xfrm>
          <a:prstGeom prst="rect">
            <a:avLst/>
          </a:prstGeom>
        </p:spPr>
        <p:txBody>
          <a:bodyPr wrap="square">
            <a:spAutoFit/>
          </a:bodyPr>
          <a:lstStyle/>
          <a:p>
            <a:r>
              <a:rPr lang="it-IT" b="1" i="1" u="sng" dirty="0"/>
              <a:t>Esempio n°2.</a:t>
            </a:r>
            <a:endParaRPr lang="it-IT" dirty="0"/>
          </a:p>
          <a:p>
            <a:r>
              <a:rPr lang="it-IT" dirty="0"/>
              <a:t>Tra veicoli in movimento secondo direzioni ortogonali fra loro:</a:t>
            </a:r>
          </a:p>
          <a:p>
            <a:r>
              <a:rPr lang="it-IT" dirty="0"/>
              <a:t>siano A e B due veicoli entrati in collisione, aventi massa, rispettivamente:</a:t>
            </a:r>
          </a:p>
          <a:p>
            <a:r>
              <a:rPr lang="it-IT" dirty="0"/>
              <a:t>m</a:t>
            </a:r>
            <a:r>
              <a:rPr lang="it-IT" baseline="-25000" dirty="0"/>
              <a:t>a</a:t>
            </a:r>
            <a:r>
              <a:rPr lang="it-IT" dirty="0"/>
              <a:t> = 1200 kg                          m</a:t>
            </a:r>
            <a:r>
              <a:rPr lang="it-IT" baseline="-25000" dirty="0"/>
              <a:t>b</a:t>
            </a:r>
            <a:r>
              <a:rPr lang="it-IT" dirty="0"/>
              <a:t> = 1375 kg</a:t>
            </a:r>
          </a:p>
          <a:p>
            <a:r>
              <a:rPr lang="it-IT" dirty="0"/>
              <a:t>i quali, dopo l’urto, risultano aver percorso, solidalmente con massa unica (m</a:t>
            </a:r>
            <a:r>
              <a:rPr lang="it-IT" baseline="-25000" dirty="0"/>
              <a:t>u</a:t>
            </a:r>
            <a:r>
              <a:rPr lang="it-IT" dirty="0"/>
              <a:t> = m</a:t>
            </a:r>
            <a:r>
              <a:rPr lang="it-IT" baseline="-25000" dirty="0"/>
              <a:t>a</a:t>
            </a:r>
            <a:r>
              <a:rPr lang="it-IT" dirty="0"/>
              <a:t> + m</a:t>
            </a:r>
            <a:r>
              <a:rPr lang="it-IT" baseline="-25000" dirty="0"/>
              <a:t>b</a:t>
            </a:r>
            <a:r>
              <a:rPr lang="it-IT" dirty="0"/>
              <a:t> = 2575 kg), un tragitto di 14 metri con attrito radente cinetico, su strada asfaltata asciutta.</a:t>
            </a:r>
          </a:p>
          <a:p>
            <a:r>
              <a:rPr lang="it-IT" dirty="0"/>
              <a:t>Dallo studio grafico, effettuato sull’elaborato planimetrico in scala (v. figura 2), emerge che si è trattato di un urto centrale obliquo (laterale) e, rispetto all’asse fondamentale di riferimento (orientamento del sistema), vengono determinati i seguenti angoli:</a:t>
            </a:r>
          </a:p>
          <a:p>
            <a:r>
              <a:rPr lang="it-IT" dirty="0"/>
              <a:t>α = 0°, β = 90° e φ = 30°, i valori delle cui funzioni trigonometriche sono:</a:t>
            </a:r>
          </a:p>
          <a:p>
            <a:r>
              <a:rPr lang="it-IT" dirty="0"/>
              <a:t>senα = 0                         cosα = 1                         cos</a:t>
            </a:r>
            <a:r>
              <a:rPr lang="it-IT" baseline="30000" dirty="0"/>
              <a:t>2</a:t>
            </a:r>
            <a:r>
              <a:rPr lang="it-IT" dirty="0"/>
              <a:t>α = 1</a:t>
            </a:r>
          </a:p>
          <a:p>
            <a:r>
              <a:rPr lang="it-IT" dirty="0"/>
              <a:t>senβ = 1                          cosβ = 0                        cos</a:t>
            </a:r>
            <a:r>
              <a:rPr lang="it-IT" baseline="30000" dirty="0"/>
              <a:t>2</a:t>
            </a:r>
            <a:r>
              <a:rPr lang="it-IT" dirty="0"/>
              <a:t>β = 0</a:t>
            </a:r>
          </a:p>
          <a:p>
            <a:r>
              <a:rPr lang="it-IT" dirty="0" err="1"/>
              <a:t>senφ</a:t>
            </a:r>
            <a:r>
              <a:rPr lang="it-IT" dirty="0"/>
              <a:t> = 0,5                      </a:t>
            </a:r>
            <a:r>
              <a:rPr lang="it-IT" dirty="0" err="1"/>
              <a:t>cosφ</a:t>
            </a:r>
            <a:r>
              <a:rPr lang="it-IT" dirty="0"/>
              <a:t> = 0,866                  cos</a:t>
            </a:r>
            <a:r>
              <a:rPr lang="it-IT" baseline="30000" dirty="0"/>
              <a:t>2</a:t>
            </a:r>
            <a:r>
              <a:rPr lang="it-IT" dirty="0"/>
              <a:t>φ = 0,75</a:t>
            </a:r>
          </a:p>
        </p:txBody>
      </p:sp>
    </p:spTree>
    <p:extLst>
      <p:ext uri="{BB962C8B-B14F-4D97-AF65-F5344CB8AC3E}">
        <p14:creationId xmlns:p14="http://schemas.microsoft.com/office/powerpoint/2010/main" val="19945506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1052736"/>
            <a:ext cx="5238328" cy="369332"/>
          </a:xfrm>
          <a:prstGeom prst="rect">
            <a:avLst/>
          </a:prstGeom>
        </p:spPr>
        <p:txBody>
          <a:bodyPr wrap="square">
            <a:spAutoFit/>
          </a:bodyPr>
          <a:lstStyle/>
          <a:p>
            <a:r>
              <a:rPr lang="it-IT" b="1" u="sng" dirty="0"/>
              <a:t>IPOTESI DI URTI TOTALMENTE ANELASTICI</a:t>
            </a:r>
            <a:endParaRPr lang="it-IT"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13229"/>
            <a:ext cx="7849939" cy="4924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9163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107504" y="1319857"/>
            <a:ext cx="8928992" cy="4524315"/>
          </a:xfrm>
          <a:prstGeom prst="rect">
            <a:avLst/>
          </a:prstGeom>
        </p:spPr>
        <p:txBody>
          <a:bodyPr wrap="square">
            <a:spAutoFit/>
          </a:bodyPr>
          <a:lstStyle/>
          <a:p>
            <a:r>
              <a:rPr lang="it-IT" dirty="0"/>
              <a:t>L’</a:t>
            </a:r>
            <a:r>
              <a:rPr lang="it-IT" b="1" u="sng" dirty="0">
                <a:effectLst>
                  <a:outerShdw blurRad="38100" dist="38100" dir="2700000" algn="tl">
                    <a:srgbClr val="000000">
                      <a:alpha val="43137"/>
                    </a:srgbClr>
                  </a:outerShdw>
                </a:effectLst>
              </a:rPr>
              <a:t>Equazione Generale del Bilancio Energetico </a:t>
            </a:r>
            <a:r>
              <a:rPr lang="it-IT" dirty="0"/>
              <a:t>relativa ad un urto fra due veicoli può scriversi nella seguente forma</a:t>
            </a:r>
            <a:r>
              <a:rPr lang="it-IT" dirty="0" smtClean="0"/>
              <a:t>:</a:t>
            </a:r>
          </a:p>
          <a:p>
            <a:endParaRPr lang="it-IT" dirty="0"/>
          </a:p>
          <a:p>
            <a:pPr algn="ctr"/>
            <a:r>
              <a:rPr lang="it-IT" b="1" dirty="0" err="1"/>
              <a:t>E</a:t>
            </a:r>
            <a:r>
              <a:rPr lang="it-IT" b="1" baseline="-25000" dirty="0" err="1"/>
              <a:t>c</a:t>
            </a:r>
            <a:r>
              <a:rPr lang="it-IT" b="1" dirty="0"/>
              <a:t> = ½ * m</a:t>
            </a:r>
            <a:r>
              <a:rPr lang="it-IT" b="1" baseline="-25000" dirty="0"/>
              <a:t>a</a:t>
            </a:r>
            <a:r>
              <a:rPr lang="it-IT" b="1" dirty="0"/>
              <a:t> * v</a:t>
            </a:r>
            <a:r>
              <a:rPr lang="it-IT" b="1" baseline="30000" dirty="0"/>
              <a:t>2</a:t>
            </a:r>
            <a:r>
              <a:rPr lang="it-IT" b="1" baseline="-25000" dirty="0"/>
              <a:t>a</a:t>
            </a:r>
            <a:r>
              <a:rPr lang="it-IT" b="1" dirty="0"/>
              <a:t> + ½ * m</a:t>
            </a:r>
            <a:r>
              <a:rPr lang="it-IT" b="1" baseline="-25000" dirty="0"/>
              <a:t>b</a:t>
            </a:r>
            <a:r>
              <a:rPr lang="it-IT" b="1" dirty="0"/>
              <a:t> * v</a:t>
            </a:r>
            <a:r>
              <a:rPr lang="it-IT" b="1" baseline="30000" dirty="0"/>
              <a:t>2</a:t>
            </a:r>
            <a:r>
              <a:rPr lang="it-IT" b="1" baseline="-25000" dirty="0"/>
              <a:t>b</a:t>
            </a:r>
            <a:r>
              <a:rPr lang="it-IT" b="1" dirty="0"/>
              <a:t> = </a:t>
            </a:r>
            <a:r>
              <a:rPr lang="it-IT" b="1" dirty="0" err="1"/>
              <a:t>L</a:t>
            </a:r>
            <a:r>
              <a:rPr lang="it-IT" b="1" baseline="-25000" dirty="0" err="1"/>
              <a:t>fa</a:t>
            </a:r>
            <a:r>
              <a:rPr lang="it-IT" b="1" dirty="0"/>
              <a:t> + </a:t>
            </a:r>
            <a:r>
              <a:rPr lang="it-IT" b="1" dirty="0" err="1"/>
              <a:t>L</a:t>
            </a:r>
            <a:r>
              <a:rPr lang="it-IT" b="1" baseline="-25000" dirty="0" err="1"/>
              <a:t>fb</a:t>
            </a:r>
            <a:r>
              <a:rPr lang="it-IT" b="1" dirty="0"/>
              <a:t> + </a:t>
            </a:r>
            <a:r>
              <a:rPr lang="it-IT" b="1" dirty="0" err="1"/>
              <a:t>L</a:t>
            </a:r>
            <a:r>
              <a:rPr lang="it-IT" b="1" baseline="-25000" dirty="0" err="1"/>
              <a:t>d</a:t>
            </a:r>
            <a:r>
              <a:rPr lang="it-IT" b="1" dirty="0"/>
              <a:t> + </a:t>
            </a:r>
            <a:r>
              <a:rPr lang="it-IT" b="1" dirty="0" err="1"/>
              <a:t>L</a:t>
            </a:r>
            <a:r>
              <a:rPr lang="it-IT" b="1" baseline="-25000" dirty="0" err="1"/>
              <a:t>ra</a:t>
            </a:r>
            <a:r>
              <a:rPr lang="it-IT" b="1" dirty="0"/>
              <a:t> + </a:t>
            </a:r>
            <a:r>
              <a:rPr lang="it-IT" b="1" dirty="0" err="1"/>
              <a:t>L</a:t>
            </a:r>
            <a:r>
              <a:rPr lang="it-IT" b="1" baseline="-25000" dirty="0" err="1"/>
              <a:t>rb</a:t>
            </a:r>
            <a:r>
              <a:rPr lang="it-IT" b="1" dirty="0"/>
              <a:t> = </a:t>
            </a:r>
            <a:r>
              <a:rPr lang="it-IT" b="1" dirty="0" smtClean="0"/>
              <a:t>L</a:t>
            </a:r>
          </a:p>
          <a:p>
            <a:pPr algn="ctr"/>
            <a:endParaRPr lang="it-IT" dirty="0"/>
          </a:p>
          <a:p>
            <a:r>
              <a:rPr lang="it-IT" dirty="0"/>
              <a:t>laddove</a:t>
            </a:r>
            <a:r>
              <a:rPr lang="it-IT" dirty="0" smtClean="0"/>
              <a:t>:</a:t>
            </a:r>
          </a:p>
          <a:p>
            <a:endParaRPr lang="it-IT" dirty="0"/>
          </a:p>
          <a:p>
            <a:r>
              <a:rPr lang="it-IT" dirty="0" err="1"/>
              <a:t>E</a:t>
            </a:r>
            <a:r>
              <a:rPr lang="it-IT" baseline="-25000" dirty="0" err="1"/>
              <a:t>c</a:t>
            </a:r>
            <a:r>
              <a:rPr lang="it-IT" baseline="-25000" dirty="0"/>
              <a:t> </a:t>
            </a:r>
            <a:r>
              <a:rPr lang="it-IT" dirty="0"/>
              <a:t>= energia cinetica totale del sistema;</a:t>
            </a:r>
          </a:p>
          <a:p>
            <a:r>
              <a:rPr lang="it-IT" dirty="0"/>
              <a:t>L = lavoro totale del sistema;</a:t>
            </a:r>
          </a:p>
          <a:p>
            <a:r>
              <a:rPr lang="it-IT" dirty="0"/>
              <a:t>m</a:t>
            </a:r>
            <a:r>
              <a:rPr lang="it-IT" baseline="-25000" dirty="0"/>
              <a:t>a</a:t>
            </a:r>
            <a:r>
              <a:rPr lang="it-IT" dirty="0"/>
              <a:t> = massa del veicolo A;</a:t>
            </a:r>
          </a:p>
          <a:p>
            <a:r>
              <a:rPr lang="it-IT" dirty="0"/>
              <a:t>m</a:t>
            </a:r>
            <a:r>
              <a:rPr lang="it-IT" baseline="-25000" dirty="0"/>
              <a:t>b</a:t>
            </a:r>
            <a:r>
              <a:rPr lang="it-IT" dirty="0"/>
              <a:t> =  massa del veicolo B;</a:t>
            </a:r>
          </a:p>
          <a:p>
            <a:r>
              <a:rPr lang="it-IT" dirty="0"/>
              <a:t>v</a:t>
            </a:r>
            <a:r>
              <a:rPr lang="it-IT" baseline="-25000" dirty="0"/>
              <a:t>a</a:t>
            </a:r>
            <a:r>
              <a:rPr lang="it-IT" dirty="0"/>
              <a:t> = velocità del veicolo A;</a:t>
            </a:r>
          </a:p>
          <a:p>
            <a:r>
              <a:rPr lang="it-IT" dirty="0" err="1"/>
              <a:t>v</a:t>
            </a:r>
            <a:r>
              <a:rPr lang="it-IT" baseline="-25000" dirty="0" err="1"/>
              <a:t>b</a:t>
            </a:r>
            <a:r>
              <a:rPr lang="it-IT" dirty="0"/>
              <a:t> = velocità del veicolo B;</a:t>
            </a:r>
          </a:p>
          <a:p>
            <a:r>
              <a:rPr lang="it-IT" dirty="0" err="1"/>
              <a:t>L</a:t>
            </a:r>
            <a:r>
              <a:rPr lang="it-IT" baseline="-25000" dirty="0" err="1"/>
              <a:t>ra</a:t>
            </a:r>
            <a:r>
              <a:rPr lang="it-IT" dirty="0"/>
              <a:t> = lavoro compiuto da A durante il movimento S</a:t>
            </a:r>
            <a:r>
              <a:rPr lang="it-IT" baseline="-25000" dirty="0"/>
              <a:t>a</a:t>
            </a:r>
            <a:r>
              <a:rPr lang="it-IT" dirty="0"/>
              <a:t> post-urto;</a:t>
            </a:r>
          </a:p>
          <a:p>
            <a:r>
              <a:rPr lang="it-IT" dirty="0" err="1"/>
              <a:t>L</a:t>
            </a:r>
            <a:r>
              <a:rPr lang="it-IT" baseline="-25000" dirty="0" err="1"/>
              <a:t>rb</a:t>
            </a:r>
            <a:r>
              <a:rPr lang="it-IT" dirty="0"/>
              <a:t> =  lavoro compiuto da B durante il movimento S</a:t>
            </a:r>
            <a:r>
              <a:rPr lang="it-IT" baseline="-25000" dirty="0"/>
              <a:t>b</a:t>
            </a:r>
            <a:r>
              <a:rPr lang="it-IT" dirty="0"/>
              <a:t> post-urto;</a:t>
            </a:r>
          </a:p>
          <a:p>
            <a:r>
              <a:rPr lang="it-IT" dirty="0" err="1"/>
              <a:t>L</a:t>
            </a:r>
            <a:r>
              <a:rPr lang="it-IT" baseline="-25000" dirty="0" err="1"/>
              <a:t>d</a:t>
            </a:r>
            <a:r>
              <a:rPr lang="it-IT" dirty="0"/>
              <a:t> = lavoro compiuto per deformazioni e rotture permanenti alle strutture dei due veicoli.</a:t>
            </a:r>
          </a:p>
        </p:txBody>
      </p:sp>
    </p:spTree>
    <p:extLst>
      <p:ext uri="{BB962C8B-B14F-4D97-AF65-F5344CB8AC3E}">
        <p14:creationId xmlns:p14="http://schemas.microsoft.com/office/powerpoint/2010/main" val="17585996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1052736"/>
            <a:ext cx="5238328" cy="369332"/>
          </a:xfrm>
          <a:prstGeom prst="rect">
            <a:avLst/>
          </a:prstGeom>
        </p:spPr>
        <p:txBody>
          <a:bodyPr wrap="square">
            <a:spAutoFit/>
          </a:bodyPr>
          <a:lstStyle/>
          <a:p>
            <a:r>
              <a:rPr lang="it-IT" b="1" u="sng" dirty="0"/>
              <a:t>IPOTESI DI URTI TOTALMENTE ANELASTICI</a:t>
            </a:r>
            <a:endParaRPr lang="it-IT" dirty="0"/>
          </a:p>
        </p:txBody>
      </p:sp>
      <p:sp>
        <p:nvSpPr>
          <p:cNvPr id="4" name="Rettangolo 3"/>
          <p:cNvSpPr/>
          <p:nvPr/>
        </p:nvSpPr>
        <p:spPr>
          <a:xfrm>
            <a:off x="107504" y="2344812"/>
            <a:ext cx="8928992" cy="2308324"/>
          </a:xfrm>
          <a:prstGeom prst="rect">
            <a:avLst/>
          </a:prstGeom>
        </p:spPr>
        <p:txBody>
          <a:bodyPr wrap="square">
            <a:spAutoFit/>
          </a:bodyPr>
          <a:lstStyle/>
          <a:p>
            <a:r>
              <a:rPr lang="it-IT" dirty="0"/>
              <a:t>La velocità unica </a:t>
            </a:r>
            <a:r>
              <a:rPr lang="it-IT" dirty="0" err="1"/>
              <a:t>w</a:t>
            </a:r>
            <a:r>
              <a:rPr lang="it-IT" baseline="-25000" dirty="0" err="1"/>
              <a:t>u</a:t>
            </a:r>
            <a:r>
              <a:rPr lang="it-IT" dirty="0"/>
              <a:t> residua (post-urto) viene quantificata così come segue:</a:t>
            </a:r>
          </a:p>
          <a:p>
            <a:r>
              <a:rPr lang="en-US" dirty="0" err="1"/>
              <a:t>w</a:t>
            </a:r>
            <a:r>
              <a:rPr lang="en-US" baseline="-25000" dirty="0" err="1"/>
              <a:t>u</a:t>
            </a:r>
            <a:r>
              <a:rPr lang="en-US" dirty="0"/>
              <a:t> = √2 * 9,8 * 0,75 * 14 = 14,3457 m/s = 51 km/h circa</a:t>
            </a:r>
            <a:endParaRPr lang="it-IT" dirty="0"/>
          </a:p>
          <a:p>
            <a:r>
              <a:rPr lang="it-IT" dirty="0"/>
              <a:t>in base alle formule applicative del principio di conservazione delle quantità di moto, la velocità </a:t>
            </a:r>
            <a:r>
              <a:rPr lang="it-IT" dirty="0" err="1"/>
              <a:t>w</a:t>
            </a:r>
            <a:r>
              <a:rPr lang="it-IT" baseline="-25000" dirty="0" err="1"/>
              <a:t>b</a:t>
            </a:r>
            <a:r>
              <a:rPr lang="it-IT" dirty="0"/>
              <a:t> di arrivo all’urto del veicolo B (urtato) viene così quantificata:</a:t>
            </a:r>
          </a:p>
          <a:p>
            <a:r>
              <a:rPr lang="it-IT" dirty="0" err="1"/>
              <a:t>w</a:t>
            </a:r>
            <a:r>
              <a:rPr lang="it-IT" baseline="-25000" dirty="0" err="1"/>
              <a:t>b</a:t>
            </a:r>
            <a:r>
              <a:rPr lang="it-IT" dirty="0"/>
              <a:t> = (2575 * 14,3457 * 0,5) / 1375 = 13,4327 m/s</a:t>
            </a:r>
          </a:p>
          <a:p>
            <a:r>
              <a:rPr lang="it-IT" dirty="0"/>
              <a:t>pari a 48 km/h circa, mentre la velocità </a:t>
            </a:r>
            <a:r>
              <a:rPr lang="it-IT" dirty="0" err="1"/>
              <a:t>w</a:t>
            </a:r>
            <a:r>
              <a:rPr lang="it-IT" baseline="-25000" dirty="0" err="1"/>
              <a:t>a</a:t>
            </a:r>
            <a:r>
              <a:rPr lang="it-IT" dirty="0"/>
              <a:t> di arrivo all’urto del veicolo A (urtante) è data da:</a:t>
            </a:r>
          </a:p>
          <a:p>
            <a:r>
              <a:rPr lang="en-US" dirty="0" err="1"/>
              <a:t>w</a:t>
            </a:r>
            <a:r>
              <a:rPr lang="en-US" baseline="-25000" dirty="0" err="1"/>
              <a:t>a</a:t>
            </a:r>
            <a:r>
              <a:rPr lang="en-US" dirty="0"/>
              <a:t> = (2575 * 14,3457 * 0,866 – 1375 * 13,4327 * 0)/1200 = 26,658 m/s = 96 km/h circa.</a:t>
            </a:r>
            <a:endParaRPr lang="it-IT" dirty="0"/>
          </a:p>
        </p:txBody>
      </p:sp>
    </p:spTree>
    <p:extLst>
      <p:ext uri="{BB962C8B-B14F-4D97-AF65-F5344CB8AC3E}">
        <p14:creationId xmlns:p14="http://schemas.microsoft.com/office/powerpoint/2010/main" val="15317390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1052736"/>
            <a:ext cx="5238328" cy="369332"/>
          </a:xfrm>
          <a:prstGeom prst="rect">
            <a:avLst/>
          </a:prstGeom>
        </p:spPr>
        <p:txBody>
          <a:bodyPr wrap="square">
            <a:spAutoFit/>
          </a:bodyPr>
          <a:lstStyle/>
          <a:p>
            <a:r>
              <a:rPr lang="it-IT" b="1" u="sng" dirty="0"/>
              <a:t>IPOTESI DI URTI TOTALMENTE ANELASTICI</a:t>
            </a:r>
            <a:endParaRPr lang="it-IT" dirty="0"/>
          </a:p>
        </p:txBody>
      </p:sp>
      <p:sp>
        <p:nvSpPr>
          <p:cNvPr id="4" name="Rettangolo 3"/>
          <p:cNvSpPr/>
          <p:nvPr/>
        </p:nvSpPr>
        <p:spPr>
          <a:xfrm>
            <a:off x="179512" y="2560836"/>
            <a:ext cx="8856984" cy="2308324"/>
          </a:xfrm>
          <a:prstGeom prst="rect">
            <a:avLst/>
          </a:prstGeom>
        </p:spPr>
        <p:txBody>
          <a:bodyPr wrap="square">
            <a:spAutoFit/>
          </a:bodyPr>
          <a:lstStyle/>
          <a:p>
            <a:r>
              <a:rPr lang="it-IT" dirty="0"/>
              <a:t>Il coefficiente di restituzione, essendosi trattato di urto totalmente anelastico, risulta essere: K = 0, per cui anche K</a:t>
            </a:r>
            <a:r>
              <a:rPr lang="it-IT" baseline="30000" dirty="0"/>
              <a:t>2</a:t>
            </a:r>
            <a:r>
              <a:rPr lang="it-IT" dirty="0"/>
              <a:t> = 0.</a:t>
            </a:r>
          </a:p>
          <a:p>
            <a:r>
              <a:rPr lang="it-IT" dirty="0"/>
              <a:t>A questo punto, verifichiamo che, anche applicando la formula del bilancio energetico, otterremo lo stesso valore della velocità di arrivo all’urto del veicolo A:</a:t>
            </a:r>
          </a:p>
          <a:p>
            <a:r>
              <a:rPr lang="it-IT" dirty="0"/>
              <a:t>½ * 1200 * w</a:t>
            </a:r>
            <a:r>
              <a:rPr lang="it-IT" baseline="30000" dirty="0"/>
              <a:t>2</a:t>
            </a:r>
            <a:r>
              <a:rPr lang="it-IT" baseline="-25000" dirty="0"/>
              <a:t>a</a:t>
            </a:r>
            <a:r>
              <a:rPr lang="it-IT" dirty="0"/>
              <a:t> = 2575 * 9,8 * 0,75 * 14 * 0,75 – ½ * 1375 * 134327</a:t>
            </a:r>
            <a:r>
              <a:rPr lang="it-IT" baseline="30000" dirty="0"/>
              <a:t>2</a:t>
            </a:r>
            <a:r>
              <a:rPr lang="it-IT" dirty="0"/>
              <a:t> * 0 + ½ * (1200 * 1375) / (1200 + 1375) * (1 – 0) * (</a:t>
            </a:r>
            <a:r>
              <a:rPr lang="it-IT" dirty="0" err="1"/>
              <a:t>w</a:t>
            </a:r>
            <a:r>
              <a:rPr lang="it-IT" baseline="-25000" dirty="0" err="1"/>
              <a:t>a</a:t>
            </a:r>
            <a:r>
              <a:rPr lang="it-IT" dirty="0"/>
              <a:t> – 13,4327 * 0)</a:t>
            </a:r>
            <a:r>
              <a:rPr lang="it-IT" baseline="30000" dirty="0"/>
              <a:t>2</a:t>
            </a:r>
            <a:endParaRPr lang="it-IT" dirty="0"/>
          </a:p>
          <a:p>
            <a:r>
              <a:rPr lang="en-US" dirty="0"/>
              <a:t>(600 – 320,388) * w</a:t>
            </a:r>
            <a:r>
              <a:rPr lang="en-US" baseline="30000" dirty="0"/>
              <a:t>2</a:t>
            </a:r>
            <a:r>
              <a:rPr lang="en-US" baseline="-25000" dirty="0"/>
              <a:t>a</a:t>
            </a:r>
            <a:r>
              <a:rPr lang="en-US" dirty="0"/>
              <a:t> = 198725,625 J</a:t>
            </a:r>
            <a:endParaRPr lang="it-IT" dirty="0"/>
          </a:p>
          <a:p>
            <a:r>
              <a:rPr lang="en-US" dirty="0" err="1"/>
              <a:t>w</a:t>
            </a:r>
            <a:r>
              <a:rPr lang="en-US" baseline="-25000" dirty="0" err="1"/>
              <a:t>a</a:t>
            </a:r>
            <a:r>
              <a:rPr lang="en-US" dirty="0"/>
              <a:t> = √(198725,625) / (279,612) = 26,659 m/s = 96 km/h circa</a:t>
            </a:r>
            <a:endParaRPr lang="it-IT" dirty="0"/>
          </a:p>
        </p:txBody>
      </p:sp>
    </p:spTree>
    <p:extLst>
      <p:ext uri="{BB962C8B-B14F-4D97-AF65-F5344CB8AC3E}">
        <p14:creationId xmlns:p14="http://schemas.microsoft.com/office/powerpoint/2010/main" val="11968193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1052736"/>
            <a:ext cx="5238328" cy="369332"/>
          </a:xfrm>
          <a:prstGeom prst="rect">
            <a:avLst/>
          </a:prstGeom>
        </p:spPr>
        <p:txBody>
          <a:bodyPr wrap="square">
            <a:spAutoFit/>
          </a:bodyPr>
          <a:lstStyle/>
          <a:p>
            <a:r>
              <a:rPr lang="it-IT" b="1" u="sng" dirty="0"/>
              <a:t>IPOTESI DI URTI TOTALMENTE ANELASTICI</a:t>
            </a:r>
            <a:endParaRPr lang="it-IT" dirty="0"/>
          </a:p>
        </p:txBody>
      </p:sp>
      <p:sp>
        <p:nvSpPr>
          <p:cNvPr id="4" name="Rettangolo 3"/>
          <p:cNvSpPr/>
          <p:nvPr/>
        </p:nvSpPr>
        <p:spPr>
          <a:xfrm>
            <a:off x="0" y="1916832"/>
            <a:ext cx="9144000" cy="3693319"/>
          </a:xfrm>
          <a:prstGeom prst="rect">
            <a:avLst/>
          </a:prstGeom>
        </p:spPr>
        <p:txBody>
          <a:bodyPr wrap="square">
            <a:spAutoFit/>
          </a:bodyPr>
          <a:lstStyle/>
          <a:p>
            <a:r>
              <a:rPr lang="it-IT" b="1" i="1" u="sng" dirty="0"/>
              <a:t>Esempio n°3.</a:t>
            </a:r>
            <a:endParaRPr lang="it-IT" dirty="0"/>
          </a:p>
          <a:p>
            <a:r>
              <a:rPr lang="it-IT" dirty="0"/>
              <a:t>Tra veicoli in movimento secondo direzioni non ortogonali: siano A e B due veicoli entrati in collisione, aventi massa, rispettivamente:</a:t>
            </a:r>
          </a:p>
          <a:p>
            <a:r>
              <a:rPr lang="it-IT" dirty="0"/>
              <a:t>m</a:t>
            </a:r>
            <a:r>
              <a:rPr lang="it-IT" baseline="-25000" dirty="0"/>
              <a:t>a</a:t>
            </a:r>
            <a:r>
              <a:rPr lang="it-IT" dirty="0"/>
              <a:t> = 1050 kg                             m</a:t>
            </a:r>
            <a:r>
              <a:rPr lang="it-IT" baseline="-25000" dirty="0"/>
              <a:t>b</a:t>
            </a:r>
            <a:r>
              <a:rPr lang="it-IT" dirty="0"/>
              <a:t> = 1065 kg</a:t>
            </a:r>
          </a:p>
          <a:p>
            <a:r>
              <a:rPr lang="it-IT" dirty="0"/>
              <a:t>i quali, dopo l’urto, risultano aver percorso, solidalmente e con massa unica (m</a:t>
            </a:r>
            <a:r>
              <a:rPr lang="it-IT" baseline="-25000" dirty="0"/>
              <a:t>u</a:t>
            </a:r>
            <a:r>
              <a:rPr lang="it-IT" dirty="0"/>
              <a:t> = m</a:t>
            </a:r>
            <a:r>
              <a:rPr lang="it-IT" baseline="-25000" dirty="0"/>
              <a:t>a</a:t>
            </a:r>
            <a:r>
              <a:rPr lang="it-IT" dirty="0"/>
              <a:t> + m</a:t>
            </a:r>
            <a:r>
              <a:rPr lang="it-IT" baseline="-25000" dirty="0"/>
              <a:t>b</a:t>
            </a:r>
            <a:r>
              <a:rPr lang="it-IT" dirty="0"/>
              <a:t> = 2115 kg), un tragitto di 13 metri con attrito radente (cinetico), su strada asfaltata asciutta. Dallo studio grafico, effettuato sull’elaborato planimetrico in scala (v. figura 3), emerge che si è trattato di un urto eccentrico obliquo e, rispetto all’asse fondamentale di riferimento, vengono determinati i seguenti angoli:</a:t>
            </a:r>
          </a:p>
          <a:p>
            <a:r>
              <a:rPr lang="it-IT" dirty="0"/>
              <a:t>α = 0°, β = 104° e φ = 18°, i valori delle cui rispettive funzioni trigonometriche sono:</a:t>
            </a:r>
          </a:p>
          <a:p>
            <a:r>
              <a:rPr lang="it-IT" dirty="0"/>
              <a:t>senα = 0                   cosα = 1                        cos</a:t>
            </a:r>
            <a:r>
              <a:rPr lang="it-IT" baseline="30000" dirty="0"/>
              <a:t>2</a:t>
            </a:r>
            <a:r>
              <a:rPr lang="it-IT" dirty="0"/>
              <a:t>α = 1</a:t>
            </a:r>
          </a:p>
          <a:p>
            <a:r>
              <a:rPr lang="it-IT" dirty="0"/>
              <a:t>senβ = 0,9703          cosβ = - 0,2419            cos</a:t>
            </a:r>
            <a:r>
              <a:rPr lang="it-IT" baseline="30000" dirty="0"/>
              <a:t>2</a:t>
            </a:r>
            <a:r>
              <a:rPr lang="it-IT" dirty="0"/>
              <a:t>β = 0,0585</a:t>
            </a:r>
          </a:p>
          <a:p>
            <a:r>
              <a:rPr lang="it-IT" dirty="0" err="1"/>
              <a:t>senφ</a:t>
            </a:r>
            <a:r>
              <a:rPr lang="it-IT" dirty="0"/>
              <a:t> = 0,309            </a:t>
            </a:r>
            <a:r>
              <a:rPr lang="it-IT" dirty="0" err="1"/>
              <a:t>cosφ</a:t>
            </a:r>
            <a:r>
              <a:rPr lang="it-IT" dirty="0"/>
              <a:t> = 0,951                cos</a:t>
            </a:r>
            <a:r>
              <a:rPr lang="it-IT" baseline="30000" dirty="0"/>
              <a:t>2</a:t>
            </a:r>
            <a:r>
              <a:rPr lang="it-IT" dirty="0"/>
              <a:t>φ = 0,9044</a:t>
            </a:r>
          </a:p>
        </p:txBody>
      </p:sp>
    </p:spTree>
    <p:extLst>
      <p:ext uri="{BB962C8B-B14F-4D97-AF65-F5344CB8AC3E}">
        <p14:creationId xmlns:p14="http://schemas.microsoft.com/office/powerpoint/2010/main" val="36546268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1052736"/>
            <a:ext cx="5238328" cy="369332"/>
          </a:xfrm>
          <a:prstGeom prst="rect">
            <a:avLst/>
          </a:prstGeom>
        </p:spPr>
        <p:txBody>
          <a:bodyPr wrap="square">
            <a:spAutoFit/>
          </a:bodyPr>
          <a:lstStyle/>
          <a:p>
            <a:r>
              <a:rPr lang="it-IT" b="1" u="sng" dirty="0"/>
              <a:t>IPOTESI DI URTI TOTALMENTE ANELASTICI</a:t>
            </a:r>
            <a:endParaRPr lang="it-IT"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5" y="1556792"/>
            <a:ext cx="7345883" cy="478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63937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1052736"/>
            <a:ext cx="5238328" cy="369332"/>
          </a:xfrm>
          <a:prstGeom prst="rect">
            <a:avLst/>
          </a:prstGeom>
        </p:spPr>
        <p:txBody>
          <a:bodyPr wrap="square">
            <a:spAutoFit/>
          </a:bodyPr>
          <a:lstStyle/>
          <a:p>
            <a:r>
              <a:rPr lang="it-IT" b="1" u="sng" dirty="0"/>
              <a:t>IPOTESI DI URTI TOTALMENTE ANELASTICI</a:t>
            </a:r>
            <a:endParaRPr lang="it-IT" dirty="0"/>
          </a:p>
        </p:txBody>
      </p:sp>
      <p:sp>
        <p:nvSpPr>
          <p:cNvPr id="4" name="Rettangolo 3"/>
          <p:cNvSpPr/>
          <p:nvPr/>
        </p:nvSpPr>
        <p:spPr>
          <a:xfrm>
            <a:off x="179512" y="2499861"/>
            <a:ext cx="8856984" cy="2585323"/>
          </a:xfrm>
          <a:prstGeom prst="rect">
            <a:avLst/>
          </a:prstGeom>
        </p:spPr>
        <p:txBody>
          <a:bodyPr wrap="square">
            <a:spAutoFit/>
          </a:bodyPr>
          <a:lstStyle/>
          <a:p>
            <a:r>
              <a:rPr lang="it-IT" dirty="0"/>
              <a:t>La velocità unica </a:t>
            </a:r>
            <a:r>
              <a:rPr lang="it-IT" dirty="0" err="1"/>
              <a:t>w</a:t>
            </a:r>
            <a:r>
              <a:rPr lang="it-IT" baseline="-25000" dirty="0" err="1"/>
              <a:t>u</a:t>
            </a:r>
            <a:r>
              <a:rPr lang="it-IT" dirty="0"/>
              <a:t> residua (post-urto) viene quantificata così come segue:</a:t>
            </a:r>
          </a:p>
          <a:p>
            <a:r>
              <a:rPr lang="en-US" dirty="0" err="1"/>
              <a:t>w</a:t>
            </a:r>
            <a:r>
              <a:rPr lang="en-US" baseline="-25000" dirty="0" err="1"/>
              <a:t>u</a:t>
            </a:r>
            <a:r>
              <a:rPr lang="en-US" dirty="0"/>
              <a:t> = √(2 * 9,8 * 0,75 * 13) = 13,8238 m/s = 50 km/h circa.</a:t>
            </a:r>
            <a:endParaRPr lang="it-IT" dirty="0"/>
          </a:p>
          <a:p>
            <a:r>
              <a:rPr lang="it-IT" dirty="0"/>
              <a:t>In base alle formule applicative del principio di conservazione delle quantità di moto, la velocità </a:t>
            </a:r>
            <a:r>
              <a:rPr lang="it-IT" dirty="0" err="1"/>
              <a:t>w</a:t>
            </a:r>
            <a:r>
              <a:rPr lang="it-IT" baseline="-25000" dirty="0" err="1"/>
              <a:t>b</a:t>
            </a:r>
            <a:r>
              <a:rPr lang="it-IT" dirty="0"/>
              <a:t> di arrivo all’urto del veicolo B (urtato) viene così quantificata:</a:t>
            </a:r>
          </a:p>
          <a:p>
            <a:r>
              <a:rPr lang="it-IT" dirty="0" err="1"/>
              <a:t>w</a:t>
            </a:r>
            <a:r>
              <a:rPr lang="it-IT" baseline="-25000" dirty="0" err="1"/>
              <a:t>b</a:t>
            </a:r>
            <a:r>
              <a:rPr lang="it-IT" dirty="0"/>
              <a:t> = (2215 * 13,8238 * 0,309)/(1065 * 0,9703) = 8,7426 m/s</a:t>
            </a:r>
          </a:p>
          <a:p>
            <a:r>
              <a:rPr lang="it-IT" dirty="0"/>
              <a:t>pari a 31 km/h circa, mentre la velocità </a:t>
            </a:r>
            <a:r>
              <a:rPr lang="it-IT" dirty="0" err="1"/>
              <a:t>w</a:t>
            </a:r>
            <a:r>
              <a:rPr lang="it-IT" baseline="-25000" dirty="0" err="1"/>
              <a:t>a</a:t>
            </a:r>
            <a:r>
              <a:rPr lang="it-IT" dirty="0"/>
              <a:t> di arrivo all’urto del veicolo A (urtante) è data da:</a:t>
            </a:r>
          </a:p>
          <a:p>
            <a:r>
              <a:rPr lang="it-IT" dirty="0" err="1"/>
              <a:t>w</a:t>
            </a:r>
            <a:r>
              <a:rPr lang="it-IT" baseline="-25000" dirty="0" err="1"/>
              <a:t>a</a:t>
            </a:r>
            <a:r>
              <a:rPr lang="it-IT" dirty="0"/>
              <a:t> = (2115 * 13,8238 * 0,951 – 1065 * 8,7426 * (- 0,2419))/1050 = 28,6257 m/s, pari a 103 km/h circa.</a:t>
            </a:r>
          </a:p>
        </p:txBody>
      </p:sp>
    </p:spTree>
    <p:extLst>
      <p:ext uri="{BB962C8B-B14F-4D97-AF65-F5344CB8AC3E}">
        <p14:creationId xmlns:p14="http://schemas.microsoft.com/office/powerpoint/2010/main" val="28292888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069976" y="1052736"/>
            <a:ext cx="5238328" cy="369332"/>
          </a:xfrm>
          <a:prstGeom prst="rect">
            <a:avLst/>
          </a:prstGeom>
        </p:spPr>
        <p:txBody>
          <a:bodyPr wrap="square">
            <a:spAutoFit/>
          </a:bodyPr>
          <a:lstStyle/>
          <a:p>
            <a:r>
              <a:rPr lang="it-IT" b="1" u="sng" dirty="0"/>
              <a:t>IPOTESI DI URTI TOTALMENTE ANELASTICI</a:t>
            </a:r>
            <a:endParaRPr lang="it-IT" dirty="0"/>
          </a:p>
        </p:txBody>
      </p:sp>
      <p:sp>
        <p:nvSpPr>
          <p:cNvPr id="4" name="Rettangolo 3"/>
          <p:cNvSpPr/>
          <p:nvPr/>
        </p:nvSpPr>
        <p:spPr>
          <a:xfrm>
            <a:off x="107504" y="2161887"/>
            <a:ext cx="8928992" cy="3139321"/>
          </a:xfrm>
          <a:prstGeom prst="rect">
            <a:avLst/>
          </a:prstGeom>
        </p:spPr>
        <p:txBody>
          <a:bodyPr wrap="square">
            <a:spAutoFit/>
          </a:bodyPr>
          <a:lstStyle/>
          <a:p>
            <a:r>
              <a:rPr lang="it-IT" dirty="0"/>
              <a:t>Il coefficiente di restituzione, essendosi trattato di urto totalmente anelastico, risulta essere: K = 0, per cui anche K</a:t>
            </a:r>
            <a:r>
              <a:rPr lang="it-IT" baseline="30000" dirty="0"/>
              <a:t>2</a:t>
            </a:r>
            <a:r>
              <a:rPr lang="it-IT" dirty="0"/>
              <a:t> = 0. A questo punto, verifichiamo che, anche applicando la formula del bilancio energetico, otterremo lo stesso valore della velocità di arrivo all’urto del veicolo A:</a:t>
            </a:r>
          </a:p>
          <a:p>
            <a:r>
              <a:rPr lang="it-IT" dirty="0"/>
              <a:t>½ * 1050 * w</a:t>
            </a:r>
            <a:r>
              <a:rPr lang="it-IT" baseline="30000" dirty="0"/>
              <a:t>2</a:t>
            </a:r>
            <a:r>
              <a:rPr lang="it-IT" baseline="-25000" dirty="0"/>
              <a:t>a</a:t>
            </a:r>
            <a:r>
              <a:rPr lang="it-IT" dirty="0"/>
              <a:t> = 2115 * 9,8 * 0,75 * 13 * 0,9044 – ½ * 1065 * 8,7426</a:t>
            </a:r>
            <a:r>
              <a:rPr lang="it-IT" baseline="30000" dirty="0"/>
              <a:t>2</a:t>
            </a:r>
            <a:r>
              <a:rPr lang="it-IT" dirty="0"/>
              <a:t> * 0,0585 + ½ * (1050 * 1065)/(1050 + 1065) * (1 – 0) * (</a:t>
            </a:r>
            <a:r>
              <a:rPr lang="it-IT" dirty="0" err="1"/>
              <a:t>w</a:t>
            </a:r>
            <a:r>
              <a:rPr lang="it-IT" baseline="-25000" dirty="0" err="1"/>
              <a:t>a</a:t>
            </a:r>
            <a:r>
              <a:rPr lang="it-IT" dirty="0"/>
              <a:t> – 8,7426 * (- 0,2419))</a:t>
            </a:r>
            <a:r>
              <a:rPr lang="it-IT" baseline="30000" dirty="0"/>
              <a:t>2</a:t>
            </a:r>
            <a:endParaRPr lang="it-IT" dirty="0"/>
          </a:p>
          <a:p>
            <a:r>
              <a:rPr lang="en-US" dirty="0"/>
              <a:t>(525 – 264,3617) * w</a:t>
            </a:r>
            <a:r>
              <a:rPr lang="en-US" baseline="30000" dirty="0"/>
              <a:t>2</a:t>
            </a:r>
            <a:r>
              <a:rPr lang="en-US" baseline="-25000" dirty="0"/>
              <a:t>a</a:t>
            </a:r>
            <a:r>
              <a:rPr lang="en-US" dirty="0"/>
              <a:t> = </a:t>
            </a:r>
            <a:endParaRPr lang="it-IT" dirty="0"/>
          </a:p>
          <a:p>
            <a:r>
              <a:rPr lang="en-US" dirty="0"/>
              <a:t>= 1118,1627 * </a:t>
            </a:r>
            <a:r>
              <a:rPr lang="en-US" dirty="0" err="1"/>
              <a:t>w</a:t>
            </a:r>
            <a:r>
              <a:rPr lang="en-US" baseline="-25000" dirty="0" err="1"/>
              <a:t>a</a:t>
            </a:r>
            <a:r>
              <a:rPr lang="en-US" dirty="0"/>
              <a:t> + 182768,6133 J – 2380,9852 J + 1182,3648 J</a:t>
            </a:r>
            <a:endParaRPr lang="it-IT" dirty="0"/>
          </a:p>
          <a:p>
            <a:r>
              <a:rPr lang="en-US" dirty="0"/>
              <a:t>260,6283 * w</a:t>
            </a:r>
            <a:r>
              <a:rPr lang="en-US" baseline="30000" dirty="0"/>
              <a:t>2</a:t>
            </a:r>
            <a:r>
              <a:rPr lang="en-US" baseline="-25000" dirty="0"/>
              <a:t>a</a:t>
            </a:r>
            <a:r>
              <a:rPr lang="en-US" dirty="0"/>
              <a:t> – 1118,1627 * </a:t>
            </a:r>
            <a:r>
              <a:rPr lang="en-US" dirty="0" err="1"/>
              <a:t>w</a:t>
            </a:r>
            <a:r>
              <a:rPr lang="en-US" baseline="-25000" dirty="0" err="1"/>
              <a:t>a</a:t>
            </a:r>
            <a:r>
              <a:rPr lang="en-US" dirty="0"/>
              <a:t> – 181569,99 J = 0</a:t>
            </a:r>
            <a:endParaRPr lang="it-IT" dirty="0"/>
          </a:p>
          <a:p>
            <a:r>
              <a:rPr lang="en-US" dirty="0"/>
              <a:t>w</a:t>
            </a:r>
            <a:r>
              <a:rPr lang="en-US" baseline="30000" dirty="0"/>
              <a:t>2</a:t>
            </a:r>
            <a:r>
              <a:rPr lang="en-US" baseline="-25000" dirty="0"/>
              <a:t>a</a:t>
            </a:r>
            <a:r>
              <a:rPr lang="en-US" dirty="0"/>
              <a:t> – 4,29 * </a:t>
            </a:r>
            <a:r>
              <a:rPr lang="en-US" dirty="0" err="1"/>
              <a:t>w</a:t>
            </a:r>
            <a:r>
              <a:rPr lang="en-US" baseline="-25000" dirty="0" err="1"/>
              <a:t>a</a:t>
            </a:r>
            <a:r>
              <a:rPr lang="en-US" dirty="0"/>
              <a:t> – 696,63587 J = 0</a:t>
            </a:r>
            <a:endParaRPr lang="it-IT" dirty="0"/>
          </a:p>
          <a:p>
            <a:r>
              <a:rPr lang="en-US" dirty="0"/>
              <a:t>w</a:t>
            </a:r>
            <a:r>
              <a:rPr lang="en-US" baseline="30000" dirty="0"/>
              <a:t>2</a:t>
            </a:r>
            <a:r>
              <a:rPr lang="en-US" baseline="-25000" dirty="0"/>
              <a:t>a</a:t>
            </a:r>
            <a:r>
              <a:rPr lang="en-US" dirty="0"/>
              <a:t> = (4,29 + √18,4041 + 2786,5435)/2 = 28,625 m/s = </a:t>
            </a:r>
            <a:r>
              <a:rPr lang="en-US" dirty="0" err="1"/>
              <a:t>pari</a:t>
            </a:r>
            <a:r>
              <a:rPr lang="en-US" dirty="0"/>
              <a:t> a 103 km/h circa.</a:t>
            </a:r>
            <a:endParaRPr lang="it-IT" dirty="0"/>
          </a:p>
        </p:txBody>
      </p:sp>
    </p:spTree>
    <p:extLst>
      <p:ext uri="{BB962C8B-B14F-4D97-AF65-F5344CB8AC3E}">
        <p14:creationId xmlns:p14="http://schemas.microsoft.com/office/powerpoint/2010/main" val="11904838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1475656" y="1052736"/>
            <a:ext cx="6408712" cy="369332"/>
          </a:xfrm>
          <a:prstGeom prst="rect">
            <a:avLst/>
          </a:prstGeom>
        </p:spPr>
        <p:txBody>
          <a:bodyPr wrap="square">
            <a:spAutoFit/>
          </a:bodyPr>
          <a:lstStyle/>
          <a:p>
            <a:r>
              <a:rPr lang="it-IT" b="1" u="sng" dirty="0"/>
              <a:t>IPOTESI DI URTI </a:t>
            </a:r>
            <a:r>
              <a:rPr lang="it-IT" b="1" u="sng" dirty="0" smtClean="0"/>
              <a:t>IMPERFETTAMENTE </a:t>
            </a:r>
            <a:r>
              <a:rPr lang="it-IT" b="1" u="sng" dirty="0"/>
              <a:t>ANELASTICI</a:t>
            </a:r>
            <a:endParaRPr lang="it-IT" dirty="0"/>
          </a:p>
        </p:txBody>
      </p:sp>
      <p:sp>
        <p:nvSpPr>
          <p:cNvPr id="4" name="Rettangolo 3"/>
          <p:cNvSpPr/>
          <p:nvPr/>
        </p:nvSpPr>
        <p:spPr>
          <a:xfrm>
            <a:off x="107504" y="1773971"/>
            <a:ext cx="8856984" cy="4247317"/>
          </a:xfrm>
          <a:prstGeom prst="rect">
            <a:avLst/>
          </a:prstGeom>
        </p:spPr>
        <p:txBody>
          <a:bodyPr wrap="square">
            <a:spAutoFit/>
          </a:bodyPr>
          <a:lstStyle/>
          <a:p>
            <a:r>
              <a:rPr lang="it-IT" b="1" i="1" u="sng" dirty="0"/>
              <a:t>Esempio n°1.</a:t>
            </a:r>
            <a:endParaRPr lang="it-IT" dirty="0"/>
          </a:p>
          <a:p>
            <a:r>
              <a:rPr lang="it-IT" dirty="0"/>
              <a:t>Tra veicolo in movimento e veicolo fermo: sia A un veicolo in  movimento, che urta il veicolo B fermo, aventi massa, rispettivamente:</a:t>
            </a:r>
          </a:p>
          <a:p>
            <a:r>
              <a:rPr lang="it-IT" dirty="0"/>
              <a:t>m</a:t>
            </a:r>
            <a:r>
              <a:rPr lang="it-IT" baseline="-25000" dirty="0"/>
              <a:t>a</a:t>
            </a:r>
            <a:r>
              <a:rPr lang="it-IT" dirty="0"/>
              <a:t> = 1500 kg                      m</a:t>
            </a:r>
            <a:r>
              <a:rPr lang="it-IT" baseline="-25000" dirty="0"/>
              <a:t>b</a:t>
            </a:r>
            <a:r>
              <a:rPr lang="it-IT" dirty="0"/>
              <a:t> = 700 kg</a:t>
            </a:r>
          </a:p>
          <a:p>
            <a:r>
              <a:rPr lang="it-IT" dirty="0"/>
              <a:t>i quali, dopo l’urto, risultano aver percorso, rispettivamente, un tragitto S</a:t>
            </a:r>
            <a:r>
              <a:rPr lang="it-IT" baseline="-25000" dirty="0"/>
              <a:t>a</a:t>
            </a:r>
            <a:r>
              <a:rPr lang="it-IT" dirty="0"/>
              <a:t> = 8 metri ed S</a:t>
            </a:r>
            <a:r>
              <a:rPr lang="it-IT" baseline="-25000" dirty="0"/>
              <a:t>b</a:t>
            </a:r>
            <a:r>
              <a:rPr lang="it-IT" dirty="0"/>
              <a:t> = 14,20 metri, entrambi con attrito radente (cinetico), su strada asfaltata asciutta. Dallo studio grafico, effettuato sull’elaborato planimetrico in scala (v. figura 4), emerge che si è trattato di un urto eccentrico obliquo e, rispetto all’asse fondamentale di orientamento del sistema, vengono determinati i seguenti angoli:</a:t>
            </a:r>
          </a:p>
          <a:p>
            <a:r>
              <a:rPr lang="it-IT" dirty="0"/>
              <a:t>α = 0°, β = inesistente (veicolo fermo), γ = 6° e δ = 350°, i valori delle cui funzioni trigonometriche sono:</a:t>
            </a:r>
          </a:p>
          <a:p>
            <a:r>
              <a:rPr lang="it-IT" dirty="0"/>
              <a:t>senα = 0            cosα = 1              cos</a:t>
            </a:r>
            <a:r>
              <a:rPr lang="it-IT" baseline="30000" dirty="0"/>
              <a:t>2</a:t>
            </a:r>
            <a:r>
              <a:rPr lang="it-IT" dirty="0"/>
              <a:t>α = 1</a:t>
            </a:r>
          </a:p>
          <a:p>
            <a:r>
              <a:rPr lang="it-IT" dirty="0"/>
              <a:t>β = inesistente perché il veicolo B si trovava fermo</a:t>
            </a:r>
          </a:p>
          <a:p>
            <a:r>
              <a:rPr lang="it-IT" dirty="0" err="1"/>
              <a:t>senγ</a:t>
            </a:r>
            <a:r>
              <a:rPr lang="it-IT" dirty="0"/>
              <a:t> = 0,1045   </a:t>
            </a:r>
            <a:r>
              <a:rPr lang="it-IT" dirty="0" err="1"/>
              <a:t>cosγ</a:t>
            </a:r>
            <a:r>
              <a:rPr lang="it-IT" dirty="0"/>
              <a:t> = 0,9945     cos</a:t>
            </a:r>
            <a:r>
              <a:rPr lang="it-IT" baseline="30000" dirty="0"/>
              <a:t>2</a:t>
            </a:r>
            <a:r>
              <a:rPr lang="it-IT" dirty="0"/>
              <a:t>γ = 0,989</a:t>
            </a:r>
          </a:p>
          <a:p>
            <a:r>
              <a:rPr lang="it-IT" dirty="0" err="1"/>
              <a:t>senδ</a:t>
            </a:r>
            <a:r>
              <a:rPr lang="it-IT" dirty="0"/>
              <a:t> = - 0,1736   </a:t>
            </a:r>
            <a:r>
              <a:rPr lang="it-IT" dirty="0" err="1"/>
              <a:t>cosδ</a:t>
            </a:r>
            <a:r>
              <a:rPr lang="it-IT" dirty="0"/>
              <a:t> = 0,9848    cos</a:t>
            </a:r>
            <a:r>
              <a:rPr lang="it-IT" baseline="30000" dirty="0"/>
              <a:t>2</a:t>
            </a:r>
            <a:r>
              <a:rPr lang="it-IT" dirty="0"/>
              <a:t>δ = 0,9698</a:t>
            </a:r>
          </a:p>
        </p:txBody>
      </p:sp>
    </p:spTree>
    <p:extLst>
      <p:ext uri="{BB962C8B-B14F-4D97-AF65-F5344CB8AC3E}">
        <p14:creationId xmlns:p14="http://schemas.microsoft.com/office/powerpoint/2010/main" val="30642290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080120"/>
            <a:ext cx="8171119" cy="479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22653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971600" y="908720"/>
            <a:ext cx="7128792" cy="1200329"/>
          </a:xfrm>
          <a:prstGeom prst="rect">
            <a:avLst/>
          </a:prstGeom>
        </p:spPr>
        <p:txBody>
          <a:bodyPr wrap="square">
            <a:spAutoFit/>
          </a:bodyPr>
          <a:lstStyle/>
          <a:p>
            <a:r>
              <a:rPr lang="it-IT" dirty="0"/>
              <a:t>Le velocità </a:t>
            </a:r>
            <a:r>
              <a:rPr lang="it-IT" dirty="0" err="1"/>
              <a:t>w</a:t>
            </a:r>
            <a:r>
              <a:rPr lang="it-IT" baseline="30000" dirty="0" err="1"/>
              <a:t>’</a:t>
            </a:r>
            <a:r>
              <a:rPr lang="it-IT" baseline="-25000" dirty="0" err="1"/>
              <a:t>a</a:t>
            </a:r>
            <a:r>
              <a:rPr lang="it-IT" dirty="0"/>
              <a:t> e </a:t>
            </a:r>
            <a:r>
              <a:rPr lang="it-IT" dirty="0" err="1"/>
              <a:t>w</a:t>
            </a:r>
            <a:r>
              <a:rPr lang="it-IT" baseline="30000" dirty="0" err="1"/>
              <a:t>’</a:t>
            </a:r>
            <a:r>
              <a:rPr lang="it-IT" baseline="-25000" dirty="0" err="1"/>
              <a:t>b</a:t>
            </a:r>
            <a:r>
              <a:rPr lang="it-IT" dirty="0"/>
              <a:t> residue (post-urto) vengono quantificate così come segue:</a:t>
            </a:r>
          </a:p>
          <a:p>
            <a:r>
              <a:rPr lang="en-US" dirty="0" err="1"/>
              <a:t>w</a:t>
            </a:r>
            <a:r>
              <a:rPr lang="en-US" baseline="30000" dirty="0" err="1"/>
              <a:t>’</a:t>
            </a:r>
            <a:r>
              <a:rPr lang="en-US" baseline="-25000" dirty="0" err="1"/>
              <a:t>a</a:t>
            </a:r>
            <a:r>
              <a:rPr lang="en-US" dirty="0"/>
              <a:t> = √(2 * 9,8 * 0,8 * 8) = 11,2 m/s = 40 km/h circa</a:t>
            </a:r>
            <a:endParaRPr lang="it-IT" dirty="0"/>
          </a:p>
          <a:p>
            <a:r>
              <a:rPr lang="en-US" dirty="0" err="1"/>
              <a:t>w</a:t>
            </a:r>
            <a:r>
              <a:rPr lang="en-US" baseline="30000" dirty="0" err="1"/>
              <a:t>’</a:t>
            </a:r>
            <a:r>
              <a:rPr lang="en-US" baseline="-25000" dirty="0" err="1"/>
              <a:t>b</a:t>
            </a:r>
            <a:r>
              <a:rPr lang="en-US" dirty="0"/>
              <a:t> = √(2 * 9,8 * 0,75 * 14,20) = 14,447 m/s = 52 km/h circa</a:t>
            </a:r>
            <a:endParaRPr lang="it-IT" dirty="0"/>
          </a:p>
        </p:txBody>
      </p:sp>
      <p:sp>
        <p:nvSpPr>
          <p:cNvPr id="4" name="Rettangolo 3"/>
          <p:cNvSpPr/>
          <p:nvPr/>
        </p:nvSpPr>
        <p:spPr>
          <a:xfrm>
            <a:off x="539552" y="2870934"/>
            <a:ext cx="7848872" cy="2862322"/>
          </a:xfrm>
          <a:prstGeom prst="rect">
            <a:avLst/>
          </a:prstGeom>
        </p:spPr>
        <p:txBody>
          <a:bodyPr wrap="square">
            <a:spAutoFit/>
          </a:bodyPr>
          <a:lstStyle/>
          <a:p>
            <a:r>
              <a:rPr lang="it-IT" dirty="0"/>
              <a:t>In base alle formule applicative del principio di conservazione delle quantità di moto, si verifica innanzitutto che la velocità </a:t>
            </a:r>
            <a:r>
              <a:rPr lang="it-IT" dirty="0" err="1"/>
              <a:t>w</a:t>
            </a:r>
            <a:r>
              <a:rPr lang="it-IT" baseline="-25000" dirty="0" err="1"/>
              <a:t>b</a:t>
            </a:r>
            <a:r>
              <a:rPr lang="it-IT" dirty="0"/>
              <a:t> di arrivo all’urto del veicolo B (urtato) è nulla:</a:t>
            </a:r>
          </a:p>
          <a:p>
            <a:r>
              <a:rPr lang="it-IT" dirty="0" err="1"/>
              <a:t>w</a:t>
            </a:r>
            <a:r>
              <a:rPr lang="it-IT" baseline="-25000" dirty="0" err="1"/>
              <a:t>b</a:t>
            </a:r>
            <a:r>
              <a:rPr lang="it-IT" dirty="0"/>
              <a:t> * 700 = 1500 * 11,2 * 0,1045 + 700 * 14,447 * (- 0,1736) = 1755,6 – 1755,599 = 0</a:t>
            </a:r>
          </a:p>
          <a:p>
            <a:r>
              <a:rPr lang="it-IT" dirty="0"/>
              <a:t>infatti, dalla sopra riportata equazione, si deduce che, essendo il valore della massa diverso da zero, è il valore della velocità </a:t>
            </a:r>
            <a:r>
              <a:rPr lang="it-IT" dirty="0" err="1"/>
              <a:t>w</a:t>
            </a:r>
            <a:r>
              <a:rPr lang="it-IT" baseline="-25000" dirty="0" err="1"/>
              <a:t>b</a:t>
            </a:r>
            <a:r>
              <a:rPr lang="it-IT" dirty="0"/>
              <a:t> a dover essere necessariamente uguale a zero, mentre la velocità </a:t>
            </a:r>
            <a:r>
              <a:rPr lang="it-IT" dirty="0" err="1"/>
              <a:t>w</a:t>
            </a:r>
            <a:r>
              <a:rPr lang="it-IT" baseline="-25000" dirty="0" err="1"/>
              <a:t>a</a:t>
            </a:r>
            <a:r>
              <a:rPr lang="it-IT" dirty="0"/>
              <a:t> di arrivo all’urto del veicolo A (urtante) è data da:</a:t>
            </a:r>
          </a:p>
          <a:p>
            <a:r>
              <a:rPr lang="en-US" dirty="0" err="1"/>
              <a:t>w</a:t>
            </a:r>
            <a:r>
              <a:rPr lang="en-US" baseline="-25000" dirty="0" err="1"/>
              <a:t>a</a:t>
            </a:r>
            <a:r>
              <a:rPr lang="en-US" dirty="0"/>
              <a:t> = (1500 * 11,2 * 0,9945 + 700 * 14,447 * 0,9848)/1500 = 17,7778 m/s = 64 km/h circa.</a:t>
            </a:r>
            <a:endParaRPr lang="it-IT" dirty="0"/>
          </a:p>
        </p:txBody>
      </p:sp>
    </p:spTree>
    <p:extLst>
      <p:ext uri="{BB962C8B-B14F-4D97-AF65-F5344CB8AC3E}">
        <p14:creationId xmlns:p14="http://schemas.microsoft.com/office/powerpoint/2010/main" val="41393079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179512" y="1247849"/>
            <a:ext cx="8352928" cy="4247317"/>
          </a:xfrm>
          <a:prstGeom prst="rect">
            <a:avLst/>
          </a:prstGeom>
        </p:spPr>
        <p:txBody>
          <a:bodyPr wrap="square">
            <a:spAutoFit/>
          </a:bodyPr>
          <a:lstStyle/>
          <a:p>
            <a:r>
              <a:rPr lang="it-IT" dirty="0"/>
              <a:t>Il coefficiente di restituzione viene così quantificato</a:t>
            </a:r>
            <a:r>
              <a:rPr lang="it-IT" dirty="0" smtClean="0"/>
              <a:t>:</a:t>
            </a:r>
          </a:p>
          <a:p>
            <a:endParaRPr lang="it-IT" dirty="0"/>
          </a:p>
          <a:p>
            <a:r>
              <a:rPr lang="it-IT" dirty="0"/>
              <a:t>K = (</a:t>
            </a:r>
            <a:r>
              <a:rPr lang="it-IT" dirty="0" err="1"/>
              <a:t>w</a:t>
            </a:r>
            <a:r>
              <a:rPr lang="it-IT" baseline="30000" dirty="0" err="1"/>
              <a:t>’</a:t>
            </a:r>
            <a:r>
              <a:rPr lang="it-IT" baseline="-25000" dirty="0" err="1"/>
              <a:t>b</a:t>
            </a:r>
            <a:r>
              <a:rPr lang="it-IT" baseline="-25000" dirty="0"/>
              <a:t> </a:t>
            </a:r>
            <a:r>
              <a:rPr lang="it-IT" dirty="0"/>
              <a:t> * cos</a:t>
            </a:r>
            <a:r>
              <a:rPr lang="en-US" dirty="0"/>
              <a:t>δ </a:t>
            </a:r>
            <a:r>
              <a:rPr lang="it-IT" dirty="0"/>
              <a:t>– </a:t>
            </a:r>
            <a:r>
              <a:rPr lang="it-IT" dirty="0" err="1"/>
              <a:t>w</a:t>
            </a:r>
            <a:r>
              <a:rPr lang="it-IT" baseline="30000" dirty="0" err="1"/>
              <a:t>’</a:t>
            </a:r>
            <a:r>
              <a:rPr lang="it-IT" baseline="-25000" dirty="0" err="1"/>
              <a:t>a</a:t>
            </a:r>
            <a:r>
              <a:rPr lang="it-IT" dirty="0"/>
              <a:t> * </a:t>
            </a:r>
            <a:r>
              <a:rPr lang="it-IT" dirty="0" err="1"/>
              <a:t>cosɣ</a:t>
            </a:r>
            <a:r>
              <a:rPr lang="it-IT" dirty="0"/>
              <a:t>)/ (</a:t>
            </a:r>
            <a:r>
              <a:rPr lang="it-IT" dirty="0" err="1"/>
              <a:t>w</a:t>
            </a:r>
            <a:r>
              <a:rPr lang="it-IT" baseline="-25000" dirty="0" err="1"/>
              <a:t>a</a:t>
            </a:r>
            <a:r>
              <a:rPr lang="it-IT" dirty="0"/>
              <a:t> * cosα – </a:t>
            </a:r>
            <a:r>
              <a:rPr lang="it-IT" dirty="0" err="1"/>
              <a:t>w</a:t>
            </a:r>
            <a:r>
              <a:rPr lang="it-IT" baseline="-25000" dirty="0" err="1"/>
              <a:t>b</a:t>
            </a:r>
            <a:r>
              <a:rPr lang="it-IT" dirty="0"/>
              <a:t> * cosβ)</a:t>
            </a:r>
          </a:p>
          <a:p>
            <a:endParaRPr lang="it-IT" dirty="0"/>
          </a:p>
          <a:p>
            <a:r>
              <a:rPr lang="it-IT" dirty="0"/>
              <a:t>K = (14,447 * 0,9848 – 11,2 * 0,9945)/17,7778 + 0 = 0,174 circa e, quindi: K</a:t>
            </a:r>
            <a:r>
              <a:rPr lang="it-IT" baseline="30000" dirty="0"/>
              <a:t>2</a:t>
            </a:r>
            <a:r>
              <a:rPr lang="it-IT" dirty="0"/>
              <a:t> = </a:t>
            </a:r>
            <a:r>
              <a:rPr lang="it-IT" dirty="0" smtClean="0"/>
              <a:t>0,03</a:t>
            </a:r>
          </a:p>
          <a:p>
            <a:endParaRPr lang="it-IT" dirty="0"/>
          </a:p>
          <a:p>
            <a:r>
              <a:rPr lang="it-IT" dirty="0"/>
              <a:t>da cui emerge che l’urto ha avuto caratteristiche tendenti marcatamente verso il comportamento totalmente anelastico. A questo punto, verifichiamo che, anche applicando la formula del bilancio energetico, otterremo lo stesso valore della velocità di arrivo all’urto del veicolo A</a:t>
            </a:r>
            <a:r>
              <a:rPr lang="it-IT" dirty="0" smtClean="0"/>
              <a:t>:</a:t>
            </a:r>
          </a:p>
          <a:p>
            <a:endParaRPr lang="it-IT" dirty="0"/>
          </a:p>
          <a:p>
            <a:r>
              <a:rPr lang="it-IT" dirty="0"/>
              <a:t>½ * 1500 * w</a:t>
            </a:r>
            <a:r>
              <a:rPr lang="it-IT" baseline="30000" dirty="0"/>
              <a:t>2</a:t>
            </a:r>
            <a:r>
              <a:rPr lang="it-IT" baseline="-25000" dirty="0"/>
              <a:t>a</a:t>
            </a:r>
            <a:r>
              <a:rPr lang="it-IT" dirty="0"/>
              <a:t> = 1500 * 9,8 * 0,8 * 8 * 0,989 + 700 * 9,8 * 0,75 * 14,20 * 0,9698 + ½ * (1500 * 700)/(1500 + 700) * (1 – 0,03) * (</a:t>
            </a:r>
            <a:r>
              <a:rPr lang="it-IT" dirty="0" err="1"/>
              <a:t>w</a:t>
            </a:r>
            <a:r>
              <a:rPr lang="it-IT" baseline="-25000" dirty="0" err="1"/>
              <a:t>a</a:t>
            </a:r>
            <a:r>
              <a:rPr lang="it-IT" dirty="0"/>
              <a:t> – 0)</a:t>
            </a:r>
            <a:r>
              <a:rPr lang="it-IT" baseline="30000" dirty="0"/>
              <a:t>2</a:t>
            </a:r>
            <a:endParaRPr lang="it-IT" dirty="0"/>
          </a:p>
          <a:p>
            <a:r>
              <a:rPr lang="it-IT" dirty="0"/>
              <a:t>(750 – 231,477) * w</a:t>
            </a:r>
            <a:r>
              <a:rPr lang="it-IT" baseline="30000" dirty="0"/>
              <a:t>2</a:t>
            </a:r>
            <a:r>
              <a:rPr lang="it-IT" baseline="-25000" dirty="0"/>
              <a:t>a</a:t>
            </a:r>
            <a:r>
              <a:rPr lang="it-IT" dirty="0"/>
              <a:t> = 93045,12 J + 70852,6182 J</a:t>
            </a:r>
          </a:p>
          <a:p>
            <a:r>
              <a:rPr lang="en-US" dirty="0" err="1"/>
              <a:t>w</a:t>
            </a:r>
            <a:r>
              <a:rPr lang="en-US" baseline="-25000" dirty="0" err="1"/>
              <a:t>a</a:t>
            </a:r>
            <a:r>
              <a:rPr lang="en-US" dirty="0"/>
              <a:t> = √163897,7382/518,523 = 17,778 m/s = 64 km/h circa</a:t>
            </a:r>
            <a:endParaRPr lang="it-IT" dirty="0"/>
          </a:p>
        </p:txBody>
      </p:sp>
    </p:spTree>
    <p:extLst>
      <p:ext uri="{BB962C8B-B14F-4D97-AF65-F5344CB8AC3E}">
        <p14:creationId xmlns:p14="http://schemas.microsoft.com/office/powerpoint/2010/main" val="3610855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51520" y="2136339"/>
            <a:ext cx="8424936" cy="1754326"/>
          </a:xfrm>
          <a:prstGeom prst="rect">
            <a:avLst/>
          </a:prstGeom>
        </p:spPr>
        <p:txBody>
          <a:bodyPr wrap="square">
            <a:spAutoFit/>
          </a:bodyPr>
          <a:lstStyle/>
          <a:p>
            <a:r>
              <a:rPr lang="it-IT" dirty="0"/>
              <a:t>Nell’</a:t>
            </a:r>
            <a:r>
              <a:rPr lang="it-IT" b="1" u="sng" dirty="0">
                <a:effectLst>
                  <a:outerShdw blurRad="38100" dist="38100" dir="2700000" algn="tl">
                    <a:srgbClr val="000000">
                      <a:alpha val="43137"/>
                    </a:srgbClr>
                  </a:outerShdw>
                </a:effectLst>
              </a:rPr>
              <a:t>urto totalmente anelastico</a:t>
            </a:r>
            <a:r>
              <a:rPr lang="it-IT" dirty="0"/>
              <a:t>, dove il lavoro di deformazione delle strutture dei veicoli deve essere computato nella sua interezza, mancando la cosiddetta fase di “restituzione”; per tale razione il cosiddetto coefficiente  di restituzione “K” risulterà uguale a zero, avremo</a:t>
            </a:r>
            <a:r>
              <a:rPr lang="it-IT" dirty="0" smtClean="0"/>
              <a:t>:</a:t>
            </a:r>
          </a:p>
          <a:p>
            <a:endParaRPr lang="it-IT" dirty="0"/>
          </a:p>
          <a:p>
            <a:pPr algn="ctr"/>
            <a:r>
              <a:rPr lang="it-IT" b="1" dirty="0" err="1"/>
              <a:t>E</a:t>
            </a:r>
            <a:r>
              <a:rPr lang="it-IT" b="1" baseline="-25000" dirty="0" err="1"/>
              <a:t>c</a:t>
            </a:r>
            <a:r>
              <a:rPr lang="it-IT" b="1" dirty="0"/>
              <a:t> = ½ * (m</a:t>
            </a:r>
            <a:r>
              <a:rPr lang="it-IT" b="1" baseline="-25000" dirty="0"/>
              <a:t>a</a:t>
            </a:r>
            <a:r>
              <a:rPr lang="it-IT" b="1" dirty="0"/>
              <a:t> * m</a:t>
            </a:r>
            <a:r>
              <a:rPr lang="it-IT" b="1" baseline="-25000" dirty="0"/>
              <a:t>a</a:t>
            </a:r>
            <a:r>
              <a:rPr lang="it-IT" b="1" dirty="0"/>
              <a:t>)/(m</a:t>
            </a:r>
            <a:r>
              <a:rPr lang="it-IT" b="1" baseline="-25000" dirty="0"/>
              <a:t>a</a:t>
            </a:r>
            <a:r>
              <a:rPr lang="it-IT" b="1" dirty="0"/>
              <a:t> + m</a:t>
            </a:r>
            <a:r>
              <a:rPr lang="it-IT" b="1" baseline="-25000" dirty="0"/>
              <a:t>b</a:t>
            </a:r>
            <a:r>
              <a:rPr lang="it-IT" b="1" dirty="0"/>
              <a:t>) * (</a:t>
            </a:r>
            <a:r>
              <a:rPr lang="it-IT" b="1" dirty="0" err="1"/>
              <a:t>w</a:t>
            </a:r>
            <a:r>
              <a:rPr lang="it-IT" b="1" baseline="-25000" dirty="0" err="1"/>
              <a:t>a</a:t>
            </a:r>
            <a:r>
              <a:rPr lang="it-IT" b="1" dirty="0"/>
              <a:t> – </a:t>
            </a:r>
            <a:r>
              <a:rPr lang="it-IT" b="1" dirty="0" err="1"/>
              <a:t>w</a:t>
            </a:r>
            <a:r>
              <a:rPr lang="it-IT" b="1" baseline="-25000" dirty="0" err="1"/>
              <a:t>b</a:t>
            </a:r>
            <a:r>
              <a:rPr lang="it-IT" b="1" dirty="0"/>
              <a:t>)</a:t>
            </a:r>
            <a:r>
              <a:rPr lang="it-IT" b="1" baseline="30000" dirty="0"/>
              <a:t>2</a:t>
            </a:r>
            <a:r>
              <a:rPr lang="it-IT" b="1" dirty="0"/>
              <a:t> = </a:t>
            </a:r>
            <a:r>
              <a:rPr lang="it-IT" b="1" dirty="0" err="1"/>
              <a:t>L</a:t>
            </a:r>
            <a:r>
              <a:rPr lang="it-IT" b="1" baseline="-25000" dirty="0" err="1"/>
              <a:t>d</a:t>
            </a:r>
            <a:endParaRPr lang="it-IT" dirty="0"/>
          </a:p>
        </p:txBody>
      </p:sp>
    </p:spTree>
    <p:extLst>
      <p:ext uri="{BB962C8B-B14F-4D97-AF65-F5344CB8AC3E}">
        <p14:creationId xmlns:p14="http://schemas.microsoft.com/office/powerpoint/2010/main" val="12960136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3757" y="1440160"/>
            <a:ext cx="7650691" cy="4725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25146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565" y="741563"/>
            <a:ext cx="7129859" cy="5783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72783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4" y="836712"/>
            <a:ext cx="7129860" cy="327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8525" y="4242172"/>
            <a:ext cx="7157722" cy="1491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89024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33</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072" y="879767"/>
            <a:ext cx="7740352" cy="5501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22484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34</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5" y="1052736"/>
            <a:ext cx="7633915" cy="503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99930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35</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4" y="764704"/>
            <a:ext cx="7201868" cy="5731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59233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36</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5" y="720080"/>
            <a:ext cx="7705923" cy="3789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8524" y="4604413"/>
            <a:ext cx="7705923" cy="2064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982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37</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8112" y="636314"/>
            <a:ext cx="7020272" cy="6033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11998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38</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844824"/>
            <a:ext cx="8245475" cy="3396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29704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39</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0533" y="721784"/>
            <a:ext cx="7129859" cy="580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01906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611560" y="2690336"/>
            <a:ext cx="7776864" cy="923330"/>
          </a:xfrm>
          <a:prstGeom prst="rect">
            <a:avLst/>
          </a:prstGeom>
        </p:spPr>
        <p:txBody>
          <a:bodyPr wrap="square">
            <a:spAutoFit/>
          </a:bodyPr>
          <a:lstStyle/>
          <a:p>
            <a:r>
              <a:rPr lang="it-IT" dirty="0"/>
              <a:t>Al contrario, con un </a:t>
            </a:r>
            <a:r>
              <a:rPr lang="it-IT" b="1" dirty="0"/>
              <a:t>urto imperfettamente anelastico</a:t>
            </a:r>
            <a:r>
              <a:rPr lang="it-IT" dirty="0"/>
              <a:t>, il lavoro di deformazione risulterà inferiore, in funzione del valore, diverso da zero, assunto dal coefficiente di restituzione K.</a:t>
            </a:r>
          </a:p>
        </p:txBody>
      </p:sp>
    </p:spTree>
    <p:extLst>
      <p:ext uri="{BB962C8B-B14F-4D97-AF65-F5344CB8AC3E}">
        <p14:creationId xmlns:p14="http://schemas.microsoft.com/office/powerpoint/2010/main" val="4877535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40</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1902" y="1368152"/>
            <a:ext cx="7540538" cy="443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6617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41</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5" y="1484784"/>
            <a:ext cx="7778028" cy="43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79037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42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8112" y="642605"/>
            <a:ext cx="6876256" cy="602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59278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179512" y="1997839"/>
            <a:ext cx="8784976" cy="2585323"/>
          </a:xfrm>
          <a:prstGeom prst="rect">
            <a:avLst/>
          </a:prstGeom>
        </p:spPr>
        <p:txBody>
          <a:bodyPr wrap="square">
            <a:spAutoFit/>
          </a:bodyPr>
          <a:lstStyle/>
          <a:p>
            <a:r>
              <a:rPr lang="it-IT" dirty="0"/>
              <a:t>Mentre, in un </a:t>
            </a:r>
            <a:r>
              <a:rPr lang="it-IT" b="1" u="sng" dirty="0">
                <a:effectLst>
                  <a:outerShdw blurRad="38100" dist="38100" dir="2700000" algn="tl">
                    <a:srgbClr val="000000">
                      <a:alpha val="43137"/>
                    </a:srgbClr>
                  </a:outerShdw>
                </a:effectLst>
              </a:rPr>
              <a:t>urto perfettamente elastico</a:t>
            </a:r>
            <a:r>
              <a:rPr lang="it-IT" dirty="0"/>
              <a:t>, il secondo membro della suddetta equazione sarà nullo; pertanto</a:t>
            </a:r>
            <a:r>
              <a:rPr lang="it-IT" dirty="0" smtClean="0"/>
              <a:t>:</a:t>
            </a:r>
          </a:p>
          <a:p>
            <a:endParaRPr lang="it-IT" dirty="0" smtClean="0"/>
          </a:p>
          <a:p>
            <a:pPr algn="ctr"/>
            <a:r>
              <a:rPr lang="it-IT" dirty="0" smtClean="0"/>
              <a:t> </a:t>
            </a:r>
            <a:r>
              <a:rPr lang="it-IT" dirty="0" err="1" smtClean="0"/>
              <a:t>E</a:t>
            </a:r>
            <a:r>
              <a:rPr lang="it-IT" baseline="-25000" dirty="0" err="1" smtClean="0"/>
              <a:t>c</a:t>
            </a:r>
            <a:r>
              <a:rPr lang="it-IT" dirty="0" smtClean="0"/>
              <a:t> = </a:t>
            </a:r>
            <a:r>
              <a:rPr lang="it-IT" dirty="0" err="1" smtClean="0"/>
              <a:t>L</a:t>
            </a:r>
            <a:r>
              <a:rPr lang="it-IT" baseline="-25000" dirty="0" err="1" smtClean="0"/>
              <a:t>d</a:t>
            </a:r>
            <a:r>
              <a:rPr lang="it-IT" dirty="0" smtClean="0"/>
              <a:t> = 0.</a:t>
            </a:r>
          </a:p>
          <a:p>
            <a:pPr algn="ctr"/>
            <a:endParaRPr lang="it-IT" dirty="0" smtClean="0"/>
          </a:p>
          <a:p>
            <a:r>
              <a:rPr lang="it-IT" u="sng" dirty="0" smtClean="0"/>
              <a:t>Per </a:t>
            </a:r>
            <a:r>
              <a:rPr lang="it-IT" u="sng" dirty="0"/>
              <a:t>tutto quanto precede la formula attraverso la quale si può quantificare l’entità dell’energia cinetica che si dissipa in un urto per lavoro di deformazione, è la seguente</a:t>
            </a:r>
            <a:r>
              <a:rPr lang="it-IT" u="sng" dirty="0" smtClean="0"/>
              <a:t>:</a:t>
            </a:r>
          </a:p>
          <a:p>
            <a:endParaRPr lang="it-IT" dirty="0"/>
          </a:p>
          <a:p>
            <a:pPr algn="ctr"/>
            <a:r>
              <a:rPr lang="it-IT" b="1" dirty="0" err="1"/>
              <a:t>E</a:t>
            </a:r>
            <a:r>
              <a:rPr lang="it-IT" b="1" baseline="-25000" dirty="0" err="1"/>
              <a:t>c</a:t>
            </a:r>
            <a:r>
              <a:rPr lang="it-IT" b="1" dirty="0"/>
              <a:t> = ½ * (m</a:t>
            </a:r>
            <a:r>
              <a:rPr lang="it-IT" b="1" baseline="-25000" dirty="0"/>
              <a:t>a</a:t>
            </a:r>
            <a:r>
              <a:rPr lang="it-IT" b="1" dirty="0"/>
              <a:t> * m</a:t>
            </a:r>
            <a:r>
              <a:rPr lang="it-IT" b="1" baseline="-25000" dirty="0"/>
              <a:t>b</a:t>
            </a:r>
            <a:r>
              <a:rPr lang="it-IT" b="1" dirty="0"/>
              <a:t>)/(m</a:t>
            </a:r>
            <a:r>
              <a:rPr lang="it-IT" b="1" baseline="-25000" dirty="0"/>
              <a:t>a</a:t>
            </a:r>
            <a:r>
              <a:rPr lang="it-IT" b="1" dirty="0"/>
              <a:t> + m</a:t>
            </a:r>
            <a:r>
              <a:rPr lang="it-IT" b="1" baseline="-25000" dirty="0"/>
              <a:t>b</a:t>
            </a:r>
            <a:r>
              <a:rPr lang="it-IT" b="1" dirty="0"/>
              <a:t>) * (</a:t>
            </a:r>
            <a:r>
              <a:rPr lang="it-IT" b="1" dirty="0" err="1"/>
              <a:t>w</a:t>
            </a:r>
            <a:r>
              <a:rPr lang="it-IT" b="1" baseline="-25000" dirty="0" err="1"/>
              <a:t>a</a:t>
            </a:r>
            <a:r>
              <a:rPr lang="it-IT" b="1" dirty="0"/>
              <a:t> – </a:t>
            </a:r>
            <a:r>
              <a:rPr lang="it-IT" b="1" dirty="0" err="1"/>
              <a:t>w</a:t>
            </a:r>
            <a:r>
              <a:rPr lang="it-IT" b="1" baseline="-25000" dirty="0" err="1"/>
              <a:t>b</a:t>
            </a:r>
            <a:r>
              <a:rPr lang="it-IT" b="1" dirty="0"/>
              <a:t>)</a:t>
            </a:r>
            <a:r>
              <a:rPr lang="it-IT" b="1" baseline="30000" dirty="0"/>
              <a:t>2</a:t>
            </a:r>
            <a:r>
              <a:rPr lang="it-IT" b="1" dirty="0"/>
              <a:t> * (1 – K</a:t>
            </a:r>
            <a:r>
              <a:rPr lang="it-IT" b="1" baseline="30000" dirty="0"/>
              <a:t>2</a:t>
            </a:r>
            <a:r>
              <a:rPr lang="it-IT" b="1" dirty="0"/>
              <a:t>)</a:t>
            </a:r>
            <a:endParaRPr lang="it-IT" dirty="0"/>
          </a:p>
        </p:txBody>
      </p:sp>
    </p:spTree>
    <p:extLst>
      <p:ext uri="{BB962C8B-B14F-4D97-AF65-F5344CB8AC3E}">
        <p14:creationId xmlns:p14="http://schemas.microsoft.com/office/powerpoint/2010/main" val="3320423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107504" y="1268760"/>
            <a:ext cx="8928992" cy="4801314"/>
          </a:xfrm>
          <a:prstGeom prst="rect">
            <a:avLst/>
          </a:prstGeom>
        </p:spPr>
        <p:txBody>
          <a:bodyPr wrap="square">
            <a:spAutoFit/>
          </a:bodyPr>
          <a:lstStyle/>
          <a:p>
            <a:r>
              <a:rPr lang="it-IT" dirty="0"/>
              <a:t>Come già detto, è indispensabile conoscere sia la velocità di arrivo all’urto di uno dei due veicoli (ipotizziamo B) che le due velocità residue post-urto (ovvero i lavori compiuti dopo la collisione), da quantificare preliminarmente. Alla determinazione di queste ultime due velocità può pervenirsi esaminando i percorsi effettuati e le modalità stesse con cui sono avvenuti, dopo l’urto, i rispettivi movimenti, attraverso l’applicazione delle formule risolutive, appropriate al caso, per la ricerca postuma della velocità; nella generalità delle volte, va applicata la formula relativa al moto uniformemente ritardato</a:t>
            </a:r>
            <a:r>
              <a:rPr lang="it-IT" dirty="0" smtClean="0"/>
              <a:t>:</a:t>
            </a:r>
          </a:p>
          <a:p>
            <a:endParaRPr lang="it-IT" dirty="0"/>
          </a:p>
          <a:p>
            <a:r>
              <a:rPr lang="it-IT" b="1" dirty="0"/>
              <a:t>w = √(2*g*r*S</a:t>
            </a:r>
            <a:r>
              <a:rPr lang="it-IT" b="1" dirty="0" smtClean="0"/>
              <a:t>)</a:t>
            </a:r>
          </a:p>
          <a:p>
            <a:endParaRPr lang="it-IT" dirty="0"/>
          </a:p>
          <a:p>
            <a:r>
              <a:rPr lang="it-IT" dirty="0"/>
              <a:t>Considerando il Principio di Conservazione delle Quantità di Moto</a:t>
            </a:r>
            <a:r>
              <a:rPr lang="it-IT" dirty="0" smtClean="0"/>
              <a:t>:</a:t>
            </a:r>
          </a:p>
          <a:p>
            <a:endParaRPr lang="it-IT" dirty="0"/>
          </a:p>
          <a:p>
            <a:pPr algn="ctr"/>
            <a:r>
              <a:rPr lang="it-IT" b="1" dirty="0" err="1"/>
              <a:t>Q</a:t>
            </a:r>
            <a:r>
              <a:rPr lang="it-IT" b="1" baseline="-25000" dirty="0" err="1"/>
              <a:t>a</a:t>
            </a:r>
            <a:r>
              <a:rPr lang="it-IT" b="1" dirty="0"/>
              <a:t> + </a:t>
            </a:r>
            <a:r>
              <a:rPr lang="it-IT" b="1" dirty="0" err="1"/>
              <a:t>Q</a:t>
            </a:r>
            <a:r>
              <a:rPr lang="it-IT" b="1" baseline="-25000" dirty="0" err="1"/>
              <a:t>b</a:t>
            </a:r>
            <a:r>
              <a:rPr lang="it-IT" b="1" dirty="0"/>
              <a:t> = </a:t>
            </a:r>
            <a:r>
              <a:rPr lang="it-IT" b="1" dirty="0" err="1"/>
              <a:t>Q</a:t>
            </a:r>
            <a:r>
              <a:rPr lang="it-IT" b="1" baseline="30000" dirty="0" err="1"/>
              <a:t>’</a:t>
            </a:r>
            <a:r>
              <a:rPr lang="it-IT" b="1" baseline="-25000" dirty="0" err="1"/>
              <a:t>a</a:t>
            </a:r>
            <a:r>
              <a:rPr lang="it-IT" b="1" dirty="0"/>
              <a:t> + </a:t>
            </a:r>
            <a:r>
              <a:rPr lang="it-IT" b="1" dirty="0" err="1" smtClean="0"/>
              <a:t>Q</a:t>
            </a:r>
            <a:r>
              <a:rPr lang="it-IT" b="1" baseline="30000" dirty="0" err="1" smtClean="0"/>
              <a:t>’</a:t>
            </a:r>
            <a:r>
              <a:rPr lang="it-IT" b="1" baseline="-25000" dirty="0" err="1" smtClean="0"/>
              <a:t>b</a:t>
            </a:r>
            <a:endParaRPr lang="it-IT" b="1" baseline="-25000" dirty="0" smtClean="0"/>
          </a:p>
          <a:p>
            <a:pPr algn="ctr"/>
            <a:endParaRPr lang="it-IT" dirty="0"/>
          </a:p>
          <a:p>
            <a:r>
              <a:rPr lang="it-IT" dirty="0"/>
              <a:t>ossia</a:t>
            </a:r>
            <a:r>
              <a:rPr lang="it-IT" dirty="0" smtClean="0"/>
              <a:t>:</a:t>
            </a:r>
          </a:p>
          <a:p>
            <a:endParaRPr lang="it-IT" dirty="0"/>
          </a:p>
          <a:p>
            <a:pPr algn="ctr"/>
            <a:r>
              <a:rPr lang="it-IT" b="1" dirty="0"/>
              <a:t>m</a:t>
            </a:r>
            <a:r>
              <a:rPr lang="it-IT" b="1" baseline="-25000" dirty="0"/>
              <a:t>a</a:t>
            </a:r>
            <a:r>
              <a:rPr lang="it-IT" b="1" dirty="0"/>
              <a:t> * </a:t>
            </a:r>
            <a:r>
              <a:rPr lang="it-IT" b="1" dirty="0" err="1"/>
              <a:t>w</a:t>
            </a:r>
            <a:r>
              <a:rPr lang="it-IT" b="1" baseline="-25000" dirty="0" err="1"/>
              <a:t>a</a:t>
            </a:r>
            <a:r>
              <a:rPr lang="it-IT" b="1" dirty="0"/>
              <a:t> + m</a:t>
            </a:r>
            <a:r>
              <a:rPr lang="it-IT" b="1" baseline="-25000" dirty="0"/>
              <a:t>b</a:t>
            </a:r>
            <a:r>
              <a:rPr lang="it-IT" b="1" dirty="0"/>
              <a:t> * </a:t>
            </a:r>
            <a:r>
              <a:rPr lang="it-IT" b="1" dirty="0" err="1"/>
              <a:t>w</a:t>
            </a:r>
            <a:r>
              <a:rPr lang="it-IT" b="1" baseline="-25000" dirty="0" err="1"/>
              <a:t>b</a:t>
            </a:r>
            <a:r>
              <a:rPr lang="it-IT" b="1" dirty="0"/>
              <a:t> = m</a:t>
            </a:r>
            <a:r>
              <a:rPr lang="it-IT" b="1" baseline="-25000" dirty="0"/>
              <a:t>a</a:t>
            </a:r>
            <a:r>
              <a:rPr lang="it-IT" b="1" dirty="0"/>
              <a:t> * </a:t>
            </a:r>
            <a:r>
              <a:rPr lang="it-IT" b="1" dirty="0" err="1"/>
              <a:t>w</a:t>
            </a:r>
            <a:r>
              <a:rPr lang="it-IT" b="1" baseline="30000" dirty="0" err="1"/>
              <a:t>’</a:t>
            </a:r>
            <a:r>
              <a:rPr lang="it-IT" b="1" baseline="-25000" dirty="0" err="1"/>
              <a:t>a</a:t>
            </a:r>
            <a:r>
              <a:rPr lang="it-IT" b="1" dirty="0"/>
              <a:t> + m</a:t>
            </a:r>
            <a:r>
              <a:rPr lang="it-IT" b="1" baseline="-25000" dirty="0"/>
              <a:t>b</a:t>
            </a:r>
            <a:r>
              <a:rPr lang="it-IT" b="1" dirty="0"/>
              <a:t> * </a:t>
            </a:r>
            <a:r>
              <a:rPr lang="it-IT" b="1" dirty="0" err="1"/>
              <a:t>w</a:t>
            </a:r>
            <a:r>
              <a:rPr lang="it-IT" b="1" baseline="30000" dirty="0" err="1"/>
              <a:t>’</a:t>
            </a:r>
            <a:r>
              <a:rPr lang="it-IT" b="1" baseline="-25000" dirty="0" err="1"/>
              <a:t>b</a:t>
            </a:r>
            <a:r>
              <a:rPr lang="it-IT" b="1" baseline="-25000" dirty="0"/>
              <a:t> </a:t>
            </a:r>
            <a:endParaRPr lang="it-IT" dirty="0"/>
          </a:p>
        </p:txBody>
      </p:sp>
    </p:spTree>
    <p:extLst>
      <p:ext uri="{BB962C8B-B14F-4D97-AF65-F5344CB8AC3E}">
        <p14:creationId xmlns:p14="http://schemas.microsoft.com/office/powerpoint/2010/main" val="16249267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836712"/>
            <a:ext cx="6408712" cy="5731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7062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6144" y="836712"/>
            <a:ext cx="6084168" cy="5587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95207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CASISTICA ESEMPLIFICATIVA</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179512" y="2274838"/>
            <a:ext cx="8280920" cy="2031325"/>
          </a:xfrm>
          <a:prstGeom prst="rect">
            <a:avLst/>
          </a:prstGeom>
        </p:spPr>
        <p:txBody>
          <a:bodyPr wrap="square">
            <a:spAutoFit/>
          </a:bodyPr>
          <a:lstStyle/>
          <a:p>
            <a:pPr marL="285750" lvl="0" indent="-285750">
              <a:buFont typeface="Wingdings" pitchFamily="2" charset="2"/>
              <a:buChar char="q"/>
            </a:pPr>
            <a:r>
              <a:rPr lang="it-IT" dirty="0"/>
              <a:t>Nel caso in cui la direzione fondamentale del sistema coincida con quella di arrivo all’urto del veicolo A, ove α = 0° e, pertanto: </a:t>
            </a:r>
            <a:endParaRPr lang="it-IT" dirty="0" smtClean="0"/>
          </a:p>
          <a:p>
            <a:pPr lvl="0"/>
            <a:endParaRPr lang="it-IT" dirty="0"/>
          </a:p>
          <a:p>
            <a:pPr lvl="0" algn="ctr"/>
            <a:r>
              <a:rPr lang="it-IT" dirty="0" smtClean="0"/>
              <a:t>senα </a:t>
            </a:r>
            <a:r>
              <a:rPr lang="it-IT" dirty="0"/>
              <a:t>= 0 e cosα = 1, si ha</a:t>
            </a:r>
            <a:r>
              <a:rPr lang="it-IT" dirty="0" smtClean="0"/>
              <a:t>:</a:t>
            </a:r>
          </a:p>
          <a:p>
            <a:pPr lvl="0" algn="ctr"/>
            <a:endParaRPr lang="it-IT" dirty="0"/>
          </a:p>
          <a:p>
            <a:pPr algn="ctr"/>
            <a:r>
              <a:rPr lang="it-IT" b="1" dirty="0" err="1" smtClean="0"/>
              <a:t>w</a:t>
            </a:r>
            <a:r>
              <a:rPr lang="it-IT" b="1" baseline="-25000" dirty="0" err="1" smtClean="0"/>
              <a:t>b</a:t>
            </a:r>
            <a:r>
              <a:rPr lang="it-IT" b="1" dirty="0" smtClean="0"/>
              <a:t> = (m</a:t>
            </a:r>
            <a:r>
              <a:rPr lang="it-IT" b="1" baseline="-25000" dirty="0" smtClean="0"/>
              <a:t>a</a:t>
            </a:r>
            <a:r>
              <a:rPr lang="it-IT" b="1" dirty="0" smtClean="0"/>
              <a:t> * </a:t>
            </a:r>
            <a:r>
              <a:rPr lang="it-IT" b="1" dirty="0" err="1" smtClean="0"/>
              <a:t>w</a:t>
            </a:r>
            <a:r>
              <a:rPr lang="it-IT" b="1" baseline="30000" dirty="0" err="1" smtClean="0"/>
              <a:t>’</a:t>
            </a:r>
            <a:r>
              <a:rPr lang="it-IT" b="1" baseline="-25000" dirty="0" err="1" smtClean="0"/>
              <a:t>a</a:t>
            </a:r>
            <a:r>
              <a:rPr lang="it-IT" b="1" dirty="0" smtClean="0"/>
              <a:t> * </a:t>
            </a:r>
            <a:r>
              <a:rPr lang="it-IT" b="1" dirty="0" err="1" smtClean="0"/>
              <a:t>senγ</a:t>
            </a:r>
            <a:r>
              <a:rPr lang="it-IT" b="1" dirty="0" smtClean="0"/>
              <a:t> + m</a:t>
            </a:r>
            <a:r>
              <a:rPr lang="it-IT" b="1" baseline="-25000" dirty="0" smtClean="0"/>
              <a:t>b</a:t>
            </a:r>
            <a:r>
              <a:rPr lang="it-IT" b="1" dirty="0" smtClean="0"/>
              <a:t> * </a:t>
            </a:r>
            <a:r>
              <a:rPr lang="it-IT" b="1" dirty="0" err="1" smtClean="0"/>
              <a:t>w</a:t>
            </a:r>
            <a:r>
              <a:rPr lang="it-IT" b="1" baseline="30000" dirty="0" err="1" smtClean="0"/>
              <a:t>’</a:t>
            </a:r>
            <a:r>
              <a:rPr lang="it-IT" b="1" baseline="-25000" dirty="0" err="1" smtClean="0"/>
              <a:t>b</a:t>
            </a:r>
            <a:r>
              <a:rPr lang="it-IT" b="1" dirty="0" smtClean="0"/>
              <a:t> * sen</a:t>
            </a:r>
            <a:r>
              <a:rPr lang="en-US" b="1" dirty="0" smtClean="0"/>
              <a:t>δ</a:t>
            </a:r>
            <a:r>
              <a:rPr lang="it-IT" b="1" dirty="0" smtClean="0"/>
              <a:t>) / m</a:t>
            </a:r>
            <a:r>
              <a:rPr lang="it-IT" b="1" baseline="-25000" dirty="0" smtClean="0"/>
              <a:t>b</a:t>
            </a:r>
            <a:r>
              <a:rPr lang="it-IT" b="1" dirty="0" smtClean="0"/>
              <a:t> * senβ</a:t>
            </a:r>
            <a:endParaRPr lang="it-IT" dirty="0" smtClean="0"/>
          </a:p>
          <a:p>
            <a:pPr algn="ctr"/>
            <a:r>
              <a:rPr lang="it-IT" b="1" dirty="0" err="1" smtClean="0"/>
              <a:t>w</a:t>
            </a:r>
            <a:r>
              <a:rPr lang="it-IT" b="1" baseline="-25000" dirty="0" err="1" smtClean="0"/>
              <a:t>a</a:t>
            </a:r>
            <a:r>
              <a:rPr lang="it-IT" b="1" dirty="0" smtClean="0"/>
              <a:t> = (m</a:t>
            </a:r>
            <a:r>
              <a:rPr lang="it-IT" b="1" baseline="-25000" dirty="0" smtClean="0"/>
              <a:t>a</a:t>
            </a:r>
            <a:r>
              <a:rPr lang="it-IT" b="1" dirty="0" smtClean="0"/>
              <a:t> * </a:t>
            </a:r>
            <a:r>
              <a:rPr lang="it-IT" b="1" dirty="0" err="1" smtClean="0"/>
              <a:t>w</a:t>
            </a:r>
            <a:r>
              <a:rPr lang="it-IT" b="1" baseline="30000" dirty="0" err="1" smtClean="0"/>
              <a:t>’</a:t>
            </a:r>
            <a:r>
              <a:rPr lang="it-IT" b="1" baseline="-25000" dirty="0" err="1" smtClean="0"/>
              <a:t>a</a:t>
            </a:r>
            <a:r>
              <a:rPr lang="it-IT" b="1" dirty="0" smtClean="0"/>
              <a:t> * </a:t>
            </a:r>
            <a:r>
              <a:rPr lang="it-IT" b="1" dirty="0" err="1" smtClean="0"/>
              <a:t>cosγ</a:t>
            </a:r>
            <a:r>
              <a:rPr lang="it-IT" b="1" dirty="0" smtClean="0"/>
              <a:t> + m</a:t>
            </a:r>
            <a:r>
              <a:rPr lang="it-IT" b="1" baseline="-25000" dirty="0" smtClean="0"/>
              <a:t>b</a:t>
            </a:r>
            <a:r>
              <a:rPr lang="it-IT" b="1" dirty="0" smtClean="0"/>
              <a:t> * </a:t>
            </a:r>
            <a:r>
              <a:rPr lang="it-IT" b="1" dirty="0" err="1" smtClean="0"/>
              <a:t>w</a:t>
            </a:r>
            <a:r>
              <a:rPr lang="it-IT" b="1" baseline="30000" dirty="0" err="1" smtClean="0"/>
              <a:t>’</a:t>
            </a:r>
            <a:r>
              <a:rPr lang="it-IT" b="1" baseline="-25000" dirty="0" err="1" smtClean="0"/>
              <a:t>b</a:t>
            </a:r>
            <a:r>
              <a:rPr lang="it-IT" b="1" dirty="0" smtClean="0"/>
              <a:t> * </a:t>
            </a:r>
            <a:r>
              <a:rPr lang="it-IT" b="1" dirty="0" err="1" smtClean="0"/>
              <a:t>cosδ</a:t>
            </a:r>
            <a:r>
              <a:rPr lang="it-IT" b="1" dirty="0" smtClean="0"/>
              <a:t> – m</a:t>
            </a:r>
            <a:r>
              <a:rPr lang="it-IT" b="1" baseline="-25000" dirty="0" smtClean="0"/>
              <a:t>b</a:t>
            </a:r>
            <a:r>
              <a:rPr lang="it-IT" b="1" dirty="0" smtClean="0"/>
              <a:t> * </a:t>
            </a:r>
            <a:r>
              <a:rPr lang="it-IT" b="1" dirty="0" err="1" smtClean="0"/>
              <a:t>w</a:t>
            </a:r>
            <a:r>
              <a:rPr lang="it-IT" b="1" baseline="-25000" dirty="0" err="1" smtClean="0"/>
              <a:t>b</a:t>
            </a:r>
            <a:r>
              <a:rPr lang="it-IT" b="1" dirty="0" smtClean="0"/>
              <a:t> * cosβ) / m</a:t>
            </a:r>
            <a:r>
              <a:rPr lang="it-IT" b="1" baseline="-25000" dirty="0" smtClean="0"/>
              <a:t>a</a:t>
            </a:r>
            <a:endParaRPr lang="it-IT" dirty="0"/>
          </a:p>
        </p:txBody>
      </p:sp>
    </p:spTree>
    <p:extLst>
      <p:ext uri="{BB962C8B-B14F-4D97-AF65-F5344CB8AC3E}">
        <p14:creationId xmlns:p14="http://schemas.microsoft.com/office/powerpoint/2010/main" val="29159610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1606</TotalTime>
  <Words>3774</Words>
  <Application>Microsoft Office PowerPoint</Application>
  <PresentationFormat>Presentazione su schermo (4:3)</PresentationFormat>
  <Paragraphs>456</Paragraphs>
  <Slides>42</Slides>
  <Notes>0</Notes>
  <HiddenSlides>0</HiddenSlides>
  <MMClips>0</MMClips>
  <ScaleCrop>false</ScaleCrop>
  <HeadingPairs>
    <vt:vector size="4" baseType="variant">
      <vt:variant>
        <vt:lpstr>Tema</vt:lpstr>
      </vt:variant>
      <vt:variant>
        <vt:i4>1</vt:i4>
      </vt:variant>
      <vt:variant>
        <vt:lpstr>Titoli diapositive</vt:lpstr>
      </vt:variant>
      <vt:variant>
        <vt:i4>42</vt:i4>
      </vt:variant>
    </vt:vector>
  </HeadingPairs>
  <TitlesOfParts>
    <vt:vector size="43" baseType="lpstr">
      <vt:lpstr>Equinozio</vt:lpstr>
      <vt:lpstr>Corso di Formazione LA RICOSTRUZIONE DEI SINISTRI STRADALI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Utente</cp:lastModifiedBy>
  <cp:revision>169</cp:revision>
  <dcterms:created xsi:type="dcterms:W3CDTF">2012-02-03T12:18:10Z</dcterms:created>
  <dcterms:modified xsi:type="dcterms:W3CDTF">2017-05-25T20:54:58Z</dcterms:modified>
</cp:coreProperties>
</file>