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5591" autoAdjust="0"/>
  </p:normalViewPr>
  <p:slideViewPr>
    <p:cSldViewPr>
      <p:cViewPr>
        <p:scale>
          <a:sx n="75" d="100"/>
          <a:sy n="75" d="100"/>
        </p:scale>
        <p:origin x="-123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30F70-FACB-41CA-B773-F960E2F86E33}" type="doc">
      <dgm:prSet loTypeId="urn:microsoft.com/office/officeart/2005/8/layout/gear1" loCatId="cycle" qsTypeId="urn:microsoft.com/office/officeart/2005/8/quickstyle/simple1" qsCatId="simple" csTypeId="urn:microsoft.com/office/officeart/2005/8/colors/accent1_2" csCatId="accent1" phldr="1"/>
      <dgm:spPr/>
    </dgm:pt>
    <dgm:pt modelId="{1D2E1C58-2F76-4845-8EE0-3859D2B4AB32}">
      <dgm:prSet phldrT="[Testo]" custT="1"/>
      <dgm:spPr/>
      <dgm:t>
        <a:bodyPr/>
        <a:lstStyle/>
        <a:p>
          <a:r>
            <a:rPr lang="it-IT" sz="1600" b="1" dirty="0" smtClean="0"/>
            <a:t>Regolamento CE n°561 del 15 Marzo 2006</a:t>
          </a:r>
          <a:endParaRPr lang="it-IT" sz="1600" b="1" dirty="0"/>
        </a:p>
      </dgm:t>
    </dgm:pt>
    <dgm:pt modelId="{DC0589E7-FA5A-47D6-A812-6BF7FFD73793}" type="parTrans" cxnId="{10D8EB3B-E7A6-4069-9233-081D54CE6F1C}">
      <dgm:prSet/>
      <dgm:spPr/>
      <dgm:t>
        <a:bodyPr/>
        <a:lstStyle/>
        <a:p>
          <a:endParaRPr lang="it-IT"/>
        </a:p>
      </dgm:t>
    </dgm:pt>
    <dgm:pt modelId="{D69030D5-7D1E-448A-BA00-935C3853DF85}" type="sibTrans" cxnId="{10D8EB3B-E7A6-4069-9233-081D54CE6F1C}">
      <dgm:prSet/>
      <dgm:spPr/>
      <dgm:t>
        <a:bodyPr/>
        <a:lstStyle/>
        <a:p>
          <a:endParaRPr lang="it-IT"/>
        </a:p>
      </dgm:t>
    </dgm:pt>
    <dgm:pt modelId="{14FC94AC-C52B-4045-9705-DA3BB76C23B5}">
      <dgm:prSet phldrT="[Testo]" custT="1"/>
      <dgm:spPr/>
      <dgm:t>
        <a:bodyPr/>
        <a:lstStyle/>
        <a:p>
          <a:r>
            <a:rPr lang="it-IT" sz="1600" b="1" dirty="0" smtClean="0"/>
            <a:t>Regolamento CE n°2135 del 1998</a:t>
          </a:r>
          <a:endParaRPr lang="it-IT" sz="1600" b="1" dirty="0"/>
        </a:p>
      </dgm:t>
    </dgm:pt>
    <dgm:pt modelId="{6160F528-6566-4948-B7E3-59D814AB89C5}" type="parTrans" cxnId="{8696E9D1-7EE0-403A-A578-6C4BBDBC2CF4}">
      <dgm:prSet/>
      <dgm:spPr/>
      <dgm:t>
        <a:bodyPr/>
        <a:lstStyle/>
        <a:p>
          <a:endParaRPr lang="it-IT"/>
        </a:p>
      </dgm:t>
    </dgm:pt>
    <dgm:pt modelId="{DC97E4E5-17F7-45EE-9936-11B9B61A380E}" type="sibTrans" cxnId="{8696E9D1-7EE0-403A-A578-6C4BBDBC2CF4}">
      <dgm:prSet/>
      <dgm:spPr/>
      <dgm:t>
        <a:bodyPr/>
        <a:lstStyle/>
        <a:p>
          <a:endParaRPr lang="it-IT"/>
        </a:p>
      </dgm:t>
    </dgm:pt>
    <dgm:pt modelId="{3A2E52AF-6F2D-468D-9BA2-B9E2654279EA}" type="pres">
      <dgm:prSet presAssocID="{F6230F70-FACB-41CA-B773-F960E2F86E33}" presName="composite" presStyleCnt="0">
        <dgm:presLayoutVars>
          <dgm:chMax val="3"/>
          <dgm:animLvl val="lvl"/>
          <dgm:resizeHandles val="exact"/>
        </dgm:presLayoutVars>
      </dgm:prSet>
      <dgm:spPr/>
    </dgm:pt>
    <dgm:pt modelId="{9FF85C45-50D2-47F7-A3C5-CC6457F07367}" type="pres">
      <dgm:prSet presAssocID="{1D2E1C58-2F76-4845-8EE0-3859D2B4AB32}" presName="gear1" presStyleLbl="node1" presStyleIdx="0" presStyleCnt="2" custLinFactNeighborX="23864" custLinFactNeighborY="-17123">
        <dgm:presLayoutVars>
          <dgm:chMax val="1"/>
          <dgm:bulletEnabled val="1"/>
        </dgm:presLayoutVars>
      </dgm:prSet>
      <dgm:spPr/>
      <dgm:t>
        <a:bodyPr/>
        <a:lstStyle/>
        <a:p>
          <a:endParaRPr lang="it-IT"/>
        </a:p>
      </dgm:t>
    </dgm:pt>
    <dgm:pt modelId="{2D32F7E5-1904-4B6F-B2E8-BD72F37F2B53}" type="pres">
      <dgm:prSet presAssocID="{1D2E1C58-2F76-4845-8EE0-3859D2B4AB32}" presName="gear1srcNode" presStyleLbl="node1" presStyleIdx="0" presStyleCnt="2"/>
      <dgm:spPr/>
    </dgm:pt>
    <dgm:pt modelId="{970BEB43-7656-483F-BF52-515C6A8C6EF3}" type="pres">
      <dgm:prSet presAssocID="{1D2E1C58-2F76-4845-8EE0-3859D2B4AB32}" presName="gear1dstNode" presStyleLbl="node1" presStyleIdx="0" presStyleCnt="2"/>
      <dgm:spPr/>
    </dgm:pt>
    <dgm:pt modelId="{C4CD052E-D289-4242-8CD2-74D38264FEAC}" type="pres">
      <dgm:prSet presAssocID="{14FC94AC-C52B-4045-9705-DA3BB76C23B5}" presName="gear2" presStyleLbl="node1" presStyleIdx="1" presStyleCnt="2" custScaleX="166518" custScaleY="156785">
        <dgm:presLayoutVars>
          <dgm:chMax val="1"/>
          <dgm:bulletEnabled val="1"/>
        </dgm:presLayoutVars>
      </dgm:prSet>
      <dgm:spPr/>
      <dgm:t>
        <a:bodyPr/>
        <a:lstStyle/>
        <a:p>
          <a:endParaRPr lang="it-IT"/>
        </a:p>
      </dgm:t>
    </dgm:pt>
    <dgm:pt modelId="{7E732D1C-F8C7-4F90-9595-25C5341A7B65}" type="pres">
      <dgm:prSet presAssocID="{14FC94AC-C52B-4045-9705-DA3BB76C23B5}" presName="gear2srcNode" presStyleLbl="node1" presStyleIdx="1" presStyleCnt="2"/>
      <dgm:spPr/>
    </dgm:pt>
    <dgm:pt modelId="{C83E308A-6906-45C2-990D-6B1D6CE3B412}" type="pres">
      <dgm:prSet presAssocID="{14FC94AC-C52B-4045-9705-DA3BB76C23B5}" presName="gear2dstNode" presStyleLbl="node1" presStyleIdx="1" presStyleCnt="2"/>
      <dgm:spPr/>
    </dgm:pt>
    <dgm:pt modelId="{4C094E66-7B93-4A20-B380-FBFBF279A96B}" type="pres">
      <dgm:prSet presAssocID="{D69030D5-7D1E-448A-BA00-935C3853DF85}" presName="connector1" presStyleLbl="sibTrans2D1" presStyleIdx="0" presStyleCnt="2"/>
      <dgm:spPr/>
    </dgm:pt>
    <dgm:pt modelId="{9D052D25-11D8-4533-A51C-9469F2892D1C}" type="pres">
      <dgm:prSet presAssocID="{DC97E4E5-17F7-45EE-9936-11B9B61A380E}" presName="connector2" presStyleLbl="sibTrans2D1" presStyleIdx="1" presStyleCnt="2"/>
      <dgm:spPr/>
    </dgm:pt>
  </dgm:ptLst>
  <dgm:cxnLst>
    <dgm:cxn modelId="{711D8B00-E22B-48CB-A43F-52250FA3CB39}" type="presOf" srcId="{DC97E4E5-17F7-45EE-9936-11B9B61A380E}" destId="{9D052D25-11D8-4533-A51C-9469F2892D1C}" srcOrd="0" destOrd="0" presId="urn:microsoft.com/office/officeart/2005/8/layout/gear1"/>
    <dgm:cxn modelId="{976C3414-7FBB-479C-855D-9F376493580B}" type="presOf" srcId="{14FC94AC-C52B-4045-9705-DA3BB76C23B5}" destId="{7E732D1C-F8C7-4F90-9595-25C5341A7B65}" srcOrd="1" destOrd="0" presId="urn:microsoft.com/office/officeart/2005/8/layout/gear1"/>
    <dgm:cxn modelId="{B4EDE283-9EDF-4FCB-8F16-B1B412ABDE2C}" type="presOf" srcId="{14FC94AC-C52B-4045-9705-DA3BB76C23B5}" destId="{C83E308A-6906-45C2-990D-6B1D6CE3B412}" srcOrd="2" destOrd="0" presId="urn:microsoft.com/office/officeart/2005/8/layout/gear1"/>
    <dgm:cxn modelId="{65741932-9C8A-4AFE-AF87-F5AC1277BD81}" type="presOf" srcId="{1D2E1C58-2F76-4845-8EE0-3859D2B4AB32}" destId="{9FF85C45-50D2-47F7-A3C5-CC6457F07367}" srcOrd="0" destOrd="0" presId="urn:microsoft.com/office/officeart/2005/8/layout/gear1"/>
    <dgm:cxn modelId="{DA80150F-0251-4302-9DFD-F9271443F02C}" type="presOf" srcId="{F6230F70-FACB-41CA-B773-F960E2F86E33}" destId="{3A2E52AF-6F2D-468D-9BA2-B9E2654279EA}" srcOrd="0" destOrd="0" presId="urn:microsoft.com/office/officeart/2005/8/layout/gear1"/>
    <dgm:cxn modelId="{7D352F41-F07A-415C-9994-7A73D7279FC3}" type="presOf" srcId="{D69030D5-7D1E-448A-BA00-935C3853DF85}" destId="{4C094E66-7B93-4A20-B380-FBFBF279A96B}" srcOrd="0" destOrd="0" presId="urn:microsoft.com/office/officeart/2005/8/layout/gear1"/>
    <dgm:cxn modelId="{8696E9D1-7EE0-403A-A578-6C4BBDBC2CF4}" srcId="{F6230F70-FACB-41CA-B773-F960E2F86E33}" destId="{14FC94AC-C52B-4045-9705-DA3BB76C23B5}" srcOrd="1" destOrd="0" parTransId="{6160F528-6566-4948-B7E3-59D814AB89C5}" sibTransId="{DC97E4E5-17F7-45EE-9936-11B9B61A380E}"/>
    <dgm:cxn modelId="{10D8EB3B-E7A6-4069-9233-081D54CE6F1C}" srcId="{F6230F70-FACB-41CA-B773-F960E2F86E33}" destId="{1D2E1C58-2F76-4845-8EE0-3859D2B4AB32}" srcOrd="0" destOrd="0" parTransId="{DC0589E7-FA5A-47D6-A812-6BF7FFD73793}" sibTransId="{D69030D5-7D1E-448A-BA00-935C3853DF85}"/>
    <dgm:cxn modelId="{8E8611A9-1A1A-4797-988A-FFB72A567B7E}" type="presOf" srcId="{1D2E1C58-2F76-4845-8EE0-3859D2B4AB32}" destId="{2D32F7E5-1904-4B6F-B2E8-BD72F37F2B53}" srcOrd="1" destOrd="0" presId="urn:microsoft.com/office/officeart/2005/8/layout/gear1"/>
    <dgm:cxn modelId="{A6204089-8A9F-48D3-A200-3E75B2D50DD8}" type="presOf" srcId="{1D2E1C58-2F76-4845-8EE0-3859D2B4AB32}" destId="{970BEB43-7656-483F-BF52-515C6A8C6EF3}" srcOrd="2" destOrd="0" presId="urn:microsoft.com/office/officeart/2005/8/layout/gear1"/>
    <dgm:cxn modelId="{B5A7B5F0-4AEC-4147-83B5-FE31CDC29B2E}" type="presOf" srcId="{14FC94AC-C52B-4045-9705-DA3BB76C23B5}" destId="{C4CD052E-D289-4242-8CD2-74D38264FEAC}" srcOrd="0" destOrd="0" presId="urn:microsoft.com/office/officeart/2005/8/layout/gear1"/>
    <dgm:cxn modelId="{44065A35-560F-4084-A1CB-E34159F5EAF2}" type="presParOf" srcId="{3A2E52AF-6F2D-468D-9BA2-B9E2654279EA}" destId="{9FF85C45-50D2-47F7-A3C5-CC6457F07367}" srcOrd="0" destOrd="0" presId="urn:microsoft.com/office/officeart/2005/8/layout/gear1"/>
    <dgm:cxn modelId="{AC2E4A31-C182-4CA9-A801-5EFD261D1B8F}" type="presParOf" srcId="{3A2E52AF-6F2D-468D-9BA2-B9E2654279EA}" destId="{2D32F7E5-1904-4B6F-B2E8-BD72F37F2B53}" srcOrd="1" destOrd="0" presId="urn:microsoft.com/office/officeart/2005/8/layout/gear1"/>
    <dgm:cxn modelId="{F2EEE291-014F-4334-9284-127E2B5A985B}" type="presParOf" srcId="{3A2E52AF-6F2D-468D-9BA2-B9E2654279EA}" destId="{970BEB43-7656-483F-BF52-515C6A8C6EF3}" srcOrd="2" destOrd="0" presId="urn:microsoft.com/office/officeart/2005/8/layout/gear1"/>
    <dgm:cxn modelId="{E142621D-924E-48FA-98BA-4BE66932641B}" type="presParOf" srcId="{3A2E52AF-6F2D-468D-9BA2-B9E2654279EA}" destId="{C4CD052E-D289-4242-8CD2-74D38264FEAC}" srcOrd="3" destOrd="0" presId="urn:microsoft.com/office/officeart/2005/8/layout/gear1"/>
    <dgm:cxn modelId="{D8647188-937B-448E-92AC-0D0349DAF8BD}" type="presParOf" srcId="{3A2E52AF-6F2D-468D-9BA2-B9E2654279EA}" destId="{7E732D1C-F8C7-4F90-9595-25C5341A7B65}" srcOrd="4" destOrd="0" presId="urn:microsoft.com/office/officeart/2005/8/layout/gear1"/>
    <dgm:cxn modelId="{6A6F8414-C683-4304-A729-4B3917CB63C4}" type="presParOf" srcId="{3A2E52AF-6F2D-468D-9BA2-B9E2654279EA}" destId="{C83E308A-6906-45C2-990D-6B1D6CE3B412}" srcOrd="5" destOrd="0" presId="urn:microsoft.com/office/officeart/2005/8/layout/gear1"/>
    <dgm:cxn modelId="{87C3E24B-0608-4AD2-8D40-A20D8CE816B6}" type="presParOf" srcId="{3A2E52AF-6F2D-468D-9BA2-B9E2654279EA}" destId="{4C094E66-7B93-4A20-B380-FBFBF279A96B}" srcOrd="6" destOrd="0" presId="urn:microsoft.com/office/officeart/2005/8/layout/gear1"/>
    <dgm:cxn modelId="{148F46F2-3FD3-418D-A17A-EDF03AB85C89}" type="presParOf" srcId="{3A2E52AF-6F2D-468D-9BA2-B9E2654279EA}" destId="{9D052D25-11D8-4533-A51C-9469F2892D1C}"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F85C45-50D2-47F7-A3C5-CC6457F07367}">
      <dsp:nvSpPr>
        <dsp:cNvPr id="0" name=""/>
        <dsp:cNvSpPr/>
      </dsp:nvSpPr>
      <dsp:spPr>
        <a:xfrm>
          <a:off x="3384377" y="1039666"/>
          <a:ext cx="2235200" cy="2235200"/>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it-IT" sz="1600" b="1" kern="1200" dirty="0" smtClean="0"/>
            <a:t>Regolamento CE n°561 del 15 Marzo 2006</a:t>
          </a:r>
          <a:endParaRPr lang="it-IT" sz="1600" b="1" kern="1200" dirty="0"/>
        </a:p>
      </dsp:txBody>
      <dsp:txXfrm>
        <a:off x="3833752" y="1563251"/>
        <a:ext cx="1336450" cy="1148939"/>
      </dsp:txXfrm>
    </dsp:sp>
    <dsp:sp modelId="{C4CD052E-D289-4242-8CD2-74D38264FEAC}">
      <dsp:nvSpPr>
        <dsp:cNvPr id="0" name=""/>
        <dsp:cNvSpPr/>
      </dsp:nvSpPr>
      <dsp:spPr>
        <a:xfrm>
          <a:off x="1009830" y="432531"/>
          <a:ext cx="2706916" cy="2548696"/>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it-IT" sz="1600" b="1" kern="1200" dirty="0" smtClean="0"/>
            <a:t>Regolamento CE n°2135 del 1998</a:t>
          </a:r>
          <a:endParaRPr lang="it-IT" sz="1600" b="1" kern="1200" dirty="0"/>
        </a:p>
      </dsp:txBody>
      <dsp:txXfrm>
        <a:off x="1674471" y="1078051"/>
        <a:ext cx="1377634" cy="1257656"/>
      </dsp:txXfrm>
    </dsp:sp>
    <dsp:sp modelId="{4C094E66-7B93-4A20-B380-FBFBF279A96B}">
      <dsp:nvSpPr>
        <dsp:cNvPr id="0" name=""/>
        <dsp:cNvSpPr/>
      </dsp:nvSpPr>
      <dsp:spPr>
        <a:xfrm>
          <a:off x="2950467" y="1043710"/>
          <a:ext cx="2749296" cy="2749296"/>
        </a:xfrm>
        <a:prstGeom prst="circularArrow">
          <a:avLst>
            <a:gd name="adj1" fmla="val 4878"/>
            <a:gd name="adj2" fmla="val 312630"/>
            <a:gd name="adj3" fmla="val 3133259"/>
            <a:gd name="adj4" fmla="val 15234156"/>
            <a:gd name="adj5" fmla="val 569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052D25-11D8-4533-A51C-9469F2892D1C}">
      <dsp:nvSpPr>
        <dsp:cNvPr id="0" name=""/>
        <dsp:cNvSpPr/>
      </dsp:nvSpPr>
      <dsp:spPr>
        <a:xfrm>
          <a:off x="1262598" y="534955"/>
          <a:ext cx="2078736" cy="2078736"/>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12/03/2017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12/03/2017</a:t>
            </a:fld>
            <a:endParaRPr lang="it-IT"/>
          </a:p>
        </p:txBody>
      </p:sp>
      <p:sp>
        <p:nvSpPr>
          <p:cNvPr id="19" name="Segnaposto piè di pagina 18"/>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12/03/2017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12/03/2017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12/03/2017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12/03/2017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12/03/2017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12/03/2017</a:t>
            </a:fld>
            <a:endParaRPr lang="it-IT"/>
          </a:p>
        </p:txBody>
      </p:sp>
      <p:sp>
        <p:nvSpPr>
          <p:cNvPr id="8" name="Segnaposto piè di pagina 7"/>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12/03/2017</a:t>
            </a:fld>
            <a:endParaRPr lang="it-IT"/>
          </a:p>
        </p:txBody>
      </p:sp>
      <p:sp>
        <p:nvSpPr>
          <p:cNvPr id="4" name="Segnaposto piè di pagina 3"/>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12/03/2017</a:t>
            </a:fld>
            <a:endParaRPr lang="it-IT"/>
          </a:p>
        </p:txBody>
      </p:sp>
      <p:sp>
        <p:nvSpPr>
          <p:cNvPr id="3" name="Segnaposto piè di pagina 2"/>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12/03/2017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12/03/2017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12/03/2017</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smtClean="0"/>
              <a:t>Modulo 4 - Tecnologie Impiantistiche - Relatore Ing. Amedeo Ammaturo</a:t>
            </a:r>
            <a:endParaRPr lang="it-IT" dirty="0"/>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gradFill>
            <a:gsLst>
              <a:gs pos="0">
                <a:srgbClr val="7030A0"/>
              </a:gs>
              <a:gs pos="50000">
                <a:schemeClr val="accent1">
                  <a:tint val="44500"/>
                  <a:satMod val="160000"/>
                </a:schemeClr>
              </a:gs>
              <a:gs pos="100000">
                <a:schemeClr val="accent1">
                  <a:tint val="23500"/>
                  <a:satMod val="160000"/>
                </a:schemeClr>
              </a:gs>
            </a:gsLst>
            <a:lin ang="5400000" scaled="0"/>
          </a:gra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smtClean="0">
                <a:solidFill>
                  <a:schemeClr val="tx1"/>
                </a:solidFill>
              </a:rPr>
              <a:t>Corso di Formazione</a:t>
            </a:r>
            <a:br>
              <a:rPr lang="it-IT" dirty="0" smtClean="0">
                <a:solidFill>
                  <a:schemeClr val="tx1"/>
                </a:solidFill>
              </a:rPr>
            </a:br>
            <a:r>
              <a:rPr lang="it-IT" sz="2800" dirty="0" smtClean="0">
                <a:solidFill>
                  <a:schemeClr val="tx1"/>
                </a:solidFill>
              </a:rPr>
              <a:t>LA RICOSTRUZIONE DEI SINISTRI STRADALI</a:t>
            </a:r>
            <a:endParaRPr lang="it-IT" dirty="0">
              <a:solidFill>
                <a:schemeClr val="tx1"/>
              </a:solidFill>
            </a:endParaRPr>
          </a:p>
        </p:txBody>
      </p:sp>
      <p:sp>
        <p:nvSpPr>
          <p:cNvPr id="4"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bg1"/>
                </a:solidFill>
              </a:rPr>
              <a:t>Corso di Formazione La Ricostruzione dei sinistri stradali - Relatore P.A. ing. Amedeo Ammaturo</a:t>
            </a:r>
            <a:endParaRPr lang="it-IT" dirty="0">
              <a:solidFill>
                <a:schemeClr val="bg1"/>
              </a:solidFill>
            </a:endParaRP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2">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1709936" y="2828836"/>
            <a:ext cx="6246440" cy="1569660"/>
          </a:xfrm>
          <a:prstGeom prst="rect">
            <a:avLst/>
          </a:prstGeom>
        </p:spPr>
        <p:txBody>
          <a:bodyPr wrap="square">
            <a:spAutoFit/>
          </a:bodyPr>
          <a:lstStyle/>
          <a:p>
            <a:r>
              <a:rPr lang="it-IT" sz="2400" b="1" dirty="0"/>
              <a:t>L’interfaccia</a:t>
            </a:r>
            <a:r>
              <a:rPr lang="it-IT" sz="2400" dirty="0"/>
              <a:t>, non sempre presente, è preposta alla comunicazione fra il sottosistema di rilevazione-trasmissione e quello di gestione dei dati. </a:t>
            </a:r>
            <a:endParaRPr lang="it-IT" sz="2400" dirty="0"/>
          </a:p>
        </p:txBody>
      </p:sp>
    </p:spTree>
    <p:extLst>
      <p:ext uri="{BB962C8B-B14F-4D97-AF65-F5344CB8AC3E}">
        <p14:creationId xmlns:p14="http://schemas.microsoft.com/office/powerpoint/2010/main" val="1054083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1493912" y="2690336"/>
            <a:ext cx="6390456" cy="1569660"/>
          </a:xfrm>
          <a:prstGeom prst="rect">
            <a:avLst/>
          </a:prstGeom>
        </p:spPr>
        <p:txBody>
          <a:bodyPr wrap="square">
            <a:spAutoFit/>
          </a:bodyPr>
          <a:lstStyle/>
          <a:p>
            <a:r>
              <a:rPr lang="it-IT" sz="2400" b="1" dirty="0"/>
              <a:t>L’unità centrale </a:t>
            </a:r>
            <a:r>
              <a:rPr lang="it-IT" sz="2400" dirty="0"/>
              <a:t>è collocata all’interno dell’apparecchio che sta a bordo del veicolo e provvede alla conversione del segnale ricevuto dal sensore ed alla memorizzazione dei dati.</a:t>
            </a:r>
            <a:endParaRPr lang="it-IT" sz="2400" dirty="0"/>
          </a:p>
        </p:txBody>
      </p:sp>
    </p:spTree>
    <p:extLst>
      <p:ext uri="{BB962C8B-B14F-4D97-AF65-F5344CB8AC3E}">
        <p14:creationId xmlns:p14="http://schemas.microsoft.com/office/powerpoint/2010/main" val="3234973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1349896" y="2828836"/>
            <a:ext cx="6318448" cy="1569660"/>
          </a:xfrm>
          <a:prstGeom prst="rect">
            <a:avLst/>
          </a:prstGeom>
        </p:spPr>
        <p:txBody>
          <a:bodyPr wrap="square">
            <a:spAutoFit/>
          </a:bodyPr>
          <a:lstStyle/>
          <a:p>
            <a:r>
              <a:rPr lang="it-IT" sz="2400" b="1" dirty="0"/>
              <a:t>La memorizzazione dei dati</a:t>
            </a:r>
            <a:r>
              <a:rPr lang="it-IT" sz="2400" dirty="0"/>
              <a:t> avviene: in formato analogico su supporto cartaceo (i tradizionali dischi); in formato digitale su supporti magnetici (memorie elettroniche).</a:t>
            </a:r>
          </a:p>
        </p:txBody>
      </p:sp>
    </p:spTree>
    <p:extLst>
      <p:ext uri="{BB962C8B-B14F-4D97-AF65-F5344CB8AC3E}">
        <p14:creationId xmlns:p14="http://schemas.microsoft.com/office/powerpoint/2010/main" val="2265037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294112" y="1196752"/>
            <a:ext cx="2141984" cy="461665"/>
          </a:xfrm>
          <a:prstGeom prst="rect">
            <a:avLst/>
          </a:prstGeom>
        </p:spPr>
        <p:txBody>
          <a:bodyPr wrap="square">
            <a:spAutoFit/>
          </a:bodyPr>
          <a:lstStyle/>
          <a:p>
            <a:r>
              <a:rPr lang="it-IT" sz="2400" b="1" dirty="0" smtClean="0"/>
              <a:t>ANALOGICO</a:t>
            </a:r>
            <a:endParaRPr lang="it-IT"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884551"/>
            <a:ext cx="6838453" cy="4640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2684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294112" y="1196752"/>
            <a:ext cx="2141984" cy="461665"/>
          </a:xfrm>
          <a:prstGeom prst="rect">
            <a:avLst/>
          </a:prstGeom>
        </p:spPr>
        <p:txBody>
          <a:bodyPr wrap="square">
            <a:spAutoFit/>
          </a:bodyPr>
          <a:lstStyle/>
          <a:p>
            <a:r>
              <a:rPr lang="it-IT" sz="2400" b="1" dirty="0" smtClean="0"/>
              <a:t>ANALOGICO</a:t>
            </a:r>
            <a:endParaRPr lang="it-IT" sz="2400" dirty="0"/>
          </a:p>
        </p:txBody>
      </p:sp>
      <p:sp>
        <p:nvSpPr>
          <p:cNvPr id="9" name="Rettangolo 8"/>
          <p:cNvSpPr/>
          <p:nvPr/>
        </p:nvSpPr>
        <p:spPr>
          <a:xfrm>
            <a:off x="107504" y="2477795"/>
            <a:ext cx="8640960" cy="2031325"/>
          </a:xfrm>
          <a:prstGeom prst="rect">
            <a:avLst/>
          </a:prstGeom>
        </p:spPr>
        <p:txBody>
          <a:bodyPr wrap="square">
            <a:spAutoFit/>
          </a:bodyPr>
          <a:lstStyle/>
          <a:p>
            <a:r>
              <a:rPr lang="it-IT" dirty="0" smtClean="0"/>
              <a:t>Le </a:t>
            </a:r>
            <a:r>
              <a:rPr lang="it-IT" dirty="0"/>
              <a:t>due facce del disco sono divise in vari campi, alcuni devono essere riempiti dal conducente, altri vengono segnati dai pennini</a:t>
            </a:r>
            <a:r>
              <a:rPr lang="it-IT" dirty="0" smtClean="0"/>
              <a:t>:</a:t>
            </a:r>
          </a:p>
          <a:p>
            <a:endParaRPr lang="it-IT" dirty="0"/>
          </a:p>
          <a:p>
            <a:pPr marL="285750" lvl="0" indent="-285750">
              <a:buFont typeface="Wingdings" pitchFamily="2" charset="2"/>
              <a:buChar char="q"/>
            </a:pPr>
            <a:r>
              <a:rPr lang="it-IT" i="1" dirty="0"/>
              <a:t>sulla faccia anteriore il conducente deve scrivere il proprio nome, la targa del veicolo, il luogo di partenza e di arrivo. I pennini incidono, in funzione del tempo, i diagrammi della velocità, delle distanze percorse e delle attività svolte dal titolare del </a:t>
            </a:r>
            <a:r>
              <a:rPr lang="it-IT" i="1" dirty="0" smtClean="0"/>
              <a:t>disco.</a:t>
            </a:r>
            <a:endParaRPr lang="it-IT" i="1" dirty="0"/>
          </a:p>
        </p:txBody>
      </p:sp>
    </p:spTree>
    <p:extLst>
      <p:ext uri="{BB962C8B-B14F-4D97-AF65-F5344CB8AC3E}">
        <p14:creationId xmlns:p14="http://schemas.microsoft.com/office/powerpoint/2010/main" val="23621273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6" name="Segnaposto contenuto 2"/>
          <p:cNvSpPr>
            <a:spLocks noGrp="1"/>
          </p:cNvSpPr>
          <p:nvPr>
            <p:ph idx="1"/>
          </p:nvPr>
        </p:nvSpPr>
        <p:spPr>
          <a:xfrm>
            <a:off x="539552" y="-8914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Rettangolo 6"/>
          <p:cNvSpPr/>
          <p:nvPr/>
        </p:nvSpPr>
        <p:spPr>
          <a:xfrm>
            <a:off x="3294112" y="764704"/>
            <a:ext cx="2141984" cy="461665"/>
          </a:xfrm>
          <a:prstGeom prst="rect">
            <a:avLst/>
          </a:prstGeom>
        </p:spPr>
        <p:txBody>
          <a:bodyPr wrap="square">
            <a:spAutoFit/>
          </a:bodyPr>
          <a:lstStyle/>
          <a:p>
            <a:r>
              <a:rPr lang="it-IT" sz="2400" b="1" dirty="0" smtClean="0"/>
              <a:t>ANALOGICO</a:t>
            </a:r>
            <a:endParaRPr lang="it-IT" sz="2400" dirty="0"/>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8724" y="1268760"/>
            <a:ext cx="6871667" cy="5283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8167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Rettangolo 6"/>
          <p:cNvSpPr/>
          <p:nvPr/>
        </p:nvSpPr>
        <p:spPr>
          <a:xfrm>
            <a:off x="3294112" y="1196752"/>
            <a:ext cx="2141984" cy="461665"/>
          </a:xfrm>
          <a:prstGeom prst="rect">
            <a:avLst/>
          </a:prstGeom>
        </p:spPr>
        <p:txBody>
          <a:bodyPr wrap="square">
            <a:spAutoFit/>
          </a:bodyPr>
          <a:lstStyle/>
          <a:p>
            <a:r>
              <a:rPr lang="it-IT" sz="2400" b="1" dirty="0" smtClean="0"/>
              <a:t>ANALOGICO</a:t>
            </a:r>
            <a:endParaRPr lang="it-IT" sz="2400" dirty="0"/>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Rettangolo 8"/>
          <p:cNvSpPr/>
          <p:nvPr/>
        </p:nvSpPr>
        <p:spPr>
          <a:xfrm>
            <a:off x="1259632" y="1844824"/>
            <a:ext cx="6462464" cy="1200329"/>
          </a:xfrm>
          <a:prstGeom prst="rect">
            <a:avLst/>
          </a:prstGeom>
        </p:spPr>
        <p:txBody>
          <a:bodyPr wrap="square">
            <a:spAutoFit/>
          </a:bodyPr>
          <a:lstStyle/>
          <a:p>
            <a:pPr marL="285750" lvl="0" indent="-285750">
              <a:buFont typeface="Wingdings" pitchFamily="2" charset="2"/>
              <a:buChar char="q"/>
            </a:pPr>
            <a:r>
              <a:rPr lang="it-IT" dirty="0"/>
              <a:t>sulla faccia posteriore sono riportati i dati di omologazione del cronotachigrafo sul quale il disco può essere installato ed è predisposto uno spazio per l’inserimento manuale dei dati in caso di avaria dello strumento.</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577" y="3216553"/>
            <a:ext cx="7683839" cy="3380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8259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294112" y="1196752"/>
            <a:ext cx="2141984" cy="461665"/>
          </a:xfrm>
          <a:prstGeom prst="rect">
            <a:avLst/>
          </a:prstGeom>
        </p:spPr>
        <p:txBody>
          <a:bodyPr wrap="square">
            <a:spAutoFit/>
          </a:bodyPr>
          <a:lstStyle/>
          <a:p>
            <a:r>
              <a:rPr lang="it-IT" sz="2400" b="1" dirty="0" smtClean="0"/>
              <a:t>ANALOGICO</a:t>
            </a:r>
            <a:endParaRPr lang="it-IT" sz="2400" dirty="0"/>
          </a:p>
        </p:txBody>
      </p:sp>
      <p:sp>
        <p:nvSpPr>
          <p:cNvPr id="9" name="Rettangolo 8"/>
          <p:cNvSpPr/>
          <p:nvPr/>
        </p:nvSpPr>
        <p:spPr>
          <a:xfrm>
            <a:off x="341784" y="2510894"/>
            <a:ext cx="8406680" cy="2308324"/>
          </a:xfrm>
          <a:prstGeom prst="rect">
            <a:avLst/>
          </a:prstGeom>
        </p:spPr>
        <p:txBody>
          <a:bodyPr wrap="square">
            <a:spAutoFit/>
          </a:bodyPr>
          <a:lstStyle/>
          <a:p>
            <a:r>
              <a:rPr lang="it-IT" i="1" dirty="0"/>
              <a:t>Partendo dalla parte più esterna del disco, si trova la scala dei tempi nella quale le 24 ore sono divise in intervalli di 5 minuti; un’altra scala dei tempi è stampata su di una circonferenza più interna, con la medesima suddivisione in intervalli di 5 minuti, il che consente di tracciare con estrema precisione dei raggi che costituiscono i riferimenti temporali della lettura. Nella corona circolare compresa tra le due scale dei tempi viene tracciato, senza soluzione di continuità, il grafico della velocità. Nella corona sono prestampate alcune circonferenze di riferimento poste ogni 20 km/h (da 0 fino a 100, 125 o 140 km/h). </a:t>
            </a:r>
            <a:endParaRPr lang="it-IT" i="1" dirty="0"/>
          </a:p>
        </p:txBody>
      </p:sp>
    </p:spTree>
    <p:extLst>
      <p:ext uri="{BB962C8B-B14F-4D97-AF65-F5344CB8AC3E}">
        <p14:creationId xmlns:p14="http://schemas.microsoft.com/office/powerpoint/2010/main" val="1387857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294112" y="1196752"/>
            <a:ext cx="2141984" cy="461665"/>
          </a:xfrm>
          <a:prstGeom prst="rect">
            <a:avLst/>
          </a:prstGeom>
        </p:spPr>
        <p:txBody>
          <a:bodyPr wrap="square">
            <a:spAutoFit/>
          </a:bodyPr>
          <a:lstStyle/>
          <a:p>
            <a:r>
              <a:rPr lang="it-IT" sz="2400" b="1" dirty="0" smtClean="0"/>
              <a:t>ANALOGICO</a:t>
            </a:r>
            <a:endParaRPr lang="it-IT" sz="2400" dirty="0"/>
          </a:p>
        </p:txBody>
      </p:sp>
      <p:sp>
        <p:nvSpPr>
          <p:cNvPr id="9" name="Rettangolo 8"/>
          <p:cNvSpPr/>
          <p:nvPr/>
        </p:nvSpPr>
        <p:spPr>
          <a:xfrm>
            <a:off x="179512" y="2067813"/>
            <a:ext cx="8892480" cy="2585323"/>
          </a:xfrm>
          <a:prstGeom prst="rect">
            <a:avLst/>
          </a:prstGeom>
        </p:spPr>
        <p:txBody>
          <a:bodyPr wrap="square">
            <a:spAutoFit/>
          </a:bodyPr>
          <a:lstStyle/>
          <a:p>
            <a:r>
              <a:rPr lang="it-IT" dirty="0"/>
              <a:t>Per determinare la velocità del veicolo in un certo istante (o meglio in un intervallo di tempo ∆t il più stretto possibile), si procede interpolando linearmente fra le circonferenze di riferimento nella seguente maniera:   </a:t>
            </a:r>
            <a:endParaRPr lang="it-IT" dirty="0" smtClean="0"/>
          </a:p>
          <a:p>
            <a:endParaRPr lang="it-IT" dirty="0"/>
          </a:p>
          <a:p>
            <a:pPr marL="285750" lvl="0" indent="-285750">
              <a:buFont typeface="Wingdings" pitchFamily="2" charset="2"/>
              <a:buChar char="ü"/>
            </a:pPr>
            <a:r>
              <a:rPr lang="it-IT" dirty="0"/>
              <a:t>si traccia il raggio che congiunge sulle due scale del tempo l’istante di interesse;</a:t>
            </a:r>
          </a:p>
          <a:p>
            <a:pPr marL="285750" lvl="0" indent="-285750">
              <a:buFont typeface="Wingdings" pitchFamily="2" charset="2"/>
              <a:buChar char="ü"/>
            </a:pPr>
            <a:r>
              <a:rPr lang="it-IT" dirty="0"/>
              <a:t>si individua il punto “A” di intersezione fra tale segmento ed il diagramma di velocità;</a:t>
            </a:r>
          </a:p>
          <a:p>
            <a:pPr marL="285750" lvl="0" indent="-285750">
              <a:buFont typeface="Wingdings" pitchFamily="2" charset="2"/>
              <a:buChar char="ü"/>
            </a:pPr>
            <a:r>
              <a:rPr lang="it-IT" dirty="0"/>
              <a:t>si misura l’ampiezza “D” della corona circolare di velocità in cui cade il punto “A”;</a:t>
            </a:r>
          </a:p>
          <a:p>
            <a:pPr marL="285750" lvl="0" indent="-285750">
              <a:buFont typeface="Wingdings" pitchFamily="2" charset="2"/>
              <a:buChar char="ü"/>
            </a:pPr>
            <a:r>
              <a:rPr lang="it-IT" dirty="0"/>
              <a:t>si misura la distanza “d” dal punto “A” alla circonferenza di velocità inferiore (che rappresenta il valore di velocità V in km/h).</a:t>
            </a:r>
          </a:p>
        </p:txBody>
      </p:sp>
      <p:sp>
        <p:nvSpPr>
          <p:cNvPr id="10" name="Rettangolo 9"/>
          <p:cNvSpPr/>
          <p:nvPr/>
        </p:nvSpPr>
        <p:spPr>
          <a:xfrm>
            <a:off x="179512" y="4663772"/>
            <a:ext cx="8712968" cy="1200329"/>
          </a:xfrm>
          <a:prstGeom prst="rect">
            <a:avLst/>
          </a:prstGeom>
        </p:spPr>
        <p:txBody>
          <a:bodyPr wrap="square">
            <a:spAutoFit/>
          </a:bodyPr>
          <a:lstStyle/>
          <a:p>
            <a:r>
              <a:rPr lang="it-IT" dirty="0"/>
              <a:t>La velocità istantanea nel punto “A”, se la distanza fra la circonferenza inferiore e la superiore è di 20 km/h, e data dall’equazione</a:t>
            </a:r>
            <a:r>
              <a:rPr lang="it-IT" dirty="0" smtClean="0"/>
              <a:t>:</a:t>
            </a:r>
          </a:p>
          <a:p>
            <a:endParaRPr lang="it-IT" dirty="0"/>
          </a:p>
          <a:p>
            <a:pPr algn="ctr"/>
            <a:r>
              <a:rPr lang="it-IT" b="1" u="sng" dirty="0">
                <a:effectLst>
                  <a:outerShdw blurRad="38100" dist="38100" dir="2700000" algn="tl">
                    <a:srgbClr val="000000">
                      <a:alpha val="43137"/>
                    </a:srgbClr>
                  </a:outerShdw>
                </a:effectLst>
              </a:rPr>
              <a:t>VA = V + 20*d/D</a:t>
            </a:r>
          </a:p>
        </p:txBody>
      </p:sp>
    </p:spTree>
    <p:extLst>
      <p:ext uri="{BB962C8B-B14F-4D97-AF65-F5344CB8AC3E}">
        <p14:creationId xmlns:p14="http://schemas.microsoft.com/office/powerpoint/2010/main" val="1814651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294112" y="1196752"/>
            <a:ext cx="2141984" cy="461665"/>
          </a:xfrm>
          <a:prstGeom prst="rect">
            <a:avLst/>
          </a:prstGeom>
        </p:spPr>
        <p:txBody>
          <a:bodyPr wrap="square">
            <a:spAutoFit/>
          </a:bodyPr>
          <a:lstStyle/>
          <a:p>
            <a:r>
              <a:rPr lang="it-IT" sz="2400" b="1" dirty="0" smtClean="0"/>
              <a:t>ANALOGICO</a:t>
            </a:r>
            <a:endParaRPr lang="it-IT"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700808"/>
            <a:ext cx="7704856" cy="4639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8513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Sulla PDOF…</a:t>
            </a:r>
            <a:endParaRPr lang="it-IT" sz="176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004888"/>
            <a:ext cx="7664222" cy="5448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Rettangolo 6"/>
          <p:cNvSpPr/>
          <p:nvPr/>
        </p:nvSpPr>
        <p:spPr>
          <a:xfrm>
            <a:off x="3294112" y="1196752"/>
            <a:ext cx="2141984" cy="461665"/>
          </a:xfrm>
          <a:prstGeom prst="rect">
            <a:avLst/>
          </a:prstGeom>
        </p:spPr>
        <p:txBody>
          <a:bodyPr wrap="square">
            <a:spAutoFit/>
          </a:bodyPr>
          <a:lstStyle/>
          <a:p>
            <a:r>
              <a:rPr lang="it-IT" sz="2400" b="1" dirty="0" smtClean="0"/>
              <a:t>ANALOGICO</a:t>
            </a:r>
            <a:endParaRPr lang="it-IT" sz="2400" dirty="0"/>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712590"/>
            <a:ext cx="7407830" cy="4452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74537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Rettangolo 6"/>
          <p:cNvSpPr/>
          <p:nvPr/>
        </p:nvSpPr>
        <p:spPr>
          <a:xfrm>
            <a:off x="3294112" y="1196752"/>
            <a:ext cx="2141984" cy="461665"/>
          </a:xfrm>
          <a:prstGeom prst="rect">
            <a:avLst/>
          </a:prstGeom>
        </p:spPr>
        <p:txBody>
          <a:bodyPr wrap="square">
            <a:spAutoFit/>
          </a:bodyPr>
          <a:lstStyle/>
          <a:p>
            <a:r>
              <a:rPr lang="it-IT" sz="2400" b="1" dirty="0" smtClean="0"/>
              <a:t>ANALOGICO</a:t>
            </a:r>
            <a:endParaRPr lang="it-IT" sz="2400" dirty="0"/>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76872"/>
            <a:ext cx="8254914" cy="3789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39845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294112" y="908720"/>
            <a:ext cx="2141984" cy="461665"/>
          </a:xfrm>
          <a:prstGeom prst="rect">
            <a:avLst/>
          </a:prstGeom>
        </p:spPr>
        <p:txBody>
          <a:bodyPr wrap="square">
            <a:spAutoFit/>
          </a:bodyPr>
          <a:lstStyle/>
          <a:p>
            <a:r>
              <a:rPr lang="it-IT" sz="2400" b="1" dirty="0" smtClean="0"/>
              <a:t>ANALOGICO</a:t>
            </a:r>
            <a:endParaRPr lang="it-IT" sz="24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137" y="1352550"/>
            <a:ext cx="6768231" cy="5161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9520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Rettangolo 6"/>
          <p:cNvSpPr/>
          <p:nvPr/>
        </p:nvSpPr>
        <p:spPr>
          <a:xfrm>
            <a:off x="3726160" y="908720"/>
            <a:ext cx="2141984" cy="461665"/>
          </a:xfrm>
          <a:prstGeom prst="rect">
            <a:avLst/>
          </a:prstGeom>
        </p:spPr>
        <p:txBody>
          <a:bodyPr wrap="square">
            <a:spAutoFit/>
          </a:bodyPr>
          <a:lstStyle/>
          <a:p>
            <a:r>
              <a:rPr lang="it-IT" sz="2400" b="1" dirty="0" smtClean="0"/>
              <a:t>DIGITALE</a:t>
            </a:r>
            <a:endParaRPr lang="it-IT" sz="2400" dirty="0"/>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Freccia in giù 8"/>
          <p:cNvSpPr/>
          <p:nvPr/>
        </p:nvSpPr>
        <p:spPr>
          <a:xfrm>
            <a:off x="4283968" y="1556792"/>
            <a:ext cx="513184" cy="72008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16" name="Diagramma 15"/>
          <p:cNvGraphicFramePr/>
          <p:nvPr>
            <p:extLst>
              <p:ext uri="{D42A27DB-BD31-4B8C-83A1-F6EECF244321}">
                <p14:modId xmlns:p14="http://schemas.microsoft.com/office/powerpoint/2010/main" val="3529169298"/>
              </p:ext>
            </p:extLst>
          </p:nvPr>
        </p:nvGraphicFramePr>
        <p:xfrm>
          <a:off x="1331640" y="13092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8" name="Connettore 2 17"/>
          <p:cNvCxnSpPr/>
          <p:nvPr/>
        </p:nvCxnSpPr>
        <p:spPr>
          <a:xfrm flipH="1" flipV="1">
            <a:off x="1907704" y="1916832"/>
            <a:ext cx="576064" cy="360040"/>
          </a:xfrm>
          <a:prstGeom prst="straightConnector1">
            <a:avLst/>
          </a:prstGeom>
          <a:ln w="1270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9" name="Rettangolo 18"/>
          <p:cNvSpPr/>
          <p:nvPr/>
        </p:nvSpPr>
        <p:spPr>
          <a:xfrm>
            <a:off x="144016" y="1270501"/>
            <a:ext cx="3131840" cy="646331"/>
          </a:xfrm>
          <a:prstGeom prst="rect">
            <a:avLst/>
          </a:prstGeom>
        </p:spPr>
        <p:txBody>
          <a:bodyPr wrap="square">
            <a:spAutoFit/>
          </a:bodyPr>
          <a:lstStyle/>
          <a:p>
            <a:r>
              <a:rPr lang="it-IT" dirty="0"/>
              <a:t>ridurre le possibilità di contraffazione dei dati </a:t>
            </a:r>
            <a:endParaRPr lang="it-IT" dirty="0"/>
          </a:p>
        </p:txBody>
      </p:sp>
      <p:cxnSp>
        <p:nvCxnSpPr>
          <p:cNvPr id="20" name="Connettore 2 19"/>
          <p:cNvCxnSpPr/>
          <p:nvPr/>
        </p:nvCxnSpPr>
        <p:spPr>
          <a:xfrm flipH="1">
            <a:off x="1649636" y="3717032"/>
            <a:ext cx="820068" cy="216024"/>
          </a:xfrm>
          <a:prstGeom prst="straightConnector1">
            <a:avLst/>
          </a:prstGeom>
          <a:ln w="1270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4" name="Rettangolo 23"/>
          <p:cNvSpPr/>
          <p:nvPr/>
        </p:nvSpPr>
        <p:spPr>
          <a:xfrm>
            <a:off x="144016" y="3976990"/>
            <a:ext cx="2717454" cy="646331"/>
          </a:xfrm>
          <a:prstGeom prst="rect">
            <a:avLst/>
          </a:prstGeom>
        </p:spPr>
        <p:txBody>
          <a:bodyPr wrap="square">
            <a:spAutoFit/>
          </a:bodyPr>
          <a:lstStyle/>
          <a:p>
            <a:r>
              <a:rPr lang="it-IT" dirty="0"/>
              <a:t>semplificare la gestione del dispositivo</a:t>
            </a:r>
            <a:endParaRPr lang="it-IT" dirty="0"/>
          </a:p>
        </p:txBody>
      </p:sp>
      <p:cxnSp>
        <p:nvCxnSpPr>
          <p:cNvPr id="25" name="Connettore 2 24"/>
          <p:cNvCxnSpPr>
            <a:endCxn id="27" idx="0"/>
          </p:cNvCxnSpPr>
          <p:nvPr/>
        </p:nvCxnSpPr>
        <p:spPr>
          <a:xfrm>
            <a:off x="5652120" y="4509120"/>
            <a:ext cx="360040" cy="466888"/>
          </a:xfrm>
          <a:prstGeom prst="straightConnector1">
            <a:avLst/>
          </a:prstGeom>
          <a:ln w="1270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7" name="Rettangolo 26"/>
          <p:cNvSpPr/>
          <p:nvPr/>
        </p:nvSpPr>
        <p:spPr>
          <a:xfrm>
            <a:off x="2699792" y="4976008"/>
            <a:ext cx="6624736" cy="1477328"/>
          </a:xfrm>
          <a:prstGeom prst="rect">
            <a:avLst/>
          </a:prstGeom>
        </p:spPr>
        <p:txBody>
          <a:bodyPr wrap="square">
            <a:spAutoFit/>
          </a:bodyPr>
          <a:lstStyle/>
          <a:p>
            <a:r>
              <a:rPr lang="it-IT" dirty="0"/>
              <a:t>dal 1° Maggio 2006 tutti i veicoli di nuova immatricolazione adibiti al trasporto su strada di merci con massa complessiva a pieno carico superiore a 3,5 t e quelli adibiti al trasporto di più di 9 persone (compreso il conducente) dovranno essere dotati di tachigrafo digitale. </a:t>
            </a:r>
            <a:endParaRPr lang="it-IT" dirty="0"/>
          </a:p>
        </p:txBody>
      </p:sp>
    </p:spTree>
    <p:extLst>
      <p:ext uri="{BB962C8B-B14F-4D97-AF65-F5344CB8AC3E}">
        <p14:creationId xmlns:p14="http://schemas.microsoft.com/office/powerpoint/2010/main" val="20523078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Rettangolo 6"/>
          <p:cNvSpPr/>
          <p:nvPr/>
        </p:nvSpPr>
        <p:spPr>
          <a:xfrm>
            <a:off x="3726160" y="908720"/>
            <a:ext cx="2141984" cy="461665"/>
          </a:xfrm>
          <a:prstGeom prst="rect">
            <a:avLst/>
          </a:prstGeom>
        </p:spPr>
        <p:txBody>
          <a:bodyPr wrap="square">
            <a:spAutoFit/>
          </a:bodyPr>
          <a:lstStyle/>
          <a:p>
            <a:r>
              <a:rPr lang="it-IT" sz="2400" b="1" dirty="0" smtClean="0"/>
              <a:t>DIGITALE</a:t>
            </a:r>
            <a:endParaRPr lang="it-IT" sz="2400" dirty="0"/>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2776"/>
            <a:ext cx="8126733" cy="324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ttangolo 8"/>
          <p:cNvSpPr/>
          <p:nvPr/>
        </p:nvSpPr>
        <p:spPr>
          <a:xfrm>
            <a:off x="2286000" y="4941168"/>
            <a:ext cx="4572000" cy="1477328"/>
          </a:xfrm>
          <a:prstGeom prst="rect">
            <a:avLst/>
          </a:prstGeom>
        </p:spPr>
        <p:txBody>
          <a:bodyPr>
            <a:spAutoFit/>
          </a:bodyPr>
          <a:lstStyle/>
          <a:p>
            <a:r>
              <a:rPr lang="it-IT" u="sng" dirty="0"/>
              <a:t>i suoi componenti fondamentali sono</a:t>
            </a:r>
            <a:r>
              <a:rPr lang="it-IT" u="sng" dirty="0" smtClean="0"/>
              <a:t>:</a:t>
            </a:r>
          </a:p>
          <a:p>
            <a:endParaRPr lang="it-IT" u="sng" dirty="0"/>
          </a:p>
          <a:p>
            <a:pPr marL="285750" lvl="0" indent="-285750">
              <a:buFont typeface="Wingdings" pitchFamily="2" charset="2"/>
              <a:buChar char="v"/>
            </a:pPr>
            <a:r>
              <a:rPr lang="it-IT" i="1" dirty="0"/>
              <a:t>un sensore di </a:t>
            </a:r>
            <a:r>
              <a:rPr lang="it-IT" i="1" dirty="0" smtClean="0"/>
              <a:t>velocità;</a:t>
            </a:r>
            <a:endParaRPr lang="it-IT" i="1" dirty="0"/>
          </a:p>
          <a:p>
            <a:pPr marL="285750" lvl="0" indent="-285750">
              <a:buFont typeface="Wingdings" pitchFamily="2" charset="2"/>
              <a:buChar char="v"/>
            </a:pPr>
            <a:r>
              <a:rPr lang="it-IT" i="1" dirty="0"/>
              <a:t>un’unità </a:t>
            </a:r>
            <a:r>
              <a:rPr lang="it-IT" i="1" dirty="0" smtClean="0"/>
              <a:t>elettronica;</a:t>
            </a:r>
            <a:endParaRPr lang="it-IT" i="1" dirty="0"/>
          </a:p>
          <a:p>
            <a:pPr marL="285750" lvl="0" indent="-285750">
              <a:buFont typeface="Wingdings" pitchFamily="2" charset="2"/>
              <a:buChar char="v"/>
            </a:pPr>
            <a:r>
              <a:rPr lang="it-IT" i="1" dirty="0"/>
              <a:t>una o più </a:t>
            </a:r>
            <a:r>
              <a:rPr lang="it-IT" i="1" dirty="0" err="1"/>
              <a:t>smart</a:t>
            </a:r>
            <a:r>
              <a:rPr lang="it-IT" i="1" dirty="0"/>
              <a:t> </a:t>
            </a:r>
            <a:r>
              <a:rPr lang="it-IT" i="1" dirty="0" smtClean="0"/>
              <a:t>card.</a:t>
            </a:r>
            <a:endParaRPr lang="it-IT" i="1" dirty="0"/>
          </a:p>
        </p:txBody>
      </p:sp>
    </p:spTree>
    <p:extLst>
      <p:ext uri="{BB962C8B-B14F-4D97-AF65-F5344CB8AC3E}">
        <p14:creationId xmlns:p14="http://schemas.microsoft.com/office/powerpoint/2010/main" val="37307471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Rettangolo 6"/>
          <p:cNvSpPr/>
          <p:nvPr/>
        </p:nvSpPr>
        <p:spPr>
          <a:xfrm>
            <a:off x="3726160" y="908720"/>
            <a:ext cx="2141984" cy="461665"/>
          </a:xfrm>
          <a:prstGeom prst="rect">
            <a:avLst/>
          </a:prstGeom>
        </p:spPr>
        <p:txBody>
          <a:bodyPr wrap="square">
            <a:spAutoFit/>
          </a:bodyPr>
          <a:lstStyle/>
          <a:p>
            <a:r>
              <a:rPr lang="it-IT" sz="2400" b="1" dirty="0" smtClean="0"/>
              <a:t>DIGITALE</a:t>
            </a:r>
            <a:endParaRPr lang="it-IT" sz="2400" dirty="0"/>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Rettangolo 8"/>
          <p:cNvSpPr/>
          <p:nvPr/>
        </p:nvSpPr>
        <p:spPr>
          <a:xfrm>
            <a:off x="683568" y="2551837"/>
            <a:ext cx="8136904" cy="1569660"/>
          </a:xfrm>
          <a:prstGeom prst="rect">
            <a:avLst/>
          </a:prstGeom>
        </p:spPr>
        <p:txBody>
          <a:bodyPr wrap="square">
            <a:spAutoFit/>
          </a:bodyPr>
          <a:lstStyle/>
          <a:p>
            <a:r>
              <a:rPr lang="it-IT" sz="2400" b="1" dirty="0"/>
              <a:t>I sensori di velocità digitali </a:t>
            </a:r>
            <a:r>
              <a:rPr lang="it-IT" sz="2400" dirty="0"/>
              <a:t>sono simili a quelli utilizzati nei sistemi analogici, sono installati sul cambio e misurano la velocità di rotazione trasmettendo all’unità centrale dei treni di impulsi elettrici, codificati e criptati. </a:t>
            </a:r>
            <a:endParaRPr lang="it-IT" sz="2400" dirty="0"/>
          </a:p>
        </p:txBody>
      </p:sp>
    </p:spTree>
    <p:extLst>
      <p:ext uri="{BB962C8B-B14F-4D97-AF65-F5344CB8AC3E}">
        <p14:creationId xmlns:p14="http://schemas.microsoft.com/office/powerpoint/2010/main" val="27450819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726160" y="908720"/>
            <a:ext cx="2141984" cy="461665"/>
          </a:xfrm>
          <a:prstGeom prst="rect">
            <a:avLst/>
          </a:prstGeom>
        </p:spPr>
        <p:txBody>
          <a:bodyPr wrap="square">
            <a:spAutoFit/>
          </a:bodyPr>
          <a:lstStyle/>
          <a:p>
            <a:r>
              <a:rPr lang="it-IT" sz="2400" b="1" dirty="0" smtClean="0"/>
              <a:t>DIGITALE</a:t>
            </a:r>
            <a:endParaRPr lang="it-IT" sz="2400" dirty="0"/>
          </a:p>
        </p:txBody>
      </p:sp>
      <p:sp>
        <p:nvSpPr>
          <p:cNvPr id="9" name="Rettangolo 8"/>
          <p:cNvSpPr/>
          <p:nvPr/>
        </p:nvSpPr>
        <p:spPr>
          <a:xfrm>
            <a:off x="107504" y="1487681"/>
            <a:ext cx="8856984" cy="4893647"/>
          </a:xfrm>
          <a:prstGeom prst="rect">
            <a:avLst/>
          </a:prstGeom>
        </p:spPr>
        <p:txBody>
          <a:bodyPr wrap="square">
            <a:spAutoFit/>
          </a:bodyPr>
          <a:lstStyle/>
          <a:p>
            <a:r>
              <a:rPr lang="it-IT" sz="2400" b="1" dirty="0"/>
              <a:t>L’unità elettronica </a:t>
            </a:r>
            <a:r>
              <a:rPr lang="it-IT" sz="2400" dirty="0"/>
              <a:t>è generalmente incassata nel cruscotto del veicolo come un’autoradio ed ha la funzione di decodificare, elaborare e registrare i dati provenienti dal sensore di movimento. Tutte le unità elettroniche hanno caratteristiche strutturali simili e devono essere dotate di:</a:t>
            </a:r>
          </a:p>
          <a:p>
            <a:pPr marL="342900" lvl="0" indent="-342900">
              <a:buFont typeface="Wingdings" pitchFamily="2" charset="2"/>
              <a:buChar char="§"/>
            </a:pPr>
            <a:r>
              <a:rPr lang="it-IT" sz="2400" dirty="0"/>
              <a:t>una o due entrate per le </a:t>
            </a:r>
            <a:r>
              <a:rPr lang="it-IT" sz="2400" dirty="0" err="1"/>
              <a:t>smart</a:t>
            </a:r>
            <a:r>
              <a:rPr lang="it-IT" sz="2400" dirty="0"/>
              <a:t> card (conducente ed assistente alla guida);</a:t>
            </a:r>
          </a:p>
          <a:p>
            <a:pPr marL="342900" lvl="0" indent="-342900">
              <a:buFont typeface="Wingdings" pitchFamily="2" charset="2"/>
              <a:buChar char="§"/>
            </a:pPr>
            <a:r>
              <a:rPr lang="it-IT" sz="2400" dirty="0"/>
              <a:t>un display frontale;</a:t>
            </a:r>
          </a:p>
          <a:p>
            <a:pPr marL="342900" lvl="0" indent="-342900">
              <a:buFont typeface="Arial" pitchFamily="34" charset="0"/>
              <a:buChar char="•"/>
            </a:pPr>
            <a:r>
              <a:rPr lang="it-IT" sz="2400" dirty="0"/>
              <a:t>dei tasti di selezione;</a:t>
            </a:r>
          </a:p>
          <a:p>
            <a:pPr marL="342900" lvl="0" indent="-342900">
              <a:buFont typeface="Arial" pitchFamily="34" charset="0"/>
              <a:buChar char="•"/>
            </a:pPr>
            <a:r>
              <a:rPr lang="it-IT" sz="2400" dirty="0"/>
              <a:t>una o più uscite per l’interfacciamento con gli strumenti di download;</a:t>
            </a:r>
          </a:p>
          <a:p>
            <a:pPr marL="342900" lvl="0" indent="-342900">
              <a:buFont typeface="Arial" pitchFamily="34" charset="0"/>
              <a:buChar char="•"/>
            </a:pPr>
            <a:r>
              <a:rPr lang="it-IT" sz="2400" dirty="0"/>
              <a:t>un sistema di stampa su supporto cartaceo;</a:t>
            </a:r>
          </a:p>
          <a:p>
            <a:pPr marL="342900" lvl="0" indent="-342900">
              <a:buFont typeface="Arial" pitchFamily="34" charset="0"/>
              <a:buChar char="•"/>
            </a:pPr>
            <a:r>
              <a:rPr lang="it-IT" sz="2400" dirty="0"/>
              <a:t>un’interfaccia per la connessione con altri strumenti di bordo;</a:t>
            </a:r>
          </a:p>
        </p:txBody>
      </p:sp>
    </p:spTree>
    <p:extLst>
      <p:ext uri="{BB962C8B-B14F-4D97-AF65-F5344CB8AC3E}">
        <p14:creationId xmlns:p14="http://schemas.microsoft.com/office/powerpoint/2010/main" val="28965830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726160" y="908720"/>
            <a:ext cx="2141984" cy="461665"/>
          </a:xfrm>
          <a:prstGeom prst="rect">
            <a:avLst/>
          </a:prstGeom>
        </p:spPr>
        <p:txBody>
          <a:bodyPr wrap="square">
            <a:spAutoFit/>
          </a:bodyPr>
          <a:lstStyle/>
          <a:p>
            <a:r>
              <a:rPr lang="it-IT" sz="2400" b="1" dirty="0" smtClean="0"/>
              <a:t>DIGITALE</a:t>
            </a:r>
            <a:endParaRPr lang="it-IT" sz="2400" dirty="0"/>
          </a:p>
        </p:txBody>
      </p:sp>
      <p:sp>
        <p:nvSpPr>
          <p:cNvPr id="9" name="Rettangolo 8"/>
          <p:cNvSpPr/>
          <p:nvPr/>
        </p:nvSpPr>
        <p:spPr>
          <a:xfrm>
            <a:off x="360040" y="1646798"/>
            <a:ext cx="8532440" cy="4893647"/>
          </a:xfrm>
          <a:prstGeom prst="rect">
            <a:avLst/>
          </a:prstGeom>
        </p:spPr>
        <p:txBody>
          <a:bodyPr wrap="square">
            <a:spAutoFit/>
          </a:bodyPr>
          <a:lstStyle/>
          <a:p>
            <a:r>
              <a:rPr lang="it-IT" sz="2400" dirty="0"/>
              <a:t>La registrazione dei dati avviene in modo permanente per la memoria interna del sistema, la cui capacità consente il salvataggio e la conservazione delle informazioni corrispondenti a circa 365 giorni di attività lavorativa tipica.</a:t>
            </a:r>
          </a:p>
          <a:p>
            <a:r>
              <a:rPr lang="it-IT" sz="2400" dirty="0"/>
              <a:t>Nella memoria interna vengono registrate</a:t>
            </a:r>
            <a:r>
              <a:rPr lang="it-IT" sz="2400" dirty="0" smtClean="0"/>
              <a:t>:</a:t>
            </a:r>
          </a:p>
          <a:p>
            <a:endParaRPr lang="it-IT" sz="2400" dirty="0"/>
          </a:p>
          <a:p>
            <a:pPr marL="342900" lvl="0" indent="-342900">
              <a:buFont typeface="Wingdings" pitchFamily="2" charset="2"/>
              <a:buChar char="q"/>
            </a:pPr>
            <a:r>
              <a:rPr lang="it-IT" sz="2400" i="1" dirty="0"/>
              <a:t>identità del conducente;</a:t>
            </a:r>
          </a:p>
          <a:p>
            <a:pPr marL="342900" lvl="0" indent="-342900">
              <a:buFont typeface="Wingdings" pitchFamily="2" charset="2"/>
              <a:buChar char="q"/>
            </a:pPr>
            <a:r>
              <a:rPr lang="it-IT" sz="2400" i="1" dirty="0"/>
              <a:t>attività effettuate (guida, lavoro, riposo, disponibilità);</a:t>
            </a:r>
          </a:p>
          <a:p>
            <a:pPr marL="342900" lvl="0" indent="-342900">
              <a:buFont typeface="Wingdings" pitchFamily="2" charset="2"/>
              <a:buChar char="q"/>
            </a:pPr>
            <a:r>
              <a:rPr lang="it-IT" sz="2400" i="1" dirty="0"/>
              <a:t>distanza percorsa;</a:t>
            </a:r>
          </a:p>
          <a:p>
            <a:pPr marL="342900" lvl="0" indent="-342900">
              <a:buFont typeface="Wingdings" pitchFamily="2" charset="2"/>
              <a:buChar char="q"/>
            </a:pPr>
            <a:r>
              <a:rPr lang="it-IT" sz="2400" i="1" dirty="0"/>
              <a:t>velocità del veicolo (limitatamente alle ultime 24 ore di registrazione);</a:t>
            </a:r>
          </a:p>
          <a:p>
            <a:pPr marL="342900" lvl="0" indent="-342900">
              <a:buFont typeface="Wingdings" pitchFamily="2" charset="2"/>
              <a:buChar char="q"/>
            </a:pPr>
            <a:r>
              <a:rPr lang="it-IT" sz="2400" i="1" dirty="0"/>
              <a:t>anomalie di funzionamenti e guasti;</a:t>
            </a:r>
          </a:p>
          <a:p>
            <a:pPr marL="342900" lvl="0" indent="-342900">
              <a:buFont typeface="Wingdings" pitchFamily="2" charset="2"/>
              <a:buChar char="q"/>
            </a:pPr>
            <a:r>
              <a:rPr lang="it-IT" sz="2400" i="1" dirty="0"/>
              <a:t>interventi eseguiti sull’apparato (tarature, modifiche, ecc.).</a:t>
            </a:r>
          </a:p>
        </p:txBody>
      </p:sp>
    </p:spTree>
    <p:extLst>
      <p:ext uri="{BB962C8B-B14F-4D97-AF65-F5344CB8AC3E}">
        <p14:creationId xmlns:p14="http://schemas.microsoft.com/office/powerpoint/2010/main" val="12203413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726160" y="908720"/>
            <a:ext cx="2141984" cy="461665"/>
          </a:xfrm>
          <a:prstGeom prst="rect">
            <a:avLst/>
          </a:prstGeom>
        </p:spPr>
        <p:txBody>
          <a:bodyPr wrap="square">
            <a:spAutoFit/>
          </a:bodyPr>
          <a:lstStyle/>
          <a:p>
            <a:r>
              <a:rPr lang="it-IT" sz="2400" b="1" dirty="0" smtClean="0"/>
              <a:t>DIGITALE</a:t>
            </a:r>
            <a:endParaRPr lang="it-IT" sz="2400" dirty="0"/>
          </a:p>
        </p:txBody>
      </p:sp>
      <p:sp>
        <p:nvSpPr>
          <p:cNvPr id="9" name="Rettangolo 8"/>
          <p:cNvSpPr/>
          <p:nvPr/>
        </p:nvSpPr>
        <p:spPr>
          <a:xfrm>
            <a:off x="755576" y="1556792"/>
            <a:ext cx="8136904" cy="646331"/>
          </a:xfrm>
          <a:prstGeom prst="rect">
            <a:avLst/>
          </a:prstGeom>
        </p:spPr>
        <p:txBody>
          <a:bodyPr wrap="square">
            <a:spAutoFit/>
          </a:bodyPr>
          <a:lstStyle/>
          <a:p>
            <a:r>
              <a:rPr lang="it-IT" dirty="0"/>
              <a:t>Le informazione memorizzate possono essere visualizzate sul display dell’unità, stampate su carta o trasferite su altri dispositivi di archiviazione.</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636912"/>
            <a:ext cx="8276542" cy="328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49313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3726160" y="908720"/>
            <a:ext cx="2141984" cy="461665"/>
          </a:xfrm>
          <a:prstGeom prst="rect">
            <a:avLst/>
          </a:prstGeom>
        </p:spPr>
        <p:txBody>
          <a:bodyPr wrap="square">
            <a:spAutoFit/>
          </a:bodyPr>
          <a:lstStyle/>
          <a:p>
            <a:r>
              <a:rPr lang="it-IT" sz="2400" b="1" dirty="0" smtClean="0"/>
              <a:t>DIGITALE</a:t>
            </a:r>
            <a:endParaRPr lang="it-IT" sz="2400" dirty="0"/>
          </a:p>
        </p:txBody>
      </p:sp>
      <p:sp>
        <p:nvSpPr>
          <p:cNvPr id="9" name="Rettangolo 8"/>
          <p:cNvSpPr/>
          <p:nvPr/>
        </p:nvSpPr>
        <p:spPr>
          <a:xfrm>
            <a:off x="323528" y="2028904"/>
            <a:ext cx="8568952" cy="3416320"/>
          </a:xfrm>
          <a:prstGeom prst="rect">
            <a:avLst/>
          </a:prstGeom>
        </p:spPr>
        <p:txBody>
          <a:bodyPr wrap="square">
            <a:spAutoFit/>
          </a:bodyPr>
          <a:lstStyle/>
          <a:p>
            <a:r>
              <a:rPr lang="it-IT" sz="2400" b="1" dirty="0"/>
              <a:t>Le </a:t>
            </a:r>
            <a:r>
              <a:rPr lang="it-IT" sz="2400" b="1" dirty="0" err="1"/>
              <a:t>smart</a:t>
            </a:r>
            <a:r>
              <a:rPr lang="it-IT" sz="2400" b="1" dirty="0"/>
              <a:t> card </a:t>
            </a:r>
            <a:r>
              <a:rPr lang="it-IT" sz="2400" dirty="0"/>
              <a:t>necessarie per il funzionamento del dispositivo costituiscono la novità più rilevante introdotta col cronotachigrafo digitale; esse sono delle tessere plastificate delle dimensioni di una carta di credito contenenti un microprocessore ed una memoria che scambiano informazioni con l’unità centrale. Le carte sono rilasciate dalle Camere di Commercio e consentono l’accesso alle funzioni del cronotachigrafo in maniera differenziata alle varie tipologie di utenti/utilizzatori.</a:t>
            </a:r>
          </a:p>
        </p:txBody>
      </p:sp>
    </p:spTree>
    <p:extLst>
      <p:ext uri="{BB962C8B-B14F-4D97-AF65-F5344CB8AC3E}">
        <p14:creationId xmlns:p14="http://schemas.microsoft.com/office/powerpoint/2010/main" val="4098264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Sulla PDOF…</a:t>
            </a:r>
            <a:endParaRPr lang="it-IT" sz="17600" b="1" i="1" u="sng"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123949"/>
            <a:ext cx="7831013" cy="5249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273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FRENATURA</a:t>
            </a:r>
            <a:endParaRPr lang="it-IT" sz="17600" b="1" i="1" u="sng" dirty="0"/>
          </a:p>
        </p:txBody>
      </p:sp>
      <p:sp>
        <p:nvSpPr>
          <p:cNvPr id="9" name="Rettangolo 8"/>
          <p:cNvSpPr/>
          <p:nvPr/>
        </p:nvSpPr>
        <p:spPr>
          <a:xfrm>
            <a:off x="1403648" y="1915085"/>
            <a:ext cx="6390456" cy="2554545"/>
          </a:xfrm>
          <a:prstGeom prst="rect">
            <a:avLst/>
          </a:prstGeom>
        </p:spPr>
        <p:txBody>
          <a:bodyPr wrap="square">
            <a:spAutoFit/>
          </a:bodyPr>
          <a:lstStyle/>
          <a:p>
            <a:pPr algn="ctr"/>
            <a:r>
              <a:rPr lang="en-US" sz="3200" dirty="0" smtClean="0"/>
              <a:t>L </a:t>
            </a:r>
            <a:r>
              <a:rPr lang="en-US" sz="3200" dirty="0"/>
              <a:t>= m * g * r * </a:t>
            </a:r>
            <a:r>
              <a:rPr lang="en-US" sz="3200" dirty="0" smtClean="0"/>
              <a:t>S</a:t>
            </a:r>
          </a:p>
          <a:p>
            <a:pPr algn="ctr"/>
            <a:endParaRPr lang="it-IT" sz="3200" dirty="0"/>
          </a:p>
          <a:p>
            <a:r>
              <a:rPr lang="en-US" sz="3200" dirty="0" err="1"/>
              <a:t>ovvero</a:t>
            </a:r>
            <a:r>
              <a:rPr lang="en-US" sz="3200" dirty="0" smtClean="0"/>
              <a:t>:</a:t>
            </a:r>
          </a:p>
          <a:p>
            <a:endParaRPr lang="it-IT" sz="3200" dirty="0"/>
          </a:p>
          <a:p>
            <a:pPr algn="ctr"/>
            <a:r>
              <a:rPr lang="en-US" sz="3200" dirty="0"/>
              <a:t>L = m * g * r * S * </a:t>
            </a:r>
            <a:r>
              <a:rPr lang="en-US" sz="3200" dirty="0" err="1"/>
              <a:t>cosφ</a:t>
            </a:r>
            <a:endParaRPr lang="it-IT" sz="3200" dirty="0"/>
          </a:p>
        </p:txBody>
      </p:sp>
    </p:spTree>
    <p:extLst>
      <p:ext uri="{BB962C8B-B14F-4D97-AF65-F5344CB8AC3E}">
        <p14:creationId xmlns:p14="http://schemas.microsoft.com/office/powerpoint/2010/main" val="35256307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FRENATURA</a:t>
            </a:r>
            <a:endParaRPr lang="it-IT" sz="17600" b="1" i="1" u="sng" dirty="0"/>
          </a:p>
        </p:txBody>
      </p:sp>
      <p:sp>
        <p:nvSpPr>
          <p:cNvPr id="8" name="Rettangolo 7"/>
          <p:cNvSpPr/>
          <p:nvPr/>
        </p:nvSpPr>
        <p:spPr>
          <a:xfrm>
            <a:off x="395536" y="1862822"/>
            <a:ext cx="8352928" cy="2862322"/>
          </a:xfrm>
          <a:prstGeom prst="rect">
            <a:avLst/>
          </a:prstGeom>
        </p:spPr>
        <p:txBody>
          <a:bodyPr wrap="square">
            <a:spAutoFit/>
          </a:bodyPr>
          <a:lstStyle/>
          <a:p>
            <a:r>
              <a:rPr lang="it-IT" i="1" dirty="0" err="1"/>
              <a:t>Dicesi</a:t>
            </a:r>
            <a:r>
              <a:rPr lang="it-IT" i="1" dirty="0"/>
              <a:t> energia l’attitudine di un corpo a compiere lavoro; l’energia cinetica (o forza viva) è l’attitudine a compiere lavoro, che un corpo possiede per effetto del suo stato di moto. Se un corpo di massa m, inizialmente in quiete, è soggetto ad una forza che lo muove per un certo spazio, senza altre forze contrapposte, la velocità della massa cresce sempre; per ottenere ciò, si spende un certo lavoro, il cui valore è dato dal prodotto della forza per lo spazio percorso. In cambio di tale lavoro, il corpo acquista una velocità tale che, prima di ridursi nuovamente allo stato di quiete, gli consente di produrre un lavoro uguale a quello assorbito. Questa attitudine a restituire lavoro non dipende solo dalla velocità, ma anche dalla massa del corpo stesso; essa è l’energia cinetica.</a:t>
            </a:r>
          </a:p>
        </p:txBody>
      </p:sp>
    </p:spTree>
    <p:extLst>
      <p:ext uri="{BB962C8B-B14F-4D97-AF65-F5344CB8AC3E}">
        <p14:creationId xmlns:p14="http://schemas.microsoft.com/office/powerpoint/2010/main" val="30446656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32</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FRENATURA</a:t>
            </a:r>
            <a:endParaRPr lang="it-IT" sz="17600" b="1" i="1" u="sng" dirty="0"/>
          </a:p>
        </p:txBody>
      </p:sp>
      <p:sp>
        <p:nvSpPr>
          <p:cNvPr id="8" name="Rettangolo 7"/>
          <p:cNvSpPr/>
          <p:nvPr/>
        </p:nvSpPr>
        <p:spPr>
          <a:xfrm>
            <a:off x="107504" y="1606148"/>
            <a:ext cx="8964488" cy="3046988"/>
          </a:xfrm>
          <a:prstGeom prst="rect">
            <a:avLst/>
          </a:prstGeom>
        </p:spPr>
        <p:txBody>
          <a:bodyPr wrap="square">
            <a:spAutoFit/>
          </a:bodyPr>
          <a:lstStyle/>
          <a:p>
            <a:pPr algn="ctr"/>
            <a:r>
              <a:rPr lang="it-IT" sz="2400" b="1" dirty="0"/>
              <a:t>L = F * S</a:t>
            </a:r>
          </a:p>
          <a:p>
            <a:r>
              <a:rPr lang="it-IT" sz="2400" dirty="0"/>
              <a:t>ma</a:t>
            </a:r>
            <a:r>
              <a:rPr lang="it-IT" sz="2400" dirty="0" smtClean="0"/>
              <a:t>:</a:t>
            </a:r>
          </a:p>
          <a:p>
            <a:endParaRPr lang="it-IT" sz="2400" dirty="0"/>
          </a:p>
          <a:p>
            <a:pPr algn="ctr"/>
            <a:r>
              <a:rPr lang="it-IT" sz="2400" b="1" dirty="0"/>
              <a:t>F = m * a       ed      S = ½ * a * </a:t>
            </a:r>
            <a:r>
              <a:rPr lang="it-IT" sz="2400" b="1" dirty="0" smtClean="0"/>
              <a:t>t</a:t>
            </a:r>
            <a:r>
              <a:rPr lang="it-IT" sz="2400" b="1" baseline="30000" dirty="0" smtClean="0"/>
              <a:t>2</a:t>
            </a:r>
          </a:p>
          <a:p>
            <a:pPr algn="ctr"/>
            <a:endParaRPr lang="it-IT" sz="2400" dirty="0"/>
          </a:p>
          <a:p>
            <a:r>
              <a:rPr lang="it-IT" sz="2400" dirty="0"/>
              <a:t>pertanto</a:t>
            </a:r>
            <a:r>
              <a:rPr lang="it-IT" sz="2400" dirty="0" smtClean="0"/>
              <a:t>:</a:t>
            </a:r>
          </a:p>
          <a:p>
            <a:endParaRPr lang="it-IT" sz="2400" dirty="0"/>
          </a:p>
          <a:p>
            <a:pPr algn="ctr"/>
            <a:r>
              <a:rPr lang="it-IT" sz="2400" b="1" dirty="0" err="1"/>
              <a:t>E</a:t>
            </a:r>
            <a:r>
              <a:rPr lang="it-IT" sz="2400" b="1" baseline="-25000" dirty="0" err="1"/>
              <a:t>c</a:t>
            </a:r>
            <a:r>
              <a:rPr lang="it-IT" sz="2400" b="1" dirty="0"/>
              <a:t> = m * a * ½ * a * t</a:t>
            </a:r>
            <a:r>
              <a:rPr lang="it-IT" sz="2400" b="1" baseline="30000" dirty="0"/>
              <a:t>2</a:t>
            </a:r>
            <a:r>
              <a:rPr lang="it-IT" sz="2400" b="1" dirty="0"/>
              <a:t> = ½ * m * a</a:t>
            </a:r>
            <a:r>
              <a:rPr lang="it-IT" sz="2400" b="1" baseline="30000" dirty="0"/>
              <a:t>2</a:t>
            </a:r>
            <a:r>
              <a:rPr lang="it-IT" sz="2400" b="1" dirty="0"/>
              <a:t> * t</a:t>
            </a:r>
            <a:r>
              <a:rPr lang="it-IT" sz="2400" b="1" baseline="30000" dirty="0"/>
              <a:t>2</a:t>
            </a:r>
            <a:r>
              <a:rPr lang="it-IT" sz="2400" b="1" dirty="0"/>
              <a:t> = ½ * m * v</a:t>
            </a:r>
            <a:r>
              <a:rPr lang="it-IT" sz="2400" b="1" baseline="30000" dirty="0"/>
              <a:t>2</a:t>
            </a:r>
            <a:endParaRPr lang="it-IT" sz="2400" b="1" dirty="0"/>
          </a:p>
        </p:txBody>
      </p:sp>
      <p:sp>
        <p:nvSpPr>
          <p:cNvPr id="9" name="Rettangolo 8"/>
          <p:cNvSpPr/>
          <p:nvPr/>
        </p:nvSpPr>
        <p:spPr>
          <a:xfrm>
            <a:off x="1331640" y="5229200"/>
            <a:ext cx="6624736" cy="923330"/>
          </a:xfrm>
          <a:prstGeom prst="rect">
            <a:avLst/>
          </a:prstGeom>
        </p:spPr>
        <p:txBody>
          <a:bodyPr wrap="square">
            <a:spAutoFit/>
          </a:bodyPr>
          <a:lstStyle/>
          <a:p>
            <a:r>
              <a:rPr lang="it-IT" b="1" i="1" u="sng" dirty="0"/>
              <a:t>L’energia cinetica posseduta da un corpo è direttamente proporzionale alla massa ed al quadrato della velocità; viene espressa in joule (J).</a:t>
            </a:r>
          </a:p>
        </p:txBody>
      </p:sp>
    </p:spTree>
    <p:extLst>
      <p:ext uri="{BB962C8B-B14F-4D97-AF65-F5344CB8AC3E}">
        <p14:creationId xmlns:p14="http://schemas.microsoft.com/office/powerpoint/2010/main" val="20926708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33</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FRENATURA</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395536" y="1582341"/>
            <a:ext cx="8496944" cy="4893647"/>
          </a:xfrm>
          <a:prstGeom prst="rect">
            <a:avLst/>
          </a:prstGeom>
        </p:spPr>
        <p:txBody>
          <a:bodyPr wrap="square">
            <a:spAutoFit/>
          </a:bodyPr>
          <a:lstStyle/>
          <a:p>
            <a:pPr algn="ctr"/>
            <a:r>
              <a:rPr lang="it-IT" sz="2400" b="1" dirty="0" err="1"/>
              <a:t>L</a:t>
            </a:r>
            <a:r>
              <a:rPr lang="it-IT" sz="2400" b="1" baseline="-25000" dirty="0" err="1"/>
              <a:t>f</a:t>
            </a:r>
            <a:r>
              <a:rPr lang="it-IT" sz="2400" b="1" dirty="0"/>
              <a:t> </a:t>
            </a:r>
            <a:r>
              <a:rPr lang="it-IT" sz="2400" b="1" baseline="-25000" dirty="0"/>
              <a:t>(lavoro frenante fino all’arresto) </a:t>
            </a:r>
            <a:r>
              <a:rPr lang="it-IT" sz="2400" b="1" dirty="0"/>
              <a:t>= </a:t>
            </a:r>
            <a:r>
              <a:rPr lang="it-IT" sz="2400" b="1" dirty="0" err="1"/>
              <a:t>E</a:t>
            </a:r>
            <a:r>
              <a:rPr lang="it-IT" sz="2400" b="1" baseline="-25000" dirty="0" err="1"/>
              <a:t>c</a:t>
            </a:r>
            <a:r>
              <a:rPr lang="it-IT" sz="2400" b="1" baseline="-25000" dirty="0"/>
              <a:t> (energia cinetica)</a:t>
            </a:r>
            <a:endParaRPr lang="it-IT" sz="2400" b="1" dirty="0"/>
          </a:p>
          <a:p>
            <a:r>
              <a:rPr lang="it-IT" sz="2400" dirty="0"/>
              <a:t>da cui:</a:t>
            </a:r>
          </a:p>
          <a:p>
            <a:pPr algn="ctr"/>
            <a:r>
              <a:rPr lang="it-IT" sz="2400" dirty="0"/>
              <a:t>m * g * r * S = ½ * m * </a:t>
            </a:r>
            <a:r>
              <a:rPr lang="it-IT" sz="2400" dirty="0" smtClean="0"/>
              <a:t>v</a:t>
            </a:r>
            <a:r>
              <a:rPr lang="it-IT" sz="2400" baseline="30000" dirty="0" smtClean="0"/>
              <a:t>2</a:t>
            </a:r>
          </a:p>
          <a:p>
            <a:pPr algn="ctr"/>
            <a:endParaRPr lang="it-IT" sz="2400" dirty="0"/>
          </a:p>
          <a:p>
            <a:r>
              <a:rPr lang="it-IT" sz="2400" dirty="0"/>
              <a:t>laddove, semplificando e risolvendo, si ottiene la formula della frenatura relativa allo spazio S data da</a:t>
            </a:r>
            <a:r>
              <a:rPr lang="it-IT" sz="2400" dirty="0" smtClean="0"/>
              <a:t>:</a:t>
            </a:r>
          </a:p>
          <a:p>
            <a:endParaRPr lang="it-IT" sz="2400" dirty="0"/>
          </a:p>
          <a:p>
            <a:pPr algn="ctr"/>
            <a:r>
              <a:rPr lang="it-IT" sz="2400" dirty="0"/>
              <a:t>v = √(2 * g * r * S</a:t>
            </a:r>
            <a:r>
              <a:rPr lang="it-IT" sz="2400" dirty="0" smtClean="0"/>
              <a:t>)</a:t>
            </a:r>
          </a:p>
          <a:p>
            <a:pPr algn="ctr"/>
            <a:endParaRPr lang="it-IT" sz="2400" dirty="0"/>
          </a:p>
          <a:p>
            <a:r>
              <a:rPr lang="it-IT" sz="2400" dirty="0"/>
              <a:t>dove</a:t>
            </a:r>
            <a:r>
              <a:rPr lang="it-IT" sz="2400" dirty="0" smtClean="0"/>
              <a:t>:</a:t>
            </a:r>
            <a:endParaRPr lang="it-IT" sz="2400" dirty="0"/>
          </a:p>
          <a:p>
            <a:r>
              <a:rPr lang="it-IT" sz="2400" dirty="0"/>
              <a:t>d = costante di accelerazione gravimetrica, pari a 9,8 m/s</a:t>
            </a:r>
            <a:r>
              <a:rPr lang="it-IT" sz="2400" baseline="30000" dirty="0"/>
              <a:t>2</a:t>
            </a:r>
            <a:r>
              <a:rPr lang="it-IT" sz="2400" dirty="0"/>
              <a:t>;</a:t>
            </a:r>
          </a:p>
          <a:p>
            <a:r>
              <a:rPr lang="it-IT" sz="2400" dirty="0"/>
              <a:t>r = coefficiente di attrito cinetico (frenata radente), ovvero di attrito statico (frenata volvente), secondo i casi.</a:t>
            </a:r>
          </a:p>
        </p:txBody>
      </p:sp>
    </p:spTree>
    <p:extLst>
      <p:ext uri="{BB962C8B-B14F-4D97-AF65-F5344CB8AC3E}">
        <p14:creationId xmlns:p14="http://schemas.microsoft.com/office/powerpoint/2010/main" val="34399606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34</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FRENATURA</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2483768" y="1309936"/>
            <a:ext cx="4458015" cy="369332"/>
          </a:xfrm>
          <a:prstGeom prst="rect">
            <a:avLst/>
          </a:prstGeom>
        </p:spPr>
        <p:txBody>
          <a:bodyPr wrap="none">
            <a:spAutoFit/>
          </a:bodyPr>
          <a:lstStyle/>
          <a:p>
            <a:r>
              <a:rPr lang="it-IT" u="sng" dirty="0" smtClean="0"/>
              <a:t>ESEMPIO – CASISTICA ESEMPLIFICATA</a:t>
            </a:r>
            <a:endParaRPr lang="it-IT" u="sng" dirty="0"/>
          </a:p>
        </p:txBody>
      </p:sp>
      <p:sp>
        <p:nvSpPr>
          <p:cNvPr id="9" name="Rettangolo 8"/>
          <p:cNvSpPr/>
          <p:nvPr/>
        </p:nvSpPr>
        <p:spPr>
          <a:xfrm>
            <a:off x="360040" y="1978962"/>
            <a:ext cx="8676456" cy="4247317"/>
          </a:xfrm>
          <a:prstGeom prst="rect">
            <a:avLst/>
          </a:prstGeom>
        </p:spPr>
        <p:txBody>
          <a:bodyPr wrap="square">
            <a:spAutoFit/>
          </a:bodyPr>
          <a:lstStyle/>
          <a:p>
            <a:r>
              <a:rPr lang="it-IT" dirty="0"/>
              <a:t>Il conducente di un autoveicolo, ponendo in essere una energica azione frenante, riesce ad arrestarne la marcia (senza collidere o addivenendo ad una collisione di lievissima entità, tanto da potersi trascurare); sul manto stradale asciutto e con andamento pianeggiante (o con pendenza irrisoria e quindi ininfluente), vengono rinvenute tracce gommose di frenata, impresse da pneumatici in buone condizioni, estese 66 metri.</a:t>
            </a:r>
          </a:p>
          <a:p>
            <a:r>
              <a:rPr lang="it-IT" dirty="0"/>
              <a:t>Le caratteristiche del veicolo suddetto sono le seguenti:</a:t>
            </a:r>
          </a:p>
          <a:p>
            <a:pPr lvl="0"/>
            <a:r>
              <a:rPr lang="it-IT" dirty="0"/>
              <a:t>massa m</a:t>
            </a:r>
            <a:r>
              <a:rPr lang="it-IT" baseline="-25000" dirty="0"/>
              <a:t>a</a:t>
            </a:r>
            <a:r>
              <a:rPr lang="it-IT" dirty="0"/>
              <a:t> = 700 kg;</a:t>
            </a:r>
          </a:p>
          <a:p>
            <a:pPr lvl="0"/>
            <a:r>
              <a:rPr lang="it-IT" dirty="0"/>
              <a:t>coefficiente di forma K = 1;</a:t>
            </a:r>
          </a:p>
          <a:p>
            <a:pPr lvl="0"/>
            <a:r>
              <a:rPr lang="it-IT" dirty="0"/>
              <a:t>sezione maestra A = 1,25 m</a:t>
            </a:r>
            <a:r>
              <a:rPr lang="it-IT" baseline="30000" dirty="0"/>
              <a:t>2</a:t>
            </a:r>
            <a:r>
              <a:rPr lang="it-IT" dirty="0"/>
              <a:t>;</a:t>
            </a:r>
          </a:p>
          <a:p>
            <a:pPr lvl="0"/>
            <a:r>
              <a:rPr lang="it-IT" dirty="0"/>
              <a:t>la densità dell’aria δ = 0,12</a:t>
            </a:r>
            <a:r>
              <a:rPr lang="it-IT" dirty="0" smtClean="0"/>
              <a:t>.</a:t>
            </a:r>
          </a:p>
          <a:p>
            <a:pPr lvl="0"/>
            <a:endParaRPr lang="it-IT" dirty="0"/>
          </a:p>
          <a:p>
            <a:r>
              <a:rPr lang="it-IT" dirty="0"/>
              <a:t>Si vuole conoscere </a:t>
            </a:r>
            <a:r>
              <a:rPr lang="it-IT" dirty="0" smtClean="0"/>
              <a:t>qual era </a:t>
            </a:r>
            <a:r>
              <a:rPr lang="it-IT" dirty="0"/>
              <a:t>la verosimile velocità del veicolo nel momento in cui le ruote, bloccate dalla morsa del freno, hanno incominciato a strisciare sul piano viabile, lasciandovi impresse le orme dei propri pneumatici.</a:t>
            </a:r>
          </a:p>
        </p:txBody>
      </p:sp>
    </p:spTree>
    <p:extLst>
      <p:ext uri="{BB962C8B-B14F-4D97-AF65-F5344CB8AC3E}">
        <p14:creationId xmlns:p14="http://schemas.microsoft.com/office/powerpoint/2010/main" val="32915531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35</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FRENATURA</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2483768" y="1309936"/>
            <a:ext cx="4458015" cy="369332"/>
          </a:xfrm>
          <a:prstGeom prst="rect">
            <a:avLst/>
          </a:prstGeom>
        </p:spPr>
        <p:txBody>
          <a:bodyPr wrap="none">
            <a:spAutoFit/>
          </a:bodyPr>
          <a:lstStyle/>
          <a:p>
            <a:r>
              <a:rPr lang="it-IT" u="sng" dirty="0" smtClean="0"/>
              <a:t>ESEMPIO – CASISTICA ESEMPLIFICATA</a:t>
            </a:r>
            <a:endParaRPr lang="it-IT" u="sng" dirty="0"/>
          </a:p>
        </p:txBody>
      </p:sp>
      <p:sp>
        <p:nvSpPr>
          <p:cNvPr id="9" name="Rettangolo 8"/>
          <p:cNvSpPr/>
          <p:nvPr/>
        </p:nvSpPr>
        <p:spPr>
          <a:xfrm>
            <a:off x="539552" y="2778036"/>
            <a:ext cx="7812360" cy="1938992"/>
          </a:xfrm>
          <a:prstGeom prst="rect">
            <a:avLst/>
          </a:prstGeom>
        </p:spPr>
        <p:txBody>
          <a:bodyPr wrap="square">
            <a:spAutoFit/>
          </a:bodyPr>
          <a:lstStyle/>
          <a:p>
            <a:r>
              <a:rPr lang="it-IT" sz="2400" b="1" u="sng" dirty="0"/>
              <a:t>Soluzione:  </a:t>
            </a:r>
            <a:endParaRPr lang="it-IT" sz="2400" b="1" u="sng" dirty="0" smtClean="0"/>
          </a:p>
          <a:p>
            <a:endParaRPr lang="it-IT" sz="2400" dirty="0"/>
          </a:p>
          <a:p>
            <a:r>
              <a:rPr lang="it-IT" sz="2400" dirty="0"/>
              <a:t>v = √(2 * 9,8 * 0,60 * 66) = √779,16 = 27,8 </a:t>
            </a:r>
            <a:r>
              <a:rPr lang="it-IT" sz="2400" dirty="0" smtClean="0"/>
              <a:t>m/s</a:t>
            </a:r>
          </a:p>
          <a:p>
            <a:endParaRPr lang="it-IT" sz="2400" dirty="0"/>
          </a:p>
          <a:p>
            <a:r>
              <a:rPr lang="en-US" sz="2400" dirty="0"/>
              <a:t>v = 27,8 m/s * 3,6 = 100 km/h circa.</a:t>
            </a:r>
            <a:endParaRPr lang="it-IT" sz="2400" dirty="0"/>
          </a:p>
        </p:txBody>
      </p:sp>
    </p:spTree>
    <p:extLst>
      <p:ext uri="{BB962C8B-B14F-4D97-AF65-F5344CB8AC3E}">
        <p14:creationId xmlns:p14="http://schemas.microsoft.com/office/powerpoint/2010/main" val="600067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Sulla PDOF…</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792944"/>
            <a:ext cx="5661223" cy="5876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1220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txBox="1">
            <a:spLocks/>
          </p:cNvSpPr>
          <p:nvPr/>
        </p:nvSpPr>
        <p:spPr>
          <a:xfrm>
            <a:off x="-1044624" y="1386260"/>
            <a:ext cx="4968552" cy="144016"/>
          </a:xfrm>
          <a:prstGeom prst="rect">
            <a:avLst/>
          </a:prstGeom>
        </p:spPr>
        <p:txBody>
          <a:bodyPr vert="horz">
            <a:normAutofit fontScale="2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Font typeface="Wingdings 2"/>
              <a:buNone/>
            </a:pPr>
            <a:r>
              <a:rPr lang="it-IT" sz="8000" b="1" i="1" u="sng" dirty="0" smtClean="0"/>
              <a:t>Veicoli trasporto merci</a:t>
            </a:r>
            <a:endParaRPr lang="it-IT" sz="8000" b="1" i="1" u="sng" dirty="0"/>
          </a:p>
        </p:txBody>
      </p:sp>
      <p:sp>
        <p:nvSpPr>
          <p:cNvPr id="2" name="Parentesi graffa chiusa 1"/>
          <p:cNvSpPr/>
          <p:nvPr/>
        </p:nvSpPr>
        <p:spPr>
          <a:xfrm>
            <a:off x="2843808" y="1844824"/>
            <a:ext cx="432048" cy="1584176"/>
          </a:xfrm>
          <a:prstGeom prst="rightBrace">
            <a:avLst/>
          </a:prstGeom>
          <a:ln w="1270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 name="Rettangolo 2"/>
          <p:cNvSpPr/>
          <p:nvPr/>
        </p:nvSpPr>
        <p:spPr>
          <a:xfrm>
            <a:off x="3635896" y="2060848"/>
            <a:ext cx="4445962" cy="369332"/>
          </a:xfrm>
          <a:prstGeom prst="rect">
            <a:avLst/>
          </a:prstGeom>
        </p:spPr>
        <p:txBody>
          <a:bodyPr wrap="none">
            <a:spAutoFit/>
          </a:bodyPr>
          <a:lstStyle/>
          <a:p>
            <a:pPr algn="ctr"/>
            <a:r>
              <a:rPr lang="it-IT" b="1" i="1" u="sng" dirty="0" smtClean="0"/>
              <a:t>Massa a pieno carico superiore alle 3,5 t</a:t>
            </a:r>
            <a:endParaRPr lang="it-IT" b="1" i="1" u="sng" dirty="0"/>
          </a:p>
        </p:txBody>
      </p:sp>
      <p:sp>
        <p:nvSpPr>
          <p:cNvPr id="9" name="Rettangolo 8"/>
          <p:cNvSpPr/>
          <p:nvPr/>
        </p:nvSpPr>
        <p:spPr>
          <a:xfrm>
            <a:off x="3562712" y="2852936"/>
            <a:ext cx="4592347" cy="369332"/>
          </a:xfrm>
          <a:prstGeom prst="rect">
            <a:avLst/>
          </a:prstGeom>
        </p:spPr>
        <p:txBody>
          <a:bodyPr wrap="none">
            <a:spAutoFit/>
          </a:bodyPr>
          <a:lstStyle/>
          <a:p>
            <a:pPr algn="ctr"/>
            <a:r>
              <a:rPr lang="it-IT" b="1" i="1" u="sng" dirty="0" smtClean="0"/>
              <a:t>Con più di 9 perone incluso il conducente</a:t>
            </a:r>
            <a:endParaRPr lang="it-IT" b="1" i="1" u="sng" dirty="0"/>
          </a:p>
        </p:txBody>
      </p:sp>
      <p:sp>
        <p:nvSpPr>
          <p:cNvPr id="10" name="Rettangolo 9"/>
          <p:cNvSpPr/>
          <p:nvPr/>
        </p:nvSpPr>
        <p:spPr>
          <a:xfrm>
            <a:off x="2732585" y="4005064"/>
            <a:ext cx="3374642" cy="369332"/>
          </a:xfrm>
          <a:prstGeom prst="rect">
            <a:avLst/>
          </a:prstGeom>
        </p:spPr>
        <p:txBody>
          <a:bodyPr wrap="none">
            <a:spAutoFit/>
          </a:bodyPr>
          <a:lstStyle/>
          <a:p>
            <a:pPr algn="ctr"/>
            <a:r>
              <a:rPr lang="it-IT" b="1" i="1" u="sng" dirty="0" smtClean="0"/>
              <a:t>Regolamenti Europei dal 1969</a:t>
            </a:r>
            <a:endParaRPr lang="it-IT" b="1" i="1" u="sng" dirty="0"/>
          </a:p>
        </p:txBody>
      </p:sp>
      <p:sp>
        <p:nvSpPr>
          <p:cNvPr id="4" name="Freccia in giù 3"/>
          <p:cNvSpPr/>
          <p:nvPr/>
        </p:nvSpPr>
        <p:spPr>
          <a:xfrm>
            <a:off x="4283968" y="4374396"/>
            <a:ext cx="288032" cy="494764"/>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2335808" y="5013176"/>
            <a:ext cx="4572000" cy="646331"/>
          </a:xfrm>
          <a:prstGeom prst="rect">
            <a:avLst/>
          </a:prstGeom>
        </p:spPr>
        <p:txBody>
          <a:bodyPr>
            <a:spAutoFit/>
          </a:bodyPr>
          <a:lstStyle/>
          <a:p>
            <a:r>
              <a:rPr lang="it-IT" b="1" u="sng" dirty="0"/>
              <a:t>strumento per la registrazione delle attività dell’equipaggio</a:t>
            </a:r>
          </a:p>
        </p:txBody>
      </p:sp>
    </p:spTree>
    <p:extLst>
      <p:ext uri="{BB962C8B-B14F-4D97-AF65-F5344CB8AC3E}">
        <p14:creationId xmlns:p14="http://schemas.microsoft.com/office/powerpoint/2010/main" val="1233315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2341782" y="1720364"/>
            <a:ext cx="1273554" cy="369332"/>
          </a:xfrm>
          <a:prstGeom prst="rect">
            <a:avLst/>
          </a:prstGeom>
        </p:spPr>
        <p:txBody>
          <a:bodyPr wrap="none">
            <a:spAutoFit/>
          </a:bodyPr>
          <a:lstStyle/>
          <a:p>
            <a:pPr algn="ctr"/>
            <a:r>
              <a:rPr lang="it-IT" b="1" i="1" u="sng" dirty="0" smtClean="0"/>
              <a:t>Analogico</a:t>
            </a:r>
            <a:endParaRPr lang="it-IT" b="1" i="1" u="sng" dirty="0"/>
          </a:p>
        </p:txBody>
      </p:sp>
      <p:sp>
        <p:nvSpPr>
          <p:cNvPr id="9" name="Rettangolo 8"/>
          <p:cNvSpPr/>
          <p:nvPr/>
        </p:nvSpPr>
        <p:spPr>
          <a:xfrm>
            <a:off x="5707829" y="1700808"/>
            <a:ext cx="1063304" cy="369332"/>
          </a:xfrm>
          <a:prstGeom prst="rect">
            <a:avLst/>
          </a:prstGeom>
        </p:spPr>
        <p:txBody>
          <a:bodyPr wrap="none">
            <a:spAutoFit/>
          </a:bodyPr>
          <a:lstStyle/>
          <a:p>
            <a:pPr algn="ctr"/>
            <a:r>
              <a:rPr lang="it-IT" b="1" i="1" u="sng" dirty="0" smtClean="0"/>
              <a:t>Digitale</a:t>
            </a:r>
            <a:endParaRPr lang="it-IT" b="1" i="1" u="sng" dirty="0"/>
          </a:p>
        </p:txBody>
      </p:sp>
      <p:cxnSp>
        <p:nvCxnSpPr>
          <p:cNvPr id="11" name="Connettore 1 10"/>
          <p:cNvCxnSpPr/>
          <p:nvPr/>
        </p:nvCxnSpPr>
        <p:spPr>
          <a:xfrm>
            <a:off x="2915816" y="2204864"/>
            <a:ext cx="1440160" cy="158417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flipH="1">
            <a:off x="4508376" y="2204864"/>
            <a:ext cx="1503784" cy="158417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Freccia in giù 13"/>
          <p:cNvSpPr/>
          <p:nvPr/>
        </p:nvSpPr>
        <p:spPr>
          <a:xfrm>
            <a:off x="4355976" y="3933056"/>
            <a:ext cx="152400" cy="43204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p:cNvSpPr/>
          <p:nvPr/>
        </p:nvSpPr>
        <p:spPr>
          <a:xfrm>
            <a:off x="1565920" y="4482986"/>
            <a:ext cx="6030416" cy="1754326"/>
          </a:xfrm>
          <a:prstGeom prst="rect">
            <a:avLst/>
          </a:prstGeom>
        </p:spPr>
        <p:txBody>
          <a:bodyPr wrap="square">
            <a:spAutoFit/>
          </a:bodyPr>
          <a:lstStyle/>
          <a:p>
            <a:pPr marL="285750" lvl="0" indent="-285750">
              <a:buFont typeface="Wingdings" pitchFamily="2" charset="2"/>
              <a:buChar char="v"/>
            </a:pPr>
            <a:r>
              <a:rPr lang="it-IT" i="1" dirty="0"/>
              <a:t>il tempo trascorso dalla partenza del veicolo; </a:t>
            </a:r>
          </a:p>
          <a:p>
            <a:pPr marL="285750" lvl="0" indent="-285750">
              <a:buFont typeface="Wingdings" pitchFamily="2" charset="2"/>
              <a:buChar char="v"/>
            </a:pPr>
            <a:r>
              <a:rPr lang="it-IT" i="1" dirty="0"/>
              <a:t>la distanza percorsa dall’inizio della giornata lavorativa;</a:t>
            </a:r>
          </a:p>
          <a:p>
            <a:pPr marL="285750" lvl="0" indent="-285750">
              <a:buFont typeface="Wingdings" pitchFamily="2" charset="2"/>
              <a:buChar char="v"/>
            </a:pPr>
            <a:r>
              <a:rPr lang="it-IT" i="1" dirty="0"/>
              <a:t>la velocità del veicolo;</a:t>
            </a:r>
          </a:p>
          <a:p>
            <a:pPr marL="285750" lvl="0" indent="-285750">
              <a:buFont typeface="Wingdings" pitchFamily="2" charset="2"/>
              <a:buChar char="v"/>
            </a:pPr>
            <a:r>
              <a:rPr lang="it-IT" i="1" dirty="0"/>
              <a:t>le attività dell’equipaggio;</a:t>
            </a:r>
          </a:p>
          <a:p>
            <a:pPr marL="285750" lvl="0" indent="-285750">
              <a:buFont typeface="Wingdings" pitchFamily="2" charset="2"/>
              <a:buChar char="v"/>
            </a:pPr>
            <a:r>
              <a:rPr lang="it-IT" i="1" dirty="0"/>
              <a:t>l’indicazione degli interventi effettuati dagli operatori autorizzati.</a:t>
            </a:r>
          </a:p>
        </p:txBody>
      </p:sp>
    </p:spTree>
    <p:extLst>
      <p:ext uri="{BB962C8B-B14F-4D97-AF65-F5344CB8AC3E}">
        <p14:creationId xmlns:p14="http://schemas.microsoft.com/office/powerpoint/2010/main" val="2175041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6"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816113" y="1720364"/>
            <a:ext cx="4324902" cy="461665"/>
          </a:xfrm>
          <a:prstGeom prst="rect">
            <a:avLst/>
          </a:prstGeom>
        </p:spPr>
        <p:txBody>
          <a:bodyPr wrap="none">
            <a:spAutoFit/>
          </a:bodyPr>
          <a:lstStyle/>
          <a:p>
            <a:pPr algn="ctr"/>
            <a:r>
              <a:rPr lang="it-IT" sz="2400" b="1" i="1" u="sng" dirty="0" smtClean="0"/>
              <a:t>Struttura – parti costituenti:</a:t>
            </a:r>
            <a:endParaRPr lang="it-IT" sz="2400" b="1" i="1" u="sng" dirty="0"/>
          </a:p>
        </p:txBody>
      </p:sp>
      <p:sp>
        <p:nvSpPr>
          <p:cNvPr id="9" name="Rettangolo 8"/>
          <p:cNvSpPr/>
          <p:nvPr/>
        </p:nvSpPr>
        <p:spPr>
          <a:xfrm>
            <a:off x="971600" y="2743760"/>
            <a:ext cx="6552728" cy="1631216"/>
          </a:xfrm>
          <a:prstGeom prst="rect">
            <a:avLst/>
          </a:prstGeom>
        </p:spPr>
        <p:txBody>
          <a:bodyPr wrap="square">
            <a:spAutoFit/>
          </a:bodyPr>
          <a:lstStyle/>
          <a:p>
            <a:pPr marL="342900" lvl="0" indent="-342900">
              <a:buFont typeface="Wingdings" pitchFamily="2" charset="2"/>
              <a:buChar char="Ø"/>
            </a:pPr>
            <a:r>
              <a:rPr lang="it-IT" sz="2000" i="1" dirty="0"/>
              <a:t>un sensore che rilevi il movimento dell’albero motore;</a:t>
            </a:r>
          </a:p>
          <a:p>
            <a:pPr marL="342900" lvl="0" indent="-342900">
              <a:buFont typeface="Wingdings" pitchFamily="2" charset="2"/>
              <a:buChar char="Ø"/>
            </a:pPr>
            <a:r>
              <a:rPr lang="it-IT" sz="2000" i="1" dirty="0"/>
              <a:t>un canale per la trasmissione del segnale del sensore;</a:t>
            </a:r>
          </a:p>
          <a:p>
            <a:pPr marL="342900" lvl="0" indent="-342900">
              <a:buFont typeface="Wingdings" pitchFamily="2" charset="2"/>
              <a:buChar char="Ø"/>
            </a:pPr>
            <a:r>
              <a:rPr lang="it-IT" sz="2000" i="1" dirty="0"/>
              <a:t>un’interfaccia sensore – unità centrale;</a:t>
            </a:r>
          </a:p>
          <a:p>
            <a:pPr marL="342900" lvl="0" indent="-342900">
              <a:buFont typeface="Wingdings" pitchFamily="2" charset="2"/>
              <a:buChar char="Ø"/>
            </a:pPr>
            <a:r>
              <a:rPr lang="it-IT" sz="2000" i="1" dirty="0"/>
              <a:t>un’unità centrale di elaborazione e gestione dei dati;</a:t>
            </a:r>
          </a:p>
          <a:p>
            <a:pPr marL="342900" lvl="0" indent="-342900">
              <a:buFont typeface="Wingdings" pitchFamily="2" charset="2"/>
              <a:buChar char="Ø"/>
            </a:pPr>
            <a:r>
              <a:rPr lang="it-IT" sz="2000" i="1" dirty="0"/>
              <a:t>un sistema di memorizzazione permanente dei dati.</a:t>
            </a:r>
          </a:p>
        </p:txBody>
      </p:sp>
    </p:spTree>
    <p:extLst>
      <p:ext uri="{BB962C8B-B14F-4D97-AF65-F5344CB8AC3E}">
        <p14:creationId xmlns:p14="http://schemas.microsoft.com/office/powerpoint/2010/main" val="1811593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8" name="Rettangolo 7"/>
          <p:cNvSpPr/>
          <p:nvPr/>
        </p:nvSpPr>
        <p:spPr>
          <a:xfrm>
            <a:off x="1187624" y="2551837"/>
            <a:ext cx="6984776" cy="1938992"/>
          </a:xfrm>
          <a:prstGeom prst="rect">
            <a:avLst/>
          </a:prstGeom>
        </p:spPr>
        <p:txBody>
          <a:bodyPr wrap="square">
            <a:spAutoFit/>
          </a:bodyPr>
          <a:lstStyle/>
          <a:p>
            <a:r>
              <a:rPr lang="it-IT" sz="2400" b="1" dirty="0"/>
              <a:t>Il sensore</a:t>
            </a:r>
            <a:r>
              <a:rPr lang="it-IT" sz="2400" dirty="0"/>
              <a:t> può essere di tipo meccanico, collegato direttamente tramite ingranaggi alla presa di forza del cambio, o elettrico/elettronico, nel quale il numero di giri dalla presa di forza viene trasformato in sequenze di impulsi elettrici. </a:t>
            </a:r>
          </a:p>
        </p:txBody>
      </p:sp>
    </p:spTree>
    <p:extLst>
      <p:ext uri="{BB962C8B-B14F-4D97-AF65-F5344CB8AC3E}">
        <p14:creationId xmlns:p14="http://schemas.microsoft.com/office/powerpoint/2010/main" val="2285473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72008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IL CRONOTACHIGRAFO</a:t>
            </a:r>
            <a:endParaRPr lang="it-IT" sz="17600" b="1" i="1" u="sng" dirty="0"/>
          </a:p>
        </p:txBody>
      </p:sp>
      <p:sp>
        <p:nvSpPr>
          <p:cNvPr id="2" name="Rettangolo 1"/>
          <p:cNvSpPr/>
          <p:nvPr/>
        </p:nvSpPr>
        <p:spPr>
          <a:xfrm>
            <a:off x="755576" y="2413338"/>
            <a:ext cx="7560840" cy="2308324"/>
          </a:xfrm>
          <a:prstGeom prst="rect">
            <a:avLst/>
          </a:prstGeom>
        </p:spPr>
        <p:txBody>
          <a:bodyPr wrap="square">
            <a:spAutoFit/>
          </a:bodyPr>
          <a:lstStyle/>
          <a:p>
            <a:r>
              <a:rPr lang="it-IT" sz="2400" b="1" dirty="0"/>
              <a:t>Il canale</a:t>
            </a:r>
            <a:r>
              <a:rPr lang="it-IT" sz="2400" dirty="0"/>
              <a:t> di trasmissione consente il trasferimento delle informazioni rilevate dal sensore all’interfaccia con l’unità centrale. Anche la trasmissione può essere meccanica (come nei modelli più vecchi) o elettrica (oggi preferita per la sua maggiore precisione e affidabilità).</a:t>
            </a:r>
            <a:endParaRPr lang="it-IT" sz="2400" dirty="0"/>
          </a:p>
        </p:txBody>
      </p:sp>
    </p:spTree>
    <p:extLst>
      <p:ext uri="{BB962C8B-B14F-4D97-AF65-F5344CB8AC3E}">
        <p14:creationId xmlns:p14="http://schemas.microsoft.com/office/powerpoint/2010/main" val="11503008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657</TotalTime>
  <Words>2263</Words>
  <Application>Microsoft Office PowerPoint</Application>
  <PresentationFormat>Presentazione su schermo (4:3)</PresentationFormat>
  <Paragraphs>369</Paragraphs>
  <Slides>35</Slides>
  <Notes>0</Notes>
  <HiddenSlides>0</HiddenSlides>
  <MMClips>0</MMClips>
  <ScaleCrop>false</ScaleCrop>
  <HeadingPairs>
    <vt:vector size="4" baseType="variant">
      <vt:variant>
        <vt:lpstr>Tema</vt:lpstr>
      </vt:variant>
      <vt:variant>
        <vt:i4>1</vt:i4>
      </vt:variant>
      <vt:variant>
        <vt:lpstr>Titoli diapositive</vt:lpstr>
      </vt:variant>
      <vt:variant>
        <vt:i4>35</vt:i4>
      </vt:variant>
    </vt:vector>
  </HeadingPairs>
  <TitlesOfParts>
    <vt:vector size="36" baseType="lpstr">
      <vt:lpstr>Equinozio</vt:lpstr>
      <vt:lpstr>Corso di Formazione LA RICOSTRUZIONE DEI SINISTRI STRADALI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102</cp:revision>
  <dcterms:created xsi:type="dcterms:W3CDTF">2012-02-03T12:18:10Z</dcterms:created>
  <dcterms:modified xsi:type="dcterms:W3CDTF">2017-03-12T21:29:39Z</dcterms:modified>
</cp:coreProperties>
</file>