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5591" autoAdjust="0"/>
  </p:normalViewPr>
  <p:slideViewPr>
    <p:cSldViewPr>
      <p:cViewPr>
        <p:scale>
          <a:sx n="75" d="100"/>
          <a:sy n="75" d="100"/>
        </p:scale>
        <p:origin x="-123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C67C25-5683-490E-882E-7B6834B1EBFA}" type="doc">
      <dgm:prSet loTypeId="urn:microsoft.com/office/officeart/2005/8/layout/cycle4" loCatId="matrix" qsTypeId="urn:microsoft.com/office/officeart/2005/8/quickstyle/simple1" qsCatId="simple" csTypeId="urn:microsoft.com/office/officeart/2005/8/colors/accent1_2" csCatId="accent1" phldr="1"/>
      <dgm:spPr/>
      <dgm:t>
        <a:bodyPr/>
        <a:lstStyle/>
        <a:p>
          <a:endParaRPr lang="it-IT"/>
        </a:p>
      </dgm:t>
    </dgm:pt>
    <dgm:pt modelId="{CECC1688-D844-4AA3-B25F-ED66C731C125}">
      <dgm:prSet phldrT="[Testo]"/>
      <dgm:spPr/>
      <dgm:t>
        <a:bodyPr/>
        <a:lstStyle/>
        <a:p>
          <a:r>
            <a:rPr lang="it-IT" dirty="0" smtClean="0"/>
            <a:t>Attrito</a:t>
          </a:r>
          <a:endParaRPr lang="it-IT" dirty="0"/>
        </a:p>
      </dgm:t>
    </dgm:pt>
    <dgm:pt modelId="{B265348C-715A-44F1-8576-688FBF1A4DEF}" type="parTrans" cxnId="{B0DE1B3D-5B97-4406-8A24-4DC2D92CFADF}">
      <dgm:prSet/>
      <dgm:spPr/>
      <dgm:t>
        <a:bodyPr/>
        <a:lstStyle/>
        <a:p>
          <a:endParaRPr lang="it-IT"/>
        </a:p>
      </dgm:t>
    </dgm:pt>
    <dgm:pt modelId="{90C9AAEC-C674-4AAB-B155-FCCE895AB252}" type="sibTrans" cxnId="{B0DE1B3D-5B97-4406-8A24-4DC2D92CFADF}">
      <dgm:prSet/>
      <dgm:spPr/>
      <dgm:t>
        <a:bodyPr/>
        <a:lstStyle/>
        <a:p>
          <a:endParaRPr lang="it-IT"/>
        </a:p>
      </dgm:t>
    </dgm:pt>
    <dgm:pt modelId="{A0D1FCB7-2AFF-47F9-A6A1-7E8350A564BE}">
      <dgm:prSet phldrT="[Testo]"/>
      <dgm:spPr/>
      <dgm:t>
        <a:bodyPr/>
        <a:lstStyle/>
        <a:p>
          <a:r>
            <a:rPr lang="it-IT" dirty="0" smtClean="0"/>
            <a:t>Trazione meccanica</a:t>
          </a:r>
          <a:endParaRPr lang="it-IT" dirty="0"/>
        </a:p>
      </dgm:t>
    </dgm:pt>
    <dgm:pt modelId="{ED02A3BB-B943-4FFE-9BCF-83C4209DB06D}" type="parTrans" cxnId="{947CAABE-F7F9-4A82-BA73-922CB848303F}">
      <dgm:prSet/>
      <dgm:spPr/>
      <dgm:t>
        <a:bodyPr/>
        <a:lstStyle/>
        <a:p>
          <a:endParaRPr lang="it-IT"/>
        </a:p>
      </dgm:t>
    </dgm:pt>
    <dgm:pt modelId="{C01DBA33-CC95-4AE8-8060-2B18ED50E1D5}" type="sibTrans" cxnId="{947CAABE-F7F9-4A82-BA73-922CB848303F}">
      <dgm:prSet/>
      <dgm:spPr/>
      <dgm:t>
        <a:bodyPr/>
        <a:lstStyle/>
        <a:p>
          <a:endParaRPr lang="it-IT"/>
        </a:p>
      </dgm:t>
    </dgm:pt>
    <dgm:pt modelId="{EC3D9FBD-0446-4C22-B82F-1C9C7F2027E3}">
      <dgm:prSet phldrT="[Testo]"/>
      <dgm:spPr/>
      <dgm:t>
        <a:bodyPr/>
        <a:lstStyle/>
        <a:p>
          <a:r>
            <a:rPr lang="it-IT" smtClean="0"/>
            <a:t>Attrito</a:t>
          </a:r>
          <a:endParaRPr lang="it-IT" dirty="0"/>
        </a:p>
      </dgm:t>
    </dgm:pt>
    <dgm:pt modelId="{027D0AC4-62D7-4252-9F33-4709E882D334}" type="parTrans" cxnId="{33E983C5-0F80-4B8C-9ED4-0A0C8F11A6F4}">
      <dgm:prSet/>
      <dgm:spPr/>
      <dgm:t>
        <a:bodyPr/>
        <a:lstStyle/>
        <a:p>
          <a:endParaRPr lang="it-IT"/>
        </a:p>
      </dgm:t>
    </dgm:pt>
    <dgm:pt modelId="{61710D7D-F91D-49DC-9B3C-89F71E1436C5}" type="sibTrans" cxnId="{33E983C5-0F80-4B8C-9ED4-0A0C8F11A6F4}">
      <dgm:prSet/>
      <dgm:spPr/>
      <dgm:t>
        <a:bodyPr/>
        <a:lstStyle/>
        <a:p>
          <a:endParaRPr lang="it-IT"/>
        </a:p>
      </dgm:t>
    </dgm:pt>
    <dgm:pt modelId="{F08B9E78-65DA-4CE2-996F-48B94BFC6108}">
      <dgm:prSet phldrT="[Testo]"/>
      <dgm:spPr/>
      <dgm:t>
        <a:bodyPr/>
        <a:lstStyle/>
        <a:p>
          <a:r>
            <a:rPr lang="it-IT" dirty="0" smtClean="0"/>
            <a:t>Pneumatici e piano viabile</a:t>
          </a:r>
          <a:endParaRPr lang="it-IT" dirty="0"/>
        </a:p>
      </dgm:t>
    </dgm:pt>
    <dgm:pt modelId="{964B367A-F2B7-4EE3-BCD4-3E9F199B6598}" type="parTrans" cxnId="{7986C048-8028-4BBC-A84F-39EB3C120E44}">
      <dgm:prSet/>
      <dgm:spPr/>
      <dgm:t>
        <a:bodyPr/>
        <a:lstStyle/>
        <a:p>
          <a:endParaRPr lang="it-IT"/>
        </a:p>
      </dgm:t>
    </dgm:pt>
    <dgm:pt modelId="{37643542-FF8D-41F1-A0BA-AFD5E1B24ECE}" type="sibTrans" cxnId="{7986C048-8028-4BBC-A84F-39EB3C120E44}">
      <dgm:prSet/>
      <dgm:spPr/>
      <dgm:t>
        <a:bodyPr/>
        <a:lstStyle/>
        <a:p>
          <a:endParaRPr lang="it-IT"/>
        </a:p>
      </dgm:t>
    </dgm:pt>
    <dgm:pt modelId="{DFDC5814-0815-4762-8E6F-15AA81A8EF3C}">
      <dgm:prSet phldrT="[Testo]"/>
      <dgm:spPr/>
      <dgm:t>
        <a:bodyPr/>
        <a:lstStyle/>
        <a:p>
          <a:r>
            <a:rPr lang="it-IT" dirty="0" smtClean="0"/>
            <a:t>Aderenza</a:t>
          </a:r>
          <a:endParaRPr lang="it-IT" dirty="0"/>
        </a:p>
      </dgm:t>
    </dgm:pt>
    <dgm:pt modelId="{44FF7925-D4E9-4675-ACF6-62F624800785}" type="parTrans" cxnId="{53830B94-CFD7-4C3A-8F4D-CE8D7E8FA6A8}">
      <dgm:prSet/>
      <dgm:spPr/>
      <dgm:t>
        <a:bodyPr/>
        <a:lstStyle/>
        <a:p>
          <a:endParaRPr lang="it-IT"/>
        </a:p>
      </dgm:t>
    </dgm:pt>
    <dgm:pt modelId="{8ED08C19-A83A-4EDE-921E-C41B839694AE}" type="sibTrans" cxnId="{53830B94-CFD7-4C3A-8F4D-CE8D7E8FA6A8}">
      <dgm:prSet/>
      <dgm:spPr/>
      <dgm:t>
        <a:bodyPr/>
        <a:lstStyle/>
        <a:p>
          <a:endParaRPr lang="it-IT"/>
        </a:p>
      </dgm:t>
    </dgm:pt>
    <dgm:pt modelId="{9535038F-89B9-4611-A14A-7B7E028A47AA}">
      <dgm:prSet phldrT="[Testo]"/>
      <dgm:spPr/>
      <dgm:t>
        <a:bodyPr/>
        <a:lstStyle/>
        <a:p>
          <a:r>
            <a:rPr lang="it-IT" dirty="0" smtClean="0"/>
            <a:t>Aliquota di attrito radente dipendente dalla natura delle superfici a contatto</a:t>
          </a:r>
          <a:endParaRPr lang="it-IT" dirty="0"/>
        </a:p>
      </dgm:t>
    </dgm:pt>
    <dgm:pt modelId="{B35741B6-B02A-46EE-AB68-1ECDB8C9C0BF}" type="parTrans" cxnId="{C6ECC8E4-2673-4773-B8AE-EC5E77260170}">
      <dgm:prSet/>
      <dgm:spPr/>
      <dgm:t>
        <a:bodyPr/>
        <a:lstStyle/>
        <a:p>
          <a:endParaRPr lang="it-IT"/>
        </a:p>
      </dgm:t>
    </dgm:pt>
    <dgm:pt modelId="{7245E448-B8C6-48A7-AC4D-1A15D8DA34C9}" type="sibTrans" cxnId="{C6ECC8E4-2673-4773-B8AE-EC5E77260170}">
      <dgm:prSet/>
      <dgm:spPr/>
      <dgm:t>
        <a:bodyPr/>
        <a:lstStyle/>
        <a:p>
          <a:endParaRPr lang="it-IT"/>
        </a:p>
      </dgm:t>
    </dgm:pt>
    <dgm:pt modelId="{92F10ECC-611A-48C3-AB6F-706A1740BFF1}">
      <dgm:prSet phldrT="[Testo]"/>
      <dgm:spPr/>
      <dgm:t>
        <a:bodyPr/>
        <a:lstStyle/>
        <a:p>
          <a:r>
            <a:rPr lang="it-IT" dirty="0" smtClean="0"/>
            <a:t>Aderenza</a:t>
          </a:r>
          <a:endParaRPr lang="it-IT" dirty="0"/>
        </a:p>
      </dgm:t>
    </dgm:pt>
    <dgm:pt modelId="{D13E3B89-8328-4D06-BD12-37F39FCC1910}" type="parTrans" cxnId="{DF99EEDA-479F-4ABB-B0BC-D031CB610A96}">
      <dgm:prSet/>
      <dgm:spPr/>
      <dgm:t>
        <a:bodyPr/>
        <a:lstStyle/>
        <a:p>
          <a:endParaRPr lang="it-IT"/>
        </a:p>
      </dgm:t>
    </dgm:pt>
    <dgm:pt modelId="{DEE58272-46EC-4008-8891-5E994B10F1D8}" type="sibTrans" cxnId="{DF99EEDA-479F-4ABB-B0BC-D031CB610A96}">
      <dgm:prSet/>
      <dgm:spPr/>
      <dgm:t>
        <a:bodyPr/>
        <a:lstStyle/>
        <a:p>
          <a:endParaRPr lang="it-IT"/>
        </a:p>
      </dgm:t>
    </dgm:pt>
    <dgm:pt modelId="{D445AF9E-300A-440F-A319-DAFEF9AE4DFD}">
      <dgm:prSet phldrT="[Testo]"/>
      <dgm:spPr/>
      <dgm:t>
        <a:bodyPr/>
        <a:lstStyle/>
        <a:p>
          <a:r>
            <a:rPr lang="it-IT" dirty="0" smtClean="0"/>
            <a:t>Condizione necessaria e sufficiente affinché le ruote procedano senza slittare</a:t>
          </a:r>
          <a:endParaRPr lang="it-IT" dirty="0"/>
        </a:p>
      </dgm:t>
    </dgm:pt>
    <dgm:pt modelId="{FFD3E981-BD48-425B-9020-02A53F5C9E40}" type="parTrans" cxnId="{FA8FCFDA-056D-4F68-935C-408E0909EB4A}">
      <dgm:prSet/>
      <dgm:spPr/>
      <dgm:t>
        <a:bodyPr/>
        <a:lstStyle/>
        <a:p>
          <a:endParaRPr lang="it-IT"/>
        </a:p>
      </dgm:t>
    </dgm:pt>
    <dgm:pt modelId="{307AF5CD-9379-42BE-8CF8-C01E6C135CAD}" type="sibTrans" cxnId="{FA8FCFDA-056D-4F68-935C-408E0909EB4A}">
      <dgm:prSet/>
      <dgm:spPr/>
      <dgm:t>
        <a:bodyPr/>
        <a:lstStyle/>
        <a:p>
          <a:endParaRPr lang="it-IT"/>
        </a:p>
      </dgm:t>
    </dgm:pt>
    <dgm:pt modelId="{A2310469-7669-4DA4-BEC7-E5AD4CA0A1B1}">
      <dgm:prSet phldrT="[Testo]"/>
      <dgm:spPr/>
      <dgm:t>
        <a:bodyPr/>
        <a:lstStyle/>
        <a:p>
          <a:r>
            <a:rPr lang="it-IT" dirty="0" smtClean="0"/>
            <a:t>Struttura molecolare periferica</a:t>
          </a:r>
          <a:endParaRPr lang="it-IT" dirty="0"/>
        </a:p>
      </dgm:t>
    </dgm:pt>
    <dgm:pt modelId="{401A1D6A-8BB1-44A1-B49B-DADFE4610DED}" type="parTrans" cxnId="{EA86E056-08A5-427D-B42E-3158233CF9AE}">
      <dgm:prSet/>
      <dgm:spPr/>
      <dgm:t>
        <a:bodyPr/>
        <a:lstStyle/>
        <a:p>
          <a:endParaRPr lang="it-IT"/>
        </a:p>
      </dgm:t>
    </dgm:pt>
    <dgm:pt modelId="{3AF0D1A0-B28E-47DE-9EC3-654C0CFC3C6D}" type="sibTrans" cxnId="{EA86E056-08A5-427D-B42E-3158233CF9AE}">
      <dgm:prSet/>
      <dgm:spPr/>
      <dgm:t>
        <a:bodyPr/>
        <a:lstStyle/>
        <a:p>
          <a:endParaRPr lang="it-IT"/>
        </a:p>
      </dgm:t>
    </dgm:pt>
    <dgm:pt modelId="{1E1242EC-7A7B-4551-9D94-E8EB76C3CF9B}" type="pres">
      <dgm:prSet presAssocID="{24C67C25-5683-490E-882E-7B6834B1EBFA}" presName="cycleMatrixDiagram" presStyleCnt="0">
        <dgm:presLayoutVars>
          <dgm:chMax val="1"/>
          <dgm:dir/>
          <dgm:animLvl val="lvl"/>
          <dgm:resizeHandles val="exact"/>
        </dgm:presLayoutVars>
      </dgm:prSet>
      <dgm:spPr/>
    </dgm:pt>
    <dgm:pt modelId="{903943C6-D1EC-467C-96C6-4484CE23ADF0}" type="pres">
      <dgm:prSet presAssocID="{24C67C25-5683-490E-882E-7B6834B1EBFA}" presName="children" presStyleCnt="0"/>
      <dgm:spPr/>
    </dgm:pt>
    <dgm:pt modelId="{7E5F9908-1EEA-41AA-A003-073DA242744E}" type="pres">
      <dgm:prSet presAssocID="{24C67C25-5683-490E-882E-7B6834B1EBFA}" presName="child1group" presStyleCnt="0"/>
      <dgm:spPr/>
    </dgm:pt>
    <dgm:pt modelId="{FECC5D99-5491-4622-B00C-F9DE3431036E}" type="pres">
      <dgm:prSet presAssocID="{24C67C25-5683-490E-882E-7B6834B1EBFA}" presName="child1" presStyleLbl="bgAcc1" presStyleIdx="0" presStyleCnt="4"/>
      <dgm:spPr/>
    </dgm:pt>
    <dgm:pt modelId="{B936371F-4FB5-4DAD-B322-1C490D103DAC}" type="pres">
      <dgm:prSet presAssocID="{24C67C25-5683-490E-882E-7B6834B1EBFA}" presName="child1Text" presStyleLbl="bgAcc1" presStyleIdx="0" presStyleCnt="4">
        <dgm:presLayoutVars>
          <dgm:bulletEnabled val="1"/>
        </dgm:presLayoutVars>
      </dgm:prSet>
      <dgm:spPr/>
    </dgm:pt>
    <dgm:pt modelId="{60319F7D-F7E4-48A8-A2FA-C9D9DF00DC40}" type="pres">
      <dgm:prSet presAssocID="{24C67C25-5683-490E-882E-7B6834B1EBFA}" presName="child2group" presStyleCnt="0"/>
      <dgm:spPr/>
    </dgm:pt>
    <dgm:pt modelId="{D4A998D7-F567-4C60-89C0-278C7F652447}" type="pres">
      <dgm:prSet presAssocID="{24C67C25-5683-490E-882E-7B6834B1EBFA}" presName="child2" presStyleLbl="bgAcc1" presStyleIdx="1" presStyleCnt="4"/>
      <dgm:spPr/>
      <dgm:t>
        <a:bodyPr/>
        <a:lstStyle/>
        <a:p>
          <a:endParaRPr lang="it-IT"/>
        </a:p>
      </dgm:t>
    </dgm:pt>
    <dgm:pt modelId="{5493E0B2-F453-423B-B1B8-4C9352C1A3AB}" type="pres">
      <dgm:prSet presAssocID="{24C67C25-5683-490E-882E-7B6834B1EBFA}" presName="child2Text" presStyleLbl="bgAcc1" presStyleIdx="1" presStyleCnt="4">
        <dgm:presLayoutVars>
          <dgm:bulletEnabled val="1"/>
        </dgm:presLayoutVars>
      </dgm:prSet>
      <dgm:spPr/>
      <dgm:t>
        <a:bodyPr/>
        <a:lstStyle/>
        <a:p>
          <a:endParaRPr lang="it-IT"/>
        </a:p>
      </dgm:t>
    </dgm:pt>
    <dgm:pt modelId="{919323A3-FFC8-453C-86B6-7B0512986DC4}" type="pres">
      <dgm:prSet presAssocID="{24C67C25-5683-490E-882E-7B6834B1EBFA}" presName="child3group" presStyleCnt="0"/>
      <dgm:spPr/>
    </dgm:pt>
    <dgm:pt modelId="{ED3DDA06-1822-47B4-9327-FD4F9AEE030D}" type="pres">
      <dgm:prSet presAssocID="{24C67C25-5683-490E-882E-7B6834B1EBFA}" presName="child3" presStyleLbl="bgAcc1" presStyleIdx="2" presStyleCnt="4"/>
      <dgm:spPr/>
      <dgm:t>
        <a:bodyPr/>
        <a:lstStyle/>
        <a:p>
          <a:endParaRPr lang="it-IT"/>
        </a:p>
      </dgm:t>
    </dgm:pt>
    <dgm:pt modelId="{FAD59DC6-6D7C-4148-BCC2-95343ABD7C96}" type="pres">
      <dgm:prSet presAssocID="{24C67C25-5683-490E-882E-7B6834B1EBFA}" presName="child3Text" presStyleLbl="bgAcc1" presStyleIdx="2" presStyleCnt="4">
        <dgm:presLayoutVars>
          <dgm:bulletEnabled val="1"/>
        </dgm:presLayoutVars>
      </dgm:prSet>
      <dgm:spPr/>
      <dgm:t>
        <a:bodyPr/>
        <a:lstStyle/>
        <a:p>
          <a:endParaRPr lang="it-IT"/>
        </a:p>
      </dgm:t>
    </dgm:pt>
    <dgm:pt modelId="{227651B1-8F08-4682-8585-08E4283A81F3}" type="pres">
      <dgm:prSet presAssocID="{24C67C25-5683-490E-882E-7B6834B1EBFA}" presName="child4group" presStyleCnt="0"/>
      <dgm:spPr/>
    </dgm:pt>
    <dgm:pt modelId="{BD1D63AF-7ECD-479D-A28A-BAF026FB1156}" type="pres">
      <dgm:prSet presAssocID="{24C67C25-5683-490E-882E-7B6834B1EBFA}" presName="child4" presStyleLbl="bgAcc1" presStyleIdx="3" presStyleCnt="4"/>
      <dgm:spPr/>
      <dgm:t>
        <a:bodyPr/>
        <a:lstStyle/>
        <a:p>
          <a:endParaRPr lang="it-IT"/>
        </a:p>
      </dgm:t>
    </dgm:pt>
    <dgm:pt modelId="{CA0DD0D9-0150-442E-BE04-715F1AB12E46}" type="pres">
      <dgm:prSet presAssocID="{24C67C25-5683-490E-882E-7B6834B1EBFA}" presName="child4Text" presStyleLbl="bgAcc1" presStyleIdx="3" presStyleCnt="4">
        <dgm:presLayoutVars>
          <dgm:bulletEnabled val="1"/>
        </dgm:presLayoutVars>
      </dgm:prSet>
      <dgm:spPr/>
      <dgm:t>
        <a:bodyPr/>
        <a:lstStyle/>
        <a:p>
          <a:endParaRPr lang="it-IT"/>
        </a:p>
      </dgm:t>
    </dgm:pt>
    <dgm:pt modelId="{0F4F7DAB-F25B-4145-8971-72C5F6B15F9F}" type="pres">
      <dgm:prSet presAssocID="{24C67C25-5683-490E-882E-7B6834B1EBFA}" presName="childPlaceholder" presStyleCnt="0"/>
      <dgm:spPr/>
    </dgm:pt>
    <dgm:pt modelId="{C8EB3385-122E-40F2-9AFE-052D6D7A5E68}" type="pres">
      <dgm:prSet presAssocID="{24C67C25-5683-490E-882E-7B6834B1EBFA}" presName="circle" presStyleCnt="0"/>
      <dgm:spPr/>
    </dgm:pt>
    <dgm:pt modelId="{13147B76-14A6-4FB2-A620-AC9EAF53A470}" type="pres">
      <dgm:prSet presAssocID="{24C67C25-5683-490E-882E-7B6834B1EBFA}" presName="quadrant1" presStyleLbl="node1" presStyleIdx="0" presStyleCnt="4">
        <dgm:presLayoutVars>
          <dgm:chMax val="1"/>
          <dgm:bulletEnabled val="1"/>
        </dgm:presLayoutVars>
      </dgm:prSet>
      <dgm:spPr/>
    </dgm:pt>
    <dgm:pt modelId="{6AB5F313-4B7C-410E-B894-02A62A86ED8F}" type="pres">
      <dgm:prSet presAssocID="{24C67C25-5683-490E-882E-7B6834B1EBFA}" presName="quadrant2" presStyleLbl="node1" presStyleIdx="1" presStyleCnt="4">
        <dgm:presLayoutVars>
          <dgm:chMax val="1"/>
          <dgm:bulletEnabled val="1"/>
        </dgm:presLayoutVars>
      </dgm:prSet>
      <dgm:spPr/>
    </dgm:pt>
    <dgm:pt modelId="{E5851BE7-E384-4138-959A-0A9073EC23A8}" type="pres">
      <dgm:prSet presAssocID="{24C67C25-5683-490E-882E-7B6834B1EBFA}" presName="quadrant3" presStyleLbl="node1" presStyleIdx="2" presStyleCnt="4">
        <dgm:presLayoutVars>
          <dgm:chMax val="1"/>
          <dgm:bulletEnabled val="1"/>
        </dgm:presLayoutVars>
      </dgm:prSet>
      <dgm:spPr/>
    </dgm:pt>
    <dgm:pt modelId="{F7F6436D-11BD-4EF0-A6B9-6D43A664B6EB}" type="pres">
      <dgm:prSet presAssocID="{24C67C25-5683-490E-882E-7B6834B1EBFA}" presName="quadrant4" presStyleLbl="node1" presStyleIdx="3" presStyleCnt="4">
        <dgm:presLayoutVars>
          <dgm:chMax val="1"/>
          <dgm:bulletEnabled val="1"/>
        </dgm:presLayoutVars>
      </dgm:prSet>
      <dgm:spPr/>
      <dgm:t>
        <a:bodyPr/>
        <a:lstStyle/>
        <a:p>
          <a:endParaRPr lang="it-IT"/>
        </a:p>
      </dgm:t>
    </dgm:pt>
    <dgm:pt modelId="{4298BA0F-E2BD-4DF6-98A3-787248530B43}" type="pres">
      <dgm:prSet presAssocID="{24C67C25-5683-490E-882E-7B6834B1EBFA}" presName="quadrantPlaceholder" presStyleCnt="0"/>
      <dgm:spPr/>
    </dgm:pt>
    <dgm:pt modelId="{4A41E6A3-CFC5-42A9-9592-AE727DB83608}" type="pres">
      <dgm:prSet presAssocID="{24C67C25-5683-490E-882E-7B6834B1EBFA}" presName="center1" presStyleLbl="fgShp" presStyleIdx="0" presStyleCnt="2"/>
      <dgm:spPr/>
    </dgm:pt>
    <dgm:pt modelId="{6F7E933D-B5A1-497B-9164-028C73C2F069}" type="pres">
      <dgm:prSet presAssocID="{24C67C25-5683-490E-882E-7B6834B1EBFA}" presName="center2" presStyleLbl="fgShp" presStyleIdx="1" presStyleCnt="2"/>
      <dgm:spPr/>
    </dgm:pt>
  </dgm:ptLst>
  <dgm:cxnLst>
    <dgm:cxn modelId="{491C30C1-5392-4DA1-B9A0-11431AEEBE1A}" type="presOf" srcId="{92F10ECC-611A-48C3-AB6F-706A1740BFF1}" destId="{F7F6436D-11BD-4EF0-A6B9-6D43A664B6EB}" srcOrd="0" destOrd="0" presId="urn:microsoft.com/office/officeart/2005/8/layout/cycle4"/>
    <dgm:cxn modelId="{57E48D84-A8D7-4E87-949E-1D49BECB36D5}" type="presOf" srcId="{F08B9E78-65DA-4CE2-996F-48B94BFC6108}" destId="{5493E0B2-F453-423B-B1B8-4C9352C1A3AB}" srcOrd="1" destOrd="0" presId="urn:microsoft.com/office/officeart/2005/8/layout/cycle4"/>
    <dgm:cxn modelId="{693463B1-4536-4AA2-B378-1AAAACD3276C}" type="presOf" srcId="{9535038F-89B9-4611-A14A-7B7E028A47AA}" destId="{ED3DDA06-1822-47B4-9327-FD4F9AEE030D}" srcOrd="0" destOrd="0" presId="urn:microsoft.com/office/officeart/2005/8/layout/cycle4"/>
    <dgm:cxn modelId="{9EBE491E-15FC-4BE8-A2C0-07C72066D023}" type="presOf" srcId="{D445AF9E-300A-440F-A319-DAFEF9AE4DFD}" destId="{BD1D63AF-7ECD-479D-A28A-BAF026FB1156}" srcOrd="0" destOrd="0" presId="urn:microsoft.com/office/officeart/2005/8/layout/cycle4"/>
    <dgm:cxn modelId="{4DB3D0EA-7250-4E1C-BDE6-5444DE0C9C13}" type="presOf" srcId="{A2310469-7669-4DA4-BEC7-E5AD4CA0A1B1}" destId="{5493E0B2-F453-423B-B1B8-4C9352C1A3AB}" srcOrd="1" destOrd="1" presId="urn:microsoft.com/office/officeart/2005/8/layout/cycle4"/>
    <dgm:cxn modelId="{EF4E3979-6D9A-41DD-A914-04A72B9F7A07}" type="presOf" srcId="{F08B9E78-65DA-4CE2-996F-48B94BFC6108}" destId="{D4A998D7-F567-4C60-89C0-278C7F652447}" srcOrd="0" destOrd="0" presId="urn:microsoft.com/office/officeart/2005/8/layout/cycle4"/>
    <dgm:cxn modelId="{C6ECC8E4-2673-4773-B8AE-EC5E77260170}" srcId="{DFDC5814-0815-4762-8E6F-15AA81A8EF3C}" destId="{9535038F-89B9-4611-A14A-7B7E028A47AA}" srcOrd="0" destOrd="0" parTransId="{B35741B6-B02A-46EE-AB68-1ECDB8C9C0BF}" sibTransId="{7245E448-B8C6-48A7-AC4D-1A15D8DA34C9}"/>
    <dgm:cxn modelId="{BE600242-A952-4E85-91C6-19DFA5D28B31}" type="presOf" srcId="{A2310469-7669-4DA4-BEC7-E5AD4CA0A1B1}" destId="{D4A998D7-F567-4C60-89C0-278C7F652447}" srcOrd="0" destOrd="1" presId="urn:microsoft.com/office/officeart/2005/8/layout/cycle4"/>
    <dgm:cxn modelId="{658019B6-F88D-4EEC-AF40-B795FA3E1B9F}" type="presOf" srcId="{CECC1688-D844-4AA3-B25F-ED66C731C125}" destId="{13147B76-14A6-4FB2-A620-AC9EAF53A470}" srcOrd="0" destOrd="0" presId="urn:microsoft.com/office/officeart/2005/8/layout/cycle4"/>
    <dgm:cxn modelId="{5A6F8C6E-345A-40D4-A1C4-1BDE305DB424}" type="presOf" srcId="{EC3D9FBD-0446-4C22-B82F-1C9C7F2027E3}" destId="{6AB5F313-4B7C-410E-B894-02A62A86ED8F}" srcOrd="0" destOrd="0" presId="urn:microsoft.com/office/officeart/2005/8/layout/cycle4"/>
    <dgm:cxn modelId="{53830B94-CFD7-4C3A-8F4D-CE8D7E8FA6A8}" srcId="{24C67C25-5683-490E-882E-7B6834B1EBFA}" destId="{DFDC5814-0815-4762-8E6F-15AA81A8EF3C}" srcOrd="2" destOrd="0" parTransId="{44FF7925-D4E9-4675-ACF6-62F624800785}" sibTransId="{8ED08C19-A83A-4EDE-921E-C41B839694AE}"/>
    <dgm:cxn modelId="{B0DE1B3D-5B97-4406-8A24-4DC2D92CFADF}" srcId="{24C67C25-5683-490E-882E-7B6834B1EBFA}" destId="{CECC1688-D844-4AA3-B25F-ED66C731C125}" srcOrd="0" destOrd="0" parTransId="{B265348C-715A-44F1-8576-688FBF1A4DEF}" sibTransId="{90C9AAEC-C674-4AAB-B155-FCCE895AB252}"/>
    <dgm:cxn modelId="{46283A65-B7F4-4A54-B168-FE58E579F88C}" type="presOf" srcId="{24C67C25-5683-490E-882E-7B6834B1EBFA}" destId="{1E1242EC-7A7B-4551-9D94-E8EB76C3CF9B}" srcOrd="0" destOrd="0" presId="urn:microsoft.com/office/officeart/2005/8/layout/cycle4"/>
    <dgm:cxn modelId="{DF99EEDA-479F-4ABB-B0BC-D031CB610A96}" srcId="{24C67C25-5683-490E-882E-7B6834B1EBFA}" destId="{92F10ECC-611A-48C3-AB6F-706A1740BFF1}" srcOrd="3" destOrd="0" parTransId="{D13E3B89-8328-4D06-BD12-37F39FCC1910}" sibTransId="{DEE58272-46EC-4008-8891-5E994B10F1D8}"/>
    <dgm:cxn modelId="{BDE4F167-3D2A-40CD-8EDD-4F9EEEAAF297}" type="presOf" srcId="{DFDC5814-0815-4762-8E6F-15AA81A8EF3C}" destId="{E5851BE7-E384-4138-959A-0A9073EC23A8}" srcOrd="0" destOrd="0" presId="urn:microsoft.com/office/officeart/2005/8/layout/cycle4"/>
    <dgm:cxn modelId="{33E983C5-0F80-4B8C-9ED4-0A0C8F11A6F4}" srcId="{24C67C25-5683-490E-882E-7B6834B1EBFA}" destId="{EC3D9FBD-0446-4C22-B82F-1C9C7F2027E3}" srcOrd="1" destOrd="0" parTransId="{027D0AC4-62D7-4252-9F33-4709E882D334}" sibTransId="{61710D7D-F91D-49DC-9B3C-89F71E1436C5}"/>
    <dgm:cxn modelId="{19ADC874-BA0D-490B-97F7-ACBE6986161C}" type="presOf" srcId="{9535038F-89B9-4611-A14A-7B7E028A47AA}" destId="{FAD59DC6-6D7C-4148-BCC2-95343ABD7C96}" srcOrd="1" destOrd="0" presId="urn:microsoft.com/office/officeart/2005/8/layout/cycle4"/>
    <dgm:cxn modelId="{947CAABE-F7F9-4A82-BA73-922CB848303F}" srcId="{CECC1688-D844-4AA3-B25F-ED66C731C125}" destId="{A0D1FCB7-2AFF-47F9-A6A1-7E8350A564BE}" srcOrd="0" destOrd="0" parTransId="{ED02A3BB-B943-4FFE-9BCF-83C4209DB06D}" sibTransId="{C01DBA33-CC95-4AE8-8060-2B18ED50E1D5}"/>
    <dgm:cxn modelId="{FA8FCFDA-056D-4F68-935C-408E0909EB4A}" srcId="{92F10ECC-611A-48C3-AB6F-706A1740BFF1}" destId="{D445AF9E-300A-440F-A319-DAFEF9AE4DFD}" srcOrd="0" destOrd="0" parTransId="{FFD3E981-BD48-425B-9020-02A53F5C9E40}" sibTransId="{307AF5CD-9379-42BE-8CF8-C01E6C135CAD}"/>
    <dgm:cxn modelId="{8227F847-1815-423F-B516-2C9564DF957D}" type="presOf" srcId="{A0D1FCB7-2AFF-47F9-A6A1-7E8350A564BE}" destId="{B936371F-4FB5-4DAD-B322-1C490D103DAC}" srcOrd="1" destOrd="0" presId="urn:microsoft.com/office/officeart/2005/8/layout/cycle4"/>
    <dgm:cxn modelId="{EA86E056-08A5-427D-B42E-3158233CF9AE}" srcId="{EC3D9FBD-0446-4C22-B82F-1C9C7F2027E3}" destId="{A2310469-7669-4DA4-BEC7-E5AD4CA0A1B1}" srcOrd="1" destOrd="0" parTransId="{401A1D6A-8BB1-44A1-B49B-DADFE4610DED}" sibTransId="{3AF0D1A0-B28E-47DE-9EC3-654C0CFC3C6D}"/>
    <dgm:cxn modelId="{1C18B3A5-423B-48A7-ABBA-C8C1253ECAD3}" type="presOf" srcId="{D445AF9E-300A-440F-A319-DAFEF9AE4DFD}" destId="{CA0DD0D9-0150-442E-BE04-715F1AB12E46}" srcOrd="1" destOrd="0" presId="urn:microsoft.com/office/officeart/2005/8/layout/cycle4"/>
    <dgm:cxn modelId="{7986C048-8028-4BBC-A84F-39EB3C120E44}" srcId="{EC3D9FBD-0446-4C22-B82F-1C9C7F2027E3}" destId="{F08B9E78-65DA-4CE2-996F-48B94BFC6108}" srcOrd="0" destOrd="0" parTransId="{964B367A-F2B7-4EE3-BCD4-3E9F199B6598}" sibTransId="{37643542-FF8D-41F1-A0BA-AFD5E1B24ECE}"/>
    <dgm:cxn modelId="{35B13DE3-2166-4356-ACB7-C9251715971B}" type="presOf" srcId="{A0D1FCB7-2AFF-47F9-A6A1-7E8350A564BE}" destId="{FECC5D99-5491-4622-B00C-F9DE3431036E}" srcOrd="0" destOrd="0" presId="urn:microsoft.com/office/officeart/2005/8/layout/cycle4"/>
    <dgm:cxn modelId="{80F15456-42E5-4716-B459-9CF3044B8B83}" type="presParOf" srcId="{1E1242EC-7A7B-4551-9D94-E8EB76C3CF9B}" destId="{903943C6-D1EC-467C-96C6-4484CE23ADF0}" srcOrd="0" destOrd="0" presId="urn:microsoft.com/office/officeart/2005/8/layout/cycle4"/>
    <dgm:cxn modelId="{D3E1139F-AE0E-4826-A3AA-987D27F6329C}" type="presParOf" srcId="{903943C6-D1EC-467C-96C6-4484CE23ADF0}" destId="{7E5F9908-1EEA-41AA-A003-073DA242744E}" srcOrd="0" destOrd="0" presId="urn:microsoft.com/office/officeart/2005/8/layout/cycle4"/>
    <dgm:cxn modelId="{B478E2D5-D659-4522-BBE3-7FAB98B2E604}" type="presParOf" srcId="{7E5F9908-1EEA-41AA-A003-073DA242744E}" destId="{FECC5D99-5491-4622-B00C-F9DE3431036E}" srcOrd="0" destOrd="0" presId="urn:microsoft.com/office/officeart/2005/8/layout/cycle4"/>
    <dgm:cxn modelId="{DDA79453-9426-409C-AF2C-A3C329A3759C}" type="presParOf" srcId="{7E5F9908-1EEA-41AA-A003-073DA242744E}" destId="{B936371F-4FB5-4DAD-B322-1C490D103DAC}" srcOrd="1" destOrd="0" presId="urn:microsoft.com/office/officeart/2005/8/layout/cycle4"/>
    <dgm:cxn modelId="{AD5C004C-2235-45D3-B3D9-48C328D83850}" type="presParOf" srcId="{903943C6-D1EC-467C-96C6-4484CE23ADF0}" destId="{60319F7D-F7E4-48A8-A2FA-C9D9DF00DC40}" srcOrd="1" destOrd="0" presId="urn:microsoft.com/office/officeart/2005/8/layout/cycle4"/>
    <dgm:cxn modelId="{F514EF15-205A-4A1D-91BF-EDC79D30507E}" type="presParOf" srcId="{60319F7D-F7E4-48A8-A2FA-C9D9DF00DC40}" destId="{D4A998D7-F567-4C60-89C0-278C7F652447}" srcOrd="0" destOrd="0" presId="urn:microsoft.com/office/officeart/2005/8/layout/cycle4"/>
    <dgm:cxn modelId="{C0FE9167-38F2-4A93-9340-C99E83DF4A52}" type="presParOf" srcId="{60319F7D-F7E4-48A8-A2FA-C9D9DF00DC40}" destId="{5493E0B2-F453-423B-B1B8-4C9352C1A3AB}" srcOrd="1" destOrd="0" presId="urn:microsoft.com/office/officeart/2005/8/layout/cycle4"/>
    <dgm:cxn modelId="{FF632A60-E18E-45DE-BB4D-1091918994A6}" type="presParOf" srcId="{903943C6-D1EC-467C-96C6-4484CE23ADF0}" destId="{919323A3-FFC8-453C-86B6-7B0512986DC4}" srcOrd="2" destOrd="0" presId="urn:microsoft.com/office/officeart/2005/8/layout/cycle4"/>
    <dgm:cxn modelId="{31565391-C71C-416D-8A79-7D9448AD64A7}" type="presParOf" srcId="{919323A3-FFC8-453C-86B6-7B0512986DC4}" destId="{ED3DDA06-1822-47B4-9327-FD4F9AEE030D}" srcOrd="0" destOrd="0" presId="urn:microsoft.com/office/officeart/2005/8/layout/cycle4"/>
    <dgm:cxn modelId="{BFD53BCF-0847-4378-B9B1-E54562011404}" type="presParOf" srcId="{919323A3-FFC8-453C-86B6-7B0512986DC4}" destId="{FAD59DC6-6D7C-4148-BCC2-95343ABD7C96}" srcOrd="1" destOrd="0" presId="urn:microsoft.com/office/officeart/2005/8/layout/cycle4"/>
    <dgm:cxn modelId="{CC968432-EB9F-4BC5-B28E-A9FE19102EA0}" type="presParOf" srcId="{903943C6-D1EC-467C-96C6-4484CE23ADF0}" destId="{227651B1-8F08-4682-8585-08E4283A81F3}" srcOrd="3" destOrd="0" presId="urn:microsoft.com/office/officeart/2005/8/layout/cycle4"/>
    <dgm:cxn modelId="{C6FDE9FC-F154-4C31-A374-DDB04FF12A0E}" type="presParOf" srcId="{227651B1-8F08-4682-8585-08E4283A81F3}" destId="{BD1D63AF-7ECD-479D-A28A-BAF026FB1156}" srcOrd="0" destOrd="0" presId="urn:microsoft.com/office/officeart/2005/8/layout/cycle4"/>
    <dgm:cxn modelId="{01D7EA93-A2FC-445B-BCA0-E0044816AA02}" type="presParOf" srcId="{227651B1-8F08-4682-8585-08E4283A81F3}" destId="{CA0DD0D9-0150-442E-BE04-715F1AB12E46}" srcOrd="1" destOrd="0" presId="urn:microsoft.com/office/officeart/2005/8/layout/cycle4"/>
    <dgm:cxn modelId="{0E09DCCB-550B-4AD2-8BEB-A0EDD42F2120}" type="presParOf" srcId="{903943C6-D1EC-467C-96C6-4484CE23ADF0}" destId="{0F4F7DAB-F25B-4145-8971-72C5F6B15F9F}" srcOrd="4" destOrd="0" presId="urn:microsoft.com/office/officeart/2005/8/layout/cycle4"/>
    <dgm:cxn modelId="{0E7AEDA6-D115-46EC-A255-D38E4438CE1D}" type="presParOf" srcId="{1E1242EC-7A7B-4551-9D94-E8EB76C3CF9B}" destId="{C8EB3385-122E-40F2-9AFE-052D6D7A5E68}" srcOrd="1" destOrd="0" presId="urn:microsoft.com/office/officeart/2005/8/layout/cycle4"/>
    <dgm:cxn modelId="{D54BE715-B955-4D66-A4BD-FE94A460BF69}" type="presParOf" srcId="{C8EB3385-122E-40F2-9AFE-052D6D7A5E68}" destId="{13147B76-14A6-4FB2-A620-AC9EAF53A470}" srcOrd="0" destOrd="0" presId="urn:microsoft.com/office/officeart/2005/8/layout/cycle4"/>
    <dgm:cxn modelId="{A9AC8694-B828-4E1B-81AE-E36E64E923BF}" type="presParOf" srcId="{C8EB3385-122E-40F2-9AFE-052D6D7A5E68}" destId="{6AB5F313-4B7C-410E-B894-02A62A86ED8F}" srcOrd="1" destOrd="0" presId="urn:microsoft.com/office/officeart/2005/8/layout/cycle4"/>
    <dgm:cxn modelId="{A4768B43-98E3-4390-8E95-DA9C1E66F0B2}" type="presParOf" srcId="{C8EB3385-122E-40F2-9AFE-052D6D7A5E68}" destId="{E5851BE7-E384-4138-959A-0A9073EC23A8}" srcOrd="2" destOrd="0" presId="urn:microsoft.com/office/officeart/2005/8/layout/cycle4"/>
    <dgm:cxn modelId="{06C7D069-4C4C-4222-905A-06E8859C9875}" type="presParOf" srcId="{C8EB3385-122E-40F2-9AFE-052D6D7A5E68}" destId="{F7F6436D-11BD-4EF0-A6B9-6D43A664B6EB}" srcOrd="3" destOrd="0" presId="urn:microsoft.com/office/officeart/2005/8/layout/cycle4"/>
    <dgm:cxn modelId="{89E65507-8327-4290-B813-D23DD7D7B12D}" type="presParOf" srcId="{C8EB3385-122E-40F2-9AFE-052D6D7A5E68}" destId="{4298BA0F-E2BD-4DF6-98A3-787248530B43}" srcOrd="4" destOrd="0" presId="urn:microsoft.com/office/officeart/2005/8/layout/cycle4"/>
    <dgm:cxn modelId="{493EE354-FC44-44E7-B50F-334B588E2B7A}" type="presParOf" srcId="{1E1242EC-7A7B-4551-9D94-E8EB76C3CF9B}" destId="{4A41E6A3-CFC5-42A9-9592-AE727DB83608}" srcOrd="2" destOrd="0" presId="urn:microsoft.com/office/officeart/2005/8/layout/cycle4"/>
    <dgm:cxn modelId="{8EF0584F-BBF9-4706-8E25-2859FA6A1B40}" type="presParOf" srcId="{1E1242EC-7A7B-4551-9D94-E8EB76C3CF9B}" destId="{6F7E933D-B5A1-497B-9164-028C73C2F06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BE800C-1382-4825-B0ED-C893EB0DCEF7}" type="doc">
      <dgm:prSet loTypeId="urn:microsoft.com/office/officeart/2005/8/layout/arrow2" loCatId="process" qsTypeId="urn:microsoft.com/office/officeart/2005/8/quickstyle/simple1" qsCatId="simple" csTypeId="urn:microsoft.com/office/officeart/2005/8/colors/accent1_2" csCatId="accent1" phldr="1"/>
      <dgm:spPr/>
    </dgm:pt>
    <dgm:pt modelId="{824EBC24-FFD3-436D-BC70-94CBD465FB72}">
      <dgm:prSet phldrT="[Testo]" custT="1"/>
      <dgm:spPr/>
      <dgm:t>
        <a:bodyPr/>
        <a:lstStyle/>
        <a:p>
          <a:endParaRPr lang="it-IT" sz="1800" dirty="0" smtClean="0"/>
        </a:p>
        <a:p>
          <a:r>
            <a:rPr lang="it-IT" sz="1800" dirty="0" smtClean="0"/>
            <a:t>Percezione</a:t>
          </a:r>
          <a:endParaRPr lang="it-IT" sz="1800" dirty="0"/>
        </a:p>
      </dgm:t>
    </dgm:pt>
    <dgm:pt modelId="{3E18CFDC-0C90-4D2A-8FAF-E066F4FA6896}" type="parTrans" cxnId="{68018455-8E5A-4B11-A60D-26459F28DE8A}">
      <dgm:prSet/>
      <dgm:spPr/>
      <dgm:t>
        <a:bodyPr/>
        <a:lstStyle/>
        <a:p>
          <a:endParaRPr lang="it-IT"/>
        </a:p>
      </dgm:t>
    </dgm:pt>
    <dgm:pt modelId="{D2DDCAAB-7940-45CE-B21F-D931642ACB57}" type="sibTrans" cxnId="{68018455-8E5A-4B11-A60D-26459F28DE8A}">
      <dgm:prSet/>
      <dgm:spPr/>
      <dgm:t>
        <a:bodyPr/>
        <a:lstStyle/>
        <a:p>
          <a:endParaRPr lang="it-IT"/>
        </a:p>
      </dgm:t>
    </dgm:pt>
    <dgm:pt modelId="{A731AFFF-BE23-4D35-BA7A-37B5426FECD2}">
      <dgm:prSet phldrT="[Testo]" custT="1"/>
      <dgm:spPr/>
      <dgm:t>
        <a:bodyPr/>
        <a:lstStyle/>
        <a:p>
          <a:endParaRPr lang="it-IT" sz="1800" dirty="0" smtClean="0"/>
        </a:p>
        <a:p>
          <a:r>
            <a:rPr lang="it-IT" sz="1800" dirty="0" smtClean="0"/>
            <a:t>Emozione</a:t>
          </a:r>
        </a:p>
        <a:p>
          <a:endParaRPr lang="it-IT" sz="6500" dirty="0"/>
        </a:p>
      </dgm:t>
    </dgm:pt>
    <dgm:pt modelId="{ACCB319A-DBD7-46A1-A8B7-03C74373C257}" type="parTrans" cxnId="{14D2D211-E81E-4B77-A860-2FC73D1BDC76}">
      <dgm:prSet/>
      <dgm:spPr/>
      <dgm:t>
        <a:bodyPr/>
        <a:lstStyle/>
        <a:p>
          <a:endParaRPr lang="it-IT"/>
        </a:p>
      </dgm:t>
    </dgm:pt>
    <dgm:pt modelId="{CBAC95BA-5B86-4A5E-A50C-F2E4ABA5FEBD}" type="sibTrans" cxnId="{14D2D211-E81E-4B77-A860-2FC73D1BDC76}">
      <dgm:prSet/>
      <dgm:spPr/>
      <dgm:t>
        <a:bodyPr/>
        <a:lstStyle/>
        <a:p>
          <a:endParaRPr lang="it-IT"/>
        </a:p>
      </dgm:t>
    </dgm:pt>
    <dgm:pt modelId="{3C0F94B4-DFB5-49B5-B092-459E53377018}">
      <dgm:prSet phldrT="[Testo]" custT="1"/>
      <dgm:spPr/>
      <dgm:t>
        <a:bodyPr/>
        <a:lstStyle/>
        <a:p>
          <a:endParaRPr lang="it-IT" sz="1800" dirty="0" smtClean="0"/>
        </a:p>
        <a:p>
          <a:r>
            <a:rPr lang="it-IT" sz="1800" dirty="0" smtClean="0"/>
            <a:t>Volizione</a:t>
          </a:r>
          <a:endParaRPr lang="it-IT" sz="1800" dirty="0"/>
        </a:p>
      </dgm:t>
    </dgm:pt>
    <dgm:pt modelId="{F25CFEB5-215F-4BA0-867F-DAEBD7B2EEFC}" type="parTrans" cxnId="{CE9C84AC-3B2D-47DD-972D-E58E6843DAC9}">
      <dgm:prSet/>
      <dgm:spPr/>
      <dgm:t>
        <a:bodyPr/>
        <a:lstStyle/>
        <a:p>
          <a:endParaRPr lang="it-IT"/>
        </a:p>
      </dgm:t>
    </dgm:pt>
    <dgm:pt modelId="{7020B89E-FA88-4684-8169-E265A8A2A1A0}" type="sibTrans" cxnId="{CE9C84AC-3B2D-47DD-972D-E58E6843DAC9}">
      <dgm:prSet/>
      <dgm:spPr/>
      <dgm:t>
        <a:bodyPr/>
        <a:lstStyle/>
        <a:p>
          <a:endParaRPr lang="it-IT"/>
        </a:p>
      </dgm:t>
    </dgm:pt>
    <dgm:pt modelId="{A2170B45-151D-4C2A-A279-7F155D6B4BDF}">
      <dgm:prSet phldrT="[Testo]" custT="1"/>
      <dgm:spPr/>
      <dgm:t>
        <a:bodyPr/>
        <a:lstStyle/>
        <a:p>
          <a:endParaRPr lang="it-IT" sz="1800" dirty="0" smtClean="0"/>
        </a:p>
        <a:p>
          <a:r>
            <a:rPr lang="it-IT" sz="1800" dirty="0" smtClean="0"/>
            <a:t>Intellezione</a:t>
          </a:r>
          <a:endParaRPr lang="it-IT" sz="1800" dirty="0"/>
        </a:p>
      </dgm:t>
    </dgm:pt>
    <dgm:pt modelId="{439B4B83-8681-4005-BA27-398857BFEDF4}" type="parTrans" cxnId="{4C8D0228-953B-4E2D-B566-AD79BB1D636B}">
      <dgm:prSet/>
      <dgm:spPr/>
      <dgm:t>
        <a:bodyPr/>
        <a:lstStyle/>
        <a:p>
          <a:endParaRPr lang="it-IT"/>
        </a:p>
      </dgm:t>
    </dgm:pt>
    <dgm:pt modelId="{91F9B5C2-C8E4-439F-A1E6-34C3EE3DC640}" type="sibTrans" cxnId="{4C8D0228-953B-4E2D-B566-AD79BB1D636B}">
      <dgm:prSet/>
      <dgm:spPr/>
      <dgm:t>
        <a:bodyPr/>
        <a:lstStyle/>
        <a:p>
          <a:endParaRPr lang="it-IT"/>
        </a:p>
      </dgm:t>
    </dgm:pt>
    <dgm:pt modelId="{1C2ED82B-DA7B-4B8E-ADCA-4950334CC5E5}" type="pres">
      <dgm:prSet presAssocID="{DBBE800C-1382-4825-B0ED-C893EB0DCEF7}" presName="arrowDiagram" presStyleCnt="0">
        <dgm:presLayoutVars>
          <dgm:chMax val="5"/>
          <dgm:dir/>
          <dgm:resizeHandles val="exact"/>
        </dgm:presLayoutVars>
      </dgm:prSet>
      <dgm:spPr/>
    </dgm:pt>
    <dgm:pt modelId="{E2BD1E42-1ACF-4BA1-BE71-FE6C2A99AB34}" type="pres">
      <dgm:prSet presAssocID="{DBBE800C-1382-4825-B0ED-C893EB0DCEF7}" presName="arrow" presStyleLbl="bgShp" presStyleIdx="0" presStyleCnt="1"/>
      <dgm:spPr/>
    </dgm:pt>
    <dgm:pt modelId="{4482D701-47CC-40B4-96AC-653C20A0ECD5}" type="pres">
      <dgm:prSet presAssocID="{DBBE800C-1382-4825-B0ED-C893EB0DCEF7}" presName="arrowDiagram4" presStyleCnt="0"/>
      <dgm:spPr/>
    </dgm:pt>
    <dgm:pt modelId="{300678BB-52BE-4FE0-86C7-D84179DFC235}" type="pres">
      <dgm:prSet presAssocID="{824EBC24-FFD3-436D-BC70-94CBD465FB72}" presName="bullet4a" presStyleLbl="node1" presStyleIdx="0" presStyleCnt="4"/>
      <dgm:spPr/>
    </dgm:pt>
    <dgm:pt modelId="{C307C71D-53AD-427C-BB08-4DF4B70345EB}" type="pres">
      <dgm:prSet presAssocID="{824EBC24-FFD3-436D-BC70-94CBD465FB72}" presName="textBox4a" presStyleLbl="revTx" presStyleIdx="0" presStyleCnt="4" custScaleX="185813">
        <dgm:presLayoutVars>
          <dgm:bulletEnabled val="1"/>
        </dgm:presLayoutVars>
      </dgm:prSet>
      <dgm:spPr/>
    </dgm:pt>
    <dgm:pt modelId="{4A8D543A-FBD0-413C-B03C-A4240A4A748F}" type="pres">
      <dgm:prSet presAssocID="{A2170B45-151D-4C2A-A279-7F155D6B4BDF}" presName="bullet4b" presStyleLbl="node1" presStyleIdx="1" presStyleCnt="4"/>
      <dgm:spPr/>
    </dgm:pt>
    <dgm:pt modelId="{5AEB551C-58D4-4723-904C-40A1821F5790}" type="pres">
      <dgm:prSet presAssocID="{A2170B45-151D-4C2A-A279-7F155D6B4BDF}" presName="textBox4b" presStyleLbl="revTx" presStyleIdx="1" presStyleCnt="4" custScaleX="149874">
        <dgm:presLayoutVars>
          <dgm:bulletEnabled val="1"/>
        </dgm:presLayoutVars>
      </dgm:prSet>
      <dgm:spPr/>
      <dgm:t>
        <a:bodyPr/>
        <a:lstStyle/>
        <a:p>
          <a:endParaRPr lang="it-IT"/>
        </a:p>
      </dgm:t>
    </dgm:pt>
    <dgm:pt modelId="{6109063A-87B6-4538-9DF1-BD3CB836F665}" type="pres">
      <dgm:prSet presAssocID="{A731AFFF-BE23-4D35-BA7A-37B5426FECD2}" presName="bullet4c" presStyleLbl="node1" presStyleIdx="2" presStyleCnt="4"/>
      <dgm:spPr/>
    </dgm:pt>
    <dgm:pt modelId="{12EE4C84-5B2B-4354-9DA4-2CE12A6B4B49}" type="pres">
      <dgm:prSet presAssocID="{A731AFFF-BE23-4D35-BA7A-37B5426FECD2}" presName="textBox4c" presStyleLbl="revTx" presStyleIdx="2" presStyleCnt="4">
        <dgm:presLayoutVars>
          <dgm:bulletEnabled val="1"/>
        </dgm:presLayoutVars>
      </dgm:prSet>
      <dgm:spPr/>
      <dgm:t>
        <a:bodyPr/>
        <a:lstStyle/>
        <a:p>
          <a:endParaRPr lang="it-IT"/>
        </a:p>
      </dgm:t>
    </dgm:pt>
    <dgm:pt modelId="{35B60E8A-B404-412B-A141-E93304F47AF0}" type="pres">
      <dgm:prSet presAssocID="{3C0F94B4-DFB5-49B5-B092-459E53377018}" presName="bullet4d" presStyleLbl="node1" presStyleIdx="3" presStyleCnt="4"/>
      <dgm:spPr/>
    </dgm:pt>
    <dgm:pt modelId="{DA91B698-6E69-4A30-8ECA-67CF5102453B}" type="pres">
      <dgm:prSet presAssocID="{3C0F94B4-DFB5-49B5-B092-459E53377018}" presName="textBox4d" presStyleLbl="revTx" presStyleIdx="3" presStyleCnt="4">
        <dgm:presLayoutVars>
          <dgm:bulletEnabled val="1"/>
        </dgm:presLayoutVars>
      </dgm:prSet>
      <dgm:spPr/>
    </dgm:pt>
  </dgm:ptLst>
  <dgm:cxnLst>
    <dgm:cxn modelId="{EA2A9BDE-30E1-4A68-8652-C82D29CF5BA7}" type="presOf" srcId="{A2170B45-151D-4C2A-A279-7F155D6B4BDF}" destId="{5AEB551C-58D4-4723-904C-40A1821F5790}" srcOrd="0" destOrd="0" presId="urn:microsoft.com/office/officeart/2005/8/layout/arrow2"/>
    <dgm:cxn modelId="{0D505634-D5AF-4590-918A-9891DBBD2E0C}" type="presOf" srcId="{824EBC24-FFD3-436D-BC70-94CBD465FB72}" destId="{C307C71D-53AD-427C-BB08-4DF4B70345EB}" srcOrd="0" destOrd="0" presId="urn:microsoft.com/office/officeart/2005/8/layout/arrow2"/>
    <dgm:cxn modelId="{FB3EB5DC-8ED6-46A5-885A-CDBBF76333B3}" type="presOf" srcId="{3C0F94B4-DFB5-49B5-B092-459E53377018}" destId="{DA91B698-6E69-4A30-8ECA-67CF5102453B}" srcOrd="0" destOrd="0" presId="urn:microsoft.com/office/officeart/2005/8/layout/arrow2"/>
    <dgm:cxn modelId="{16A0F3E9-44BF-4201-88DA-A74A5070C147}" type="presOf" srcId="{A731AFFF-BE23-4D35-BA7A-37B5426FECD2}" destId="{12EE4C84-5B2B-4354-9DA4-2CE12A6B4B49}" srcOrd="0" destOrd="0" presId="urn:microsoft.com/office/officeart/2005/8/layout/arrow2"/>
    <dgm:cxn modelId="{68018455-8E5A-4B11-A60D-26459F28DE8A}" srcId="{DBBE800C-1382-4825-B0ED-C893EB0DCEF7}" destId="{824EBC24-FFD3-436D-BC70-94CBD465FB72}" srcOrd="0" destOrd="0" parTransId="{3E18CFDC-0C90-4D2A-8FAF-E066F4FA6896}" sibTransId="{D2DDCAAB-7940-45CE-B21F-D931642ACB57}"/>
    <dgm:cxn modelId="{4C8D0228-953B-4E2D-B566-AD79BB1D636B}" srcId="{DBBE800C-1382-4825-B0ED-C893EB0DCEF7}" destId="{A2170B45-151D-4C2A-A279-7F155D6B4BDF}" srcOrd="1" destOrd="0" parTransId="{439B4B83-8681-4005-BA27-398857BFEDF4}" sibTransId="{91F9B5C2-C8E4-439F-A1E6-34C3EE3DC640}"/>
    <dgm:cxn modelId="{4B7FB531-94D3-4CFB-A6C0-A70DF23C48D6}" type="presOf" srcId="{DBBE800C-1382-4825-B0ED-C893EB0DCEF7}" destId="{1C2ED82B-DA7B-4B8E-ADCA-4950334CC5E5}" srcOrd="0" destOrd="0" presId="urn:microsoft.com/office/officeart/2005/8/layout/arrow2"/>
    <dgm:cxn modelId="{CE9C84AC-3B2D-47DD-972D-E58E6843DAC9}" srcId="{DBBE800C-1382-4825-B0ED-C893EB0DCEF7}" destId="{3C0F94B4-DFB5-49B5-B092-459E53377018}" srcOrd="3" destOrd="0" parTransId="{F25CFEB5-215F-4BA0-867F-DAEBD7B2EEFC}" sibTransId="{7020B89E-FA88-4684-8169-E265A8A2A1A0}"/>
    <dgm:cxn modelId="{14D2D211-E81E-4B77-A860-2FC73D1BDC76}" srcId="{DBBE800C-1382-4825-B0ED-C893EB0DCEF7}" destId="{A731AFFF-BE23-4D35-BA7A-37B5426FECD2}" srcOrd="2" destOrd="0" parTransId="{ACCB319A-DBD7-46A1-A8B7-03C74373C257}" sibTransId="{CBAC95BA-5B86-4A5E-A50C-F2E4ABA5FEBD}"/>
    <dgm:cxn modelId="{B364CAF2-D9B4-49CB-A1C6-D244E79878C9}" type="presParOf" srcId="{1C2ED82B-DA7B-4B8E-ADCA-4950334CC5E5}" destId="{E2BD1E42-1ACF-4BA1-BE71-FE6C2A99AB34}" srcOrd="0" destOrd="0" presId="urn:microsoft.com/office/officeart/2005/8/layout/arrow2"/>
    <dgm:cxn modelId="{AE534D80-97B4-4BF1-B7C8-F4A4915004FF}" type="presParOf" srcId="{1C2ED82B-DA7B-4B8E-ADCA-4950334CC5E5}" destId="{4482D701-47CC-40B4-96AC-653C20A0ECD5}" srcOrd="1" destOrd="0" presId="urn:microsoft.com/office/officeart/2005/8/layout/arrow2"/>
    <dgm:cxn modelId="{95BACA14-2E56-4A0A-AF9D-47AA11D30638}" type="presParOf" srcId="{4482D701-47CC-40B4-96AC-653C20A0ECD5}" destId="{300678BB-52BE-4FE0-86C7-D84179DFC235}" srcOrd="0" destOrd="0" presId="urn:microsoft.com/office/officeart/2005/8/layout/arrow2"/>
    <dgm:cxn modelId="{F6B8FBD4-6674-4755-9A90-EDCB0DB35EE6}" type="presParOf" srcId="{4482D701-47CC-40B4-96AC-653C20A0ECD5}" destId="{C307C71D-53AD-427C-BB08-4DF4B70345EB}" srcOrd="1" destOrd="0" presId="urn:microsoft.com/office/officeart/2005/8/layout/arrow2"/>
    <dgm:cxn modelId="{2ADA2C21-D8F0-4A08-B841-4CE153D90C87}" type="presParOf" srcId="{4482D701-47CC-40B4-96AC-653C20A0ECD5}" destId="{4A8D543A-FBD0-413C-B03C-A4240A4A748F}" srcOrd="2" destOrd="0" presId="urn:microsoft.com/office/officeart/2005/8/layout/arrow2"/>
    <dgm:cxn modelId="{57FBB5D5-CFE9-46F7-B1CD-D523CDC228E0}" type="presParOf" srcId="{4482D701-47CC-40B4-96AC-653C20A0ECD5}" destId="{5AEB551C-58D4-4723-904C-40A1821F5790}" srcOrd="3" destOrd="0" presId="urn:microsoft.com/office/officeart/2005/8/layout/arrow2"/>
    <dgm:cxn modelId="{A1D60FE4-FF8A-4D9A-998B-E8E1C196B486}" type="presParOf" srcId="{4482D701-47CC-40B4-96AC-653C20A0ECD5}" destId="{6109063A-87B6-4538-9DF1-BD3CB836F665}" srcOrd="4" destOrd="0" presId="urn:microsoft.com/office/officeart/2005/8/layout/arrow2"/>
    <dgm:cxn modelId="{6412FF53-913E-4BBF-A49A-3FC3E0230F7A}" type="presParOf" srcId="{4482D701-47CC-40B4-96AC-653C20A0ECD5}" destId="{12EE4C84-5B2B-4354-9DA4-2CE12A6B4B49}" srcOrd="5" destOrd="0" presId="urn:microsoft.com/office/officeart/2005/8/layout/arrow2"/>
    <dgm:cxn modelId="{F8D7948E-8827-421C-BA16-8D1CFE878026}" type="presParOf" srcId="{4482D701-47CC-40B4-96AC-653C20A0ECD5}" destId="{35B60E8A-B404-412B-A141-E93304F47AF0}" srcOrd="6" destOrd="0" presId="urn:microsoft.com/office/officeart/2005/8/layout/arrow2"/>
    <dgm:cxn modelId="{03C59842-B9F5-4DD9-ADBF-7084E4FDD8AF}" type="presParOf" srcId="{4482D701-47CC-40B4-96AC-653C20A0ECD5}" destId="{DA91B698-6E69-4A30-8ECA-67CF5102453B}"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3DDA06-1822-47B4-9327-FD4F9AEE030D}">
      <dsp:nvSpPr>
        <dsp:cNvPr id="0" name=""/>
        <dsp:cNvSpPr/>
      </dsp:nvSpPr>
      <dsp:spPr>
        <a:xfrm>
          <a:off x="3681984" y="2763519"/>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57150" lvl="1" indent="-57150" algn="l" defTabSz="488950">
            <a:lnSpc>
              <a:spcPct val="90000"/>
            </a:lnSpc>
            <a:spcBef>
              <a:spcPct val="0"/>
            </a:spcBef>
            <a:spcAft>
              <a:spcPct val="15000"/>
            </a:spcAft>
            <a:buChar char="••"/>
          </a:pPr>
          <a:r>
            <a:rPr lang="it-IT" sz="1100" kern="1200" dirty="0" smtClean="0"/>
            <a:t>Aliquota di attrito radente dipendente dalla natura delle superfici a contatto</a:t>
          </a:r>
          <a:endParaRPr lang="it-IT" sz="1100" kern="1200" dirty="0"/>
        </a:p>
      </dsp:txBody>
      <dsp:txXfrm>
        <a:off x="4312835" y="3117207"/>
        <a:ext cx="1348197" cy="918226"/>
      </dsp:txXfrm>
    </dsp:sp>
    <dsp:sp modelId="{BD1D63AF-7ECD-479D-A28A-BAF026FB1156}">
      <dsp:nvSpPr>
        <dsp:cNvPr id="0" name=""/>
        <dsp:cNvSpPr/>
      </dsp:nvSpPr>
      <dsp:spPr>
        <a:xfrm>
          <a:off x="406400" y="2763519"/>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57150" lvl="1" indent="-57150" algn="l" defTabSz="488950">
            <a:lnSpc>
              <a:spcPct val="90000"/>
            </a:lnSpc>
            <a:spcBef>
              <a:spcPct val="0"/>
            </a:spcBef>
            <a:spcAft>
              <a:spcPct val="15000"/>
            </a:spcAft>
            <a:buChar char="••"/>
          </a:pPr>
          <a:r>
            <a:rPr lang="it-IT" sz="1100" kern="1200" dirty="0" smtClean="0"/>
            <a:t>Condizione necessaria e sufficiente affinché le ruote procedano senza slittare</a:t>
          </a:r>
          <a:endParaRPr lang="it-IT" sz="1100" kern="1200" dirty="0"/>
        </a:p>
      </dsp:txBody>
      <dsp:txXfrm>
        <a:off x="434967" y="3117207"/>
        <a:ext cx="1348197" cy="918226"/>
      </dsp:txXfrm>
    </dsp:sp>
    <dsp:sp modelId="{D4A998D7-F567-4C60-89C0-278C7F652447}">
      <dsp:nvSpPr>
        <dsp:cNvPr id="0" name=""/>
        <dsp:cNvSpPr/>
      </dsp:nvSpPr>
      <dsp:spPr>
        <a:xfrm>
          <a:off x="3681984" y="0"/>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57150" lvl="1" indent="-57150" algn="l" defTabSz="488950">
            <a:lnSpc>
              <a:spcPct val="90000"/>
            </a:lnSpc>
            <a:spcBef>
              <a:spcPct val="0"/>
            </a:spcBef>
            <a:spcAft>
              <a:spcPct val="15000"/>
            </a:spcAft>
            <a:buChar char="••"/>
          </a:pPr>
          <a:r>
            <a:rPr lang="it-IT" sz="1100" kern="1200" dirty="0" smtClean="0"/>
            <a:t>Pneumatici e piano viabile</a:t>
          </a:r>
          <a:endParaRPr lang="it-IT" sz="1100" kern="1200" dirty="0"/>
        </a:p>
        <a:p>
          <a:pPr marL="57150" lvl="1" indent="-57150" algn="l" defTabSz="488950">
            <a:lnSpc>
              <a:spcPct val="90000"/>
            </a:lnSpc>
            <a:spcBef>
              <a:spcPct val="0"/>
            </a:spcBef>
            <a:spcAft>
              <a:spcPct val="15000"/>
            </a:spcAft>
            <a:buChar char="••"/>
          </a:pPr>
          <a:r>
            <a:rPr lang="it-IT" sz="1100" kern="1200" dirty="0" smtClean="0"/>
            <a:t>Struttura molecolare periferica</a:t>
          </a:r>
          <a:endParaRPr lang="it-IT" sz="1100" kern="1200" dirty="0"/>
        </a:p>
      </dsp:txBody>
      <dsp:txXfrm>
        <a:off x="4312835" y="28567"/>
        <a:ext cx="1348197" cy="918226"/>
      </dsp:txXfrm>
    </dsp:sp>
    <dsp:sp modelId="{FECC5D99-5491-4622-B00C-F9DE3431036E}">
      <dsp:nvSpPr>
        <dsp:cNvPr id="0" name=""/>
        <dsp:cNvSpPr/>
      </dsp:nvSpPr>
      <dsp:spPr>
        <a:xfrm>
          <a:off x="406400" y="0"/>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57150" lvl="1" indent="-57150" algn="l" defTabSz="488950">
            <a:lnSpc>
              <a:spcPct val="90000"/>
            </a:lnSpc>
            <a:spcBef>
              <a:spcPct val="0"/>
            </a:spcBef>
            <a:spcAft>
              <a:spcPct val="15000"/>
            </a:spcAft>
            <a:buChar char="••"/>
          </a:pPr>
          <a:r>
            <a:rPr lang="it-IT" sz="1100" kern="1200" dirty="0" smtClean="0"/>
            <a:t>Trazione meccanica</a:t>
          </a:r>
          <a:endParaRPr lang="it-IT" sz="1100" kern="1200" dirty="0"/>
        </a:p>
      </dsp:txBody>
      <dsp:txXfrm>
        <a:off x="434967" y="28567"/>
        <a:ext cx="1348197" cy="918226"/>
      </dsp:txXfrm>
    </dsp:sp>
    <dsp:sp modelId="{13147B76-14A6-4FB2-A620-AC9EAF53A470}">
      <dsp:nvSpPr>
        <dsp:cNvPr id="0" name=""/>
        <dsp:cNvSpPr/>
      </dsp:nvSpPr>
      <dsp:spPr>
        <a:xfrm>
          <a:off x="1247648" y="231647"/>
          <a:ext cx="1759712" cy="1759712"/>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kern="1200" dirty="0" smtClean="0"/>
            <a:t>Attrito</a:t>
          </a:r>
          <a:endParaRPr lang="it-IT" sz="1800" kern="1200" dirty="0"/>
        </a:p>
      </dsp:txBody>
      <dsp:txXfrm>
        <a:off x="1763056" y="747055"/>
        <a:ext cx="1244304" cy="1244304"/>
      </dsp:txXfrm>
    </dsp:sp>
    <dsp:sp modelId="{6AB5F313-4B7C-410E-B894-02A62A86ED8F}">
      <dsp:nvSpPr>
        <dsp:cNvPr id="0" name=""/>
        <dsp:cNvSpPr/>
      </dsp:nvSpPr>
      <dsp:spPr>
        <a:xfrm rot="5400000">
          <a:off x="3088640" y="231647"/>
          <a:ext cx="1759712" cy="1759712"/>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kern="1200" smtClean="0"/>
            <a:t>Attrito</a:t>
          </a:r>
          <a:endParaRPr lang="it-IT" sz="1800" kern="1200" dirty="0"/>
        </a:p>
      </dsp:txBody>
      <dsp:txXfrm rot="-5400000">
        <a:off x="3088640" y="747055"/>
        <a:ext cx="1244304" cy="1244304"/>
      </dsp:txXfrm>
    </dsp:sp>
    <dsp:sp modelId="{E5851BE7-E384-4138-959A-0A9073EC23A8}">
      <dsp:nvSpPr>
        <dsp:cNvPr id="0" name=""/>
        <dsp:cNvSpPr/>
      </dsp:nvSpPr>
      <dsp:spPr>
        <a:xfrm rot="10800000">
          <a:off x="3088640" y="2072640"/>
          <a:ext cx="1759712" cy="1759712"/>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kern="1200" dirty="0" smtClean="0"/>
            <a:t>Aderenza</a:t>
          </a:r>
          <a:endParaRPr lang="it-IT" sz="1800" kern="1200" dirty="0"/>
        </a:p>
      </dsp:txBody>
      <dsp:txXfrm rot="10800000">
        <a:off x="3088640" y="2072640"/>
        <a:ext cx="1244304" cy="1244304"/>
      </dsp:txXfrm>
    </dsp:sp>
    <dsp:sp modelId="{F7F6436D-11BD-4EF0-A6B9-6D43A664B6EB}">
      <dsp:nvSpPr>
        <dsp:cNvPr id="0" name=""/>
        <dsp:cNvSpPr/>
      </dsp:nvSpPr>
      <dsp:spPr>
        <a:xfrm rot="16200000">
          <a:off x="1247648" y="2072640"/>
          <a:ext cx="1759712" cy="1759712"/>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kern="1200" dirty="0" smtClean="0"/>
            <a:t>Aderenza</a:t>
          </a:r>
          <a:endParaRPr lang="it-IT" sz="1800" kern="1200" dirty="0"/>
        </a:p>
      </dsp:txBody>
      <dsp:txXfrm rot="5400000">
        <a:off x="1763056" y="2072640"/>
        <a:ext cx="1244304" cy="1244304"/>
      </dsp:txXfrm>
    </dsp:sp>
    <dsp:sp modelId="{4A41E6A3-CFC5-42A9-9592-AE727DB83608}">
      <dsp:nvSpPr>
        <dsp:cNvPr id="0" name=""/>
        <dsp:cNvSpPr/>
      </dsp:nvSpPr>
      <dsp:spPr>
        <a:xfrm>
          <a:off x="2744216" y="1666240"/>
          <a:ext cx="607568" cy="528320"/>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7E933D-B5A1-497B-9164-028C73C2F069}">
      <dsp:nvSpPr>
        <dsp:cNvPr id="0" name=""/>
        <dsp:cNvSpPr/>
      </dsp:nvSpPr>
      <dsp:spPr>
        <a:xfrm rot="10800000">
          <a:off x="2744216" y="1869440"/>
          <a:ext cx="607568" cy="528320"/>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BD1E42-1ACF-4BA1-BE71-FE6C2A99AB34}">
      <dsp:nvSpPr>
        <dsp:cNvPr id="0" name=""/>
        <dsp:cNvSpPr/>
      </dsp:nvSpPr>
      <dsp:spPr>
        <a:xfrm>
          <a:off x="0" y="126999"/>
          <a:ext cx="6096000" cy="3810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0678BB-52BE-4FE0-86C7-D84179DFC235}">
      <dsp:nvSpPr>
        <dsp:cNvPr id="0" name=""/>
        <dsp:cNvSpPr/>
      </dsp:nvSpPr>
      <dsp:spPr>
        <a:xfrm>
          <a:off x="600456" y="2960116"/>
          <a:ext cx="140208" cy="14020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07C71D-53AD-427C-BB08-4DF4B70345EB}">
      <dsp:nvSpPr>
        <dsp:cNvPr id="0" name=""/>
        <dsp:cNvSpPr/>
      </dsp:nvSpPr>
      <dsp:spPr>
        <a:xfrm>
          <a:off x="223295" y="3030220"/>
          <a:ext cx="1936944" cy="906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293" tIns="0" rIns="0" bIns="0" numCol="1" spcCol="1270" anchor="t" anchorCtr="0">
          <a:noAutofit/>
        </a:bodyPr>
        <a:lstStyle/>
        <a:p>
          <a:pPr lvl="0" algn="l" defTabSz="800100">
            <a:lnSpc>
              <a:spcPct val="90000"/>
            </a:lnSpc>
            <a:spcBef>
              <a:spcPct val="0"/>
            </a:spcBef>
            <a:spcAft>
              <a:spcPct val="35000"/>
            </a:spcAft>
          </a:pPr>
          <a:endParaRPr lang="it-IT" sz="1800" kern="1200" dirty="0" smtClean="0"/>
        </a:p>
        <a:p>
          <a:pPr lvl="0" algn="l" defTabSz="800100">
            <a:lnSpc>
              <a:spcPct val="90000"/>
            </a:lnSpc>
            <a:spcBef>
              <a:spcPct val="0"/>
            </a:spcBef>
            <a:spcAft>
              <a:spcPct val="35000"/>
            </a:spcAft>
          </a:pPr>
          <a:r>
            <a:rPr lang="it-IT" sz="1800" kern="1200" dirty="0" smtClean="0"/>
            <a:t>Percezione</a:t>
          </a:r>
          <a:endParaRPr lang="it-IT" sz="1800" kern="1200" dirty="0"/>
        </a:p>
      </dsp:txBody>
      <dsp:txXfrm>
        <a:off x="223295" y="3030220"/>
        <a:ext cx="1936944" cy="906780"/>
      </dsp:txXfrm>
    </dsp:sp>
    <dsp:sp modelId="{4A8D543A-FBD0-413C-B03C-A4240A4A748F}">
      <dsp:nvSpPr>
        <dsp:cNvPr id="0" name=""/>
        <dsp:cNvSpPr/>
      </dsp:nvSpPr>
      <dsp:spPr>
        <a:xfrm>
          <a:off x="1591056" y="2073909"/>
          <a:ext cx="243840" cy="2438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EB551C-58D4-4723-904C-40A1821F5790}">
      <dsp:nvSpPr>
        <dsp:cNvPr id="0" name=""/>
        <dsp:cNvSpPr/>
      </dsp:nvSpPr>
      <dsp:spPr>
        <a:xfrm>
          <a:off x="1393742" y="2195829"/>
          <a:ext cx="1918626" cy="17411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206" tIns="0" rIns="0" bIns="0" numCol="1" spcCol="1270" anchor="t" anchorCtr="0">
          <a:noAutofit/>
        </a:bodyPr>
        <a:lstStyle/>
        <a:p>
          <a:pPr lvl="0" algn="l" defTabSz="800100">
            <a:lnSpc>
              <a:spcPct val="90000"/>
            </a:lnSpc>
            <a:spcBef>
              <a:spcPct val="0"/>
            </a:spcBef>
            <a:spcAft>
              <a:spcPct val="35000"/>
            </a:spcAft>
          </a:pPr>
          <a:endParaRPr lang="it-IT" sz="1800" kern="1200" dirty="0" smtClean="0"/>
        </a:p>
        <a:p>
          <a:pPr lvl="0" algn="l" defTabSz="800100">
            <a:lnSpc>
              <a:spcPct val="90000"/>
            </a:lnSpc>
            <a:spcBef>
              <a:spcPct val="0"/>
            </a:spcBef>
            <a:spcAft>
              <a:spcPct val="35000"/>
            </a:spcAft>
          </a:pPr>
          <a:r>
            <a:rPr lang="it-IT" sz="1800" kern="1200" dirty="0" smtClean="0"/>
            <a:t>Intellezione</a:t>
          </a:r>
          <a:endParaRPr lang="it-IT" sz="1800" kern="1200" dirty="0"/>
        </a:p>
      </dsp:txBody>
      <dsp:txXfrm>
        <a:off x="1393742" y="2195829"/>
        <a:ext cx="1918626" cy="1741170"/>
      </dsp:txXfrm>
    </dsp:sp>
    <dsp:sp modelId="{6109063A-87B6-4538-9DF1-BD3CB836F665}">
      <dsp:nvSpPr>
        <dsp:cNvPr id="0" name=""/>
        <dsp:cNvSpPr/>
      </dsp:nvSpPr>
      <dsp:spPr>
        <a:xfrm>
          <a:off x="2855976" y="1420875"/>
          <a:ext cx="323088" cy="3230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EE4C84-5B2B-4354-9DA4-2CE12A6B4B49}">
      <dsp:nvSpPr>
        <dsp:cNvPr id="0" name=""/>
        <dsp:cNvSpPr/>
      </dsp:nvSpPr>
      <dsp:spPr>
        <a:xfrm>
          <a:off x="3017520" y="1582419"/>
          <a:ext cx="1280160" cy="2354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198" tIns="0" rIns="0" bIns="0" numCol="1" spcCol="1270" anchor="t" anchorCtr="0">
          <a:noAutofit/>
        </a:bodyPr>
        <a:lstStyle/>
        <a:p>
          <a:pPr lvl="0" algn="l" defTabSz="800100">
            <a:lnSpc>
              <a:spcPct val="90000"/>
            </a:lnSpc>
            <a:spcBef>
              <a:spcPct val="0"/>
            </a:spcBef>
            <a:spcAft>
              <a:spcPct val="35000"/>
            </a:spcAft>
          </a:pPr>
          <a:endParaRPr lang="it-IT" sz="1800" kern="1200" dirty="0" smtClean="0"/>
        </a:p>
        <a:p>
          <a:pPr lvl="0" algn="l" defTabSz="800100">
            <a:lnSpc>
              <a:spcPct val="90000"/>
            </a:lnSpc>
            <a:spcBef>
              <a:spcPct val="0"/>
            </a:spcBef>
            <a:spcAft>
              <a:spcPct val="35000"/>
            </a:spcAft>
          </a:pPr>
          <a:r>
            <a:rPr lang="it-IT" sz="1800" kern="1200" dirty="0" smtClean="0"/>
            <a:t>Emozione</a:t>
          </a:r>
        </a:p>
        <a:p>
          <a:pPr lvl="0" algn="l" defTabSz="800100">
            <a:lnSpc>
              <a:spcPct val="90000"/>
            </a:lnSpc>
            <a:spcBef>
              <a:spcPct val="0"/>
            </a:spcBef>
            <a:spcAft>
              <a:spcPct val="35000"/>
            </a:spcAft>
          </a:pPr>
          <a:endParaRPr lang="it-IT" sz="6500" kern="1200" dirty="0"/>
        </a:p>
      </dsp:txBody>
      <dsp:txXfrm>
        <a:off x="3017520" y="1582419"/>
        <a:ext cx="1280160" cy="2354580"/>
      </dsp:txXfrm>
    </dsp:sp>
    <dsp:sp modelId="{35B60E8A-B404-412B-A141-E93304F47AF0}">
      <dsp:nvSpPr>
        <dsp:cNvPr id="0" name=""/>
        <dsp:cNvSpPr/>
      </dsp:nvSpPr>
      <dsp:spPr>
        <a:xfrm>
          <a:off x="4233672" y="988821"/>
          <a:ext cx="432816" cy="4328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91B698-6E69-4A30-8ECA-67CF5102453B}">
      <dsp:nvSpPr>
        <dsp:cNvPr id="0" name=""/>
        <dsp:cNvSpPr/>
      </dsp:nvSpPr>
      <dsp:spPr>
        <a:xfrm>
          <a:off x="4450080" y="1205229"/>
          <a:ext cx="1280160" cy="2731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340" tIns="0" rIns="0" bIns="0" numCol="1" spcCol="1270" anchor="t" anchorCtr="0">
          <a:noAutofit/>
        </a:bodyPr>
        <a:lstStyle/>
        <a:p>
          <a:pPr lvl="0" algn="l" defTabSz="800100">
            <a:lnSpc>
              <a:spcPct val="90000"/>
            </a:lnSpc>
            <a:spcBef>
              <a:spcPct val="0"/>
            </a:spcBef>
            <a:spcAft>
              <a:spcPct val="35000"/>
            </a:spcAft>
          </a:pPr>
          <a:endParaRPr lang="it-IT" sz="1800" kern="1200" dirty="0" smtClean="0"/>
        </a:p>
        <a:p>
          <a:pPr lvl="0" algn="l" defTabSz="800100">
            <a:lnSpc>
              <a:spcPct val="90000"/>
            </a:lnSpc>
            <a:spcBef>
              <a:spcPct val="0"/>
            </a:spcBef>
            <a:spcAft>
              <a:spcPct val="35000"/>
            </a:spcAft>
          </a:pPr>
          <a:r>
            <a:rPr lang="it-IT" sz="1800" kern="1200" dirty="0" smtClean="0"/>
            <a:t>Volizione</a:t>
          </a:r>
          <a:endParaRPr lang="it-IT" sz="1800" kern="1200" dirty="0"/>
        </a:p>
      </dsp:txBody>
      <dsp:txXfrm>
        <a:off x="4450080" y="1205229"/>
        <a:ext cx="1280160" cy="2731770"/>
      </dsp:txXfrm>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17/03/2017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17/03/2017</a:t>
            </a:fld>
            <a:endParaRPr lang="it-IT"/>
          </a:p>
        </p:txBody>
      </p:sp>
      <p:sp>
        <p:nvSpPr>
          <p:cNvPr id="19" name="Segnaposto piè di pagina 18"/>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17/03/2017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17/03/2017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17/03/2017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17/03/2017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17/03/2017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17/03/2017</a:t>
            </a:fld>
            <a:endParaRPr lang="it-IT"/>
          </a:p>
        </p:txBody>
      </p:sp>
      <p:sp>
        <p:nvSpPr>
          <p:cNvPr id="8" name="Segnaposto piè di pagina 7"/>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17/03/2017</a:t>
            </a:fld>
            <a:endParaRPr lang="it-IT"/>
          </a:p>
        </p:txBody>
      </p:sp>
      <p:sp>
        <p:nvSpPr>
          <p:cNvPr id="4" name="Segnaposto piè di pagina 3"/>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17/03/2017</a:t>
            </a:fld>
            <a:endParaRPr lang="it-IT"/>
          </a:p>
        </p:txBody>
      </p:sp>
      <p:sp>
        <p:nvSpPr>
          <p:cNvPr id="3" name="Segnaposto piè di pagina 2"/>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17/03/2017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17/03/2017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17/03/2017</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smtClean="0"/>
              <a:t>Modulo 4 - Tecnologie Impiantistiche - Relatore Ing. Amedeo Ammaturo</a:t>
            </a:r>
            <a:endParaRPr lang="it-IT" dirty="0"/>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gradFill>
            <a:gsLst>
              <a:gs pos="0">
                <a:srgbClr val="7030A0"/>
              </a:gs>
              <a:gs pos="50000">
                <a:schemeClr val="accent1">
                  <a:tint val="44500"/>
                  <a:satMod val="160000"/>
                </a:schemeClr>
              </a:gs>
              <a:gs pos="100000">
                <a:schemeClr val="accent1">
                  <a:tint val="23500"/>
                  <a:satMod val="160000"/>
                </a:schemeClr>
              </a:gs>
            </a:gsLst>
            <a:lin ang="5400000" scaled="0"/>
          </a:gra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smtClean="0">
                <a:solidFill>
                  <a:schemeClr val="tx1"/>
                </a:solidFill>
              </a:rPr>
              <a:t>Corso di Formazione</a:t>
            </a:r>
            <a:br>
              <a:rPr lang="it-IT" dirty="0" smtClean="0">
                <a:solidFill>
                  <a:schemeClr val="tx1"/>
                </a:solidFill>
              </a:rPr>
            </a:br>
            <a:r>
              <a:rPr lang="it-IT" sz="2800" dirty="0" smtClean="0">
                <a:solidFill>
                  <a:schemeClr val="tx1"/>
                </a:solidFill>
              </a:rPr>
              <a:t>LA RICOSTRUZIONE DEI SINISTRI STRADALI</a:t>
            </a:r>
            <a:endParaRPr lang="it-IT" dirty="0">
              <a:solidFill>
                <a:schemeClr val="tx1"/>
              </a:solidFill>
            </a:endParaRPr>
          </a:p>
        </p:txBody>
      </p:sp>
      <p:sp>
        <p:nvSpPr>
          <p:cNvPr id="4"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bg1"/>
                </a:solidFill>
              </a:rPr>
              <a:t>Corso di Formazione La Ricostruzione dei sinistri stradali - Relatore P.A. ing. Amedeo Ammaturo</a:t>
            </a:r>
            <a:endParaRPr lang="it-IT" dirty="0">
              <a:solidFill>
                <a:schemeClr val="bg1"/>
              </a:solidFill>
            </a:endParaRP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2">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352550"/>
            <a:ext cx="7272287" cy="4037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993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sp>
        <p:nvSpPr>
          <p:cNvPr id="8" name="Rettangolo 7"/>
          <p:cNvSpPr/>
          <p:nvPr/>
        </p:nvSpPr>
        <p:spPr>
          <a:xfrm>
            <a:off x="539552" y="2056780"/>
            <a:ext cx="7920880" cy="2585323"/>
          </a:xfrm>
          <a:prstGeom prst="rect">
            <a:avLst/>
          </a:prstGeom>
        </p:spPr>
        <p:txBody>
          <a:bodyPr wrap="square">
            <a:spAutoFit/>
          </a:bodyPr>
          <a:lstStyle/>
          <a:p>
            <a:r>
              <a:rPr lang="it-IT" dirty="0"/>
              <a:t>I valori delle due componenti Q ed R sono direttamente proporzionali a quello del peso “P” del veicolo e dipendono, rispettivamente, dal coseno e dal seno dell’angolo “α” che il piano viabile forma con l’orizzonte terrestre. Sia “O” il baricentro del veicolo, ove è applicata la sua forza-peso che, per effetto della gravità, avrà direzione verticale e verso orientato al centro della terra. Se scomponiamo, pertanto, la forza “P”, in base al noto teorema di trigonometria sui triangoli rettangoli, le sue componenti sono date da</a:t>
            </a:r>
            <a:r>
              <a:rPr lang="it-IT" dirty="0" smtClean="0"/>
              <a:t>:</a:t>
            </a:r>
          </a:p>
          <a:p>
            <a:endParaRPr lang="it-IT" dirty="0"/>
          </a:p>
          <a:p>
            <a:pPr algn="ctr"/>
            <a:r>
              <a:rPr lang="it-IT" dirty="0"/>
              <a:t>Q = P * cosα    ed    R = P * sen</a:t>
            </a:r>
            <a:r>
              <a:rPr lang="en-US" dirty="0"/>
              <a:t>α</a:t>
            </a:r>
            <a:endParaRPr lang="it-IT" dirty="0"/>
          </a:p>
        </p:txBody>
      </p:sp>
    </p:spTree>
    <p:extLst>
      <p:ext uri="{BB962C8B-B14F-4D97-AF65-F5344CB8AC3E}">
        <p14:creationId xmlns:p14="http://schemas.microsoft.com/office/powerpoint/2010/main" val="647171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sp>
        <p:nvSpPr>
          <p:cNvPr id="8" name="Rettangolo 7"/>
          <p:cNvSpPr/>
          <p:nvPr/>
        </p:nvSpPr>
        <p:spPr>
          <a:xfrm>
            <a:off x="611560" y="1859340"/>
            <a:ext cx="7848872" cy="2862322"/>
          </a:xfrm>
          <a:prstGeom prst="rect">
            <a:avLst/>
          </a:prstGeom>
        </p:spPr>
        <p:txBody>
          <a:bodyPr wrap="square">
            <a:spAutoFit/>
          </a:bodyPr>
          <a:lstStyle/>
          <a:p>
            <a:r>
              <a:rPr lang="it-IT" dirty="0"/>
              <a:t>ragione per cui l’intero valore della risultante “P” è dato dalla seguente somma</a:t>
            </a:r>
            <a:r>
              <a:rPr lang="it-IT" dirty="0" smtClean="0"/>
              <a:t>:</a:t>
            </a:r>
          </a:p>
          <a:p>
            <a:endParaRPr lang="it-IT" dirty="0"/>
          </a:p>
          <a:p>
            <a:pPr algn="ctr"/>
            <a:r>
              <a:rPr lang="it-IT" dirty="0"/>
              <a:t>P = Q + R     ovvero     P = P * cosα + P * </a:t>
            </a:r>
            <a:r>
              <a:rPr lang="it-IT" dirty="0" smtClean="0"/>
              <a:t>senα</a:t>
            </a:r>
          </a:p>
          <a:p>
            <a:pPr algn="ctr"/>
            <a:endParaRPr lang="it-IT" dirty="0"/>
          </a:p>
          <a:p>
            <a:r>
              <a:rPr lang="it-IT" dirty="0"/>
              <a:t>Tuttavia relativamente alla resistenza dovuta alla pendenza della strada, poiché l’angolo α, formato tra il piano viabile e l’orizzonte terrestre, risulta in genere molto piccolo, è lecito confondere (con buona approssimazione) il seno con la tangente, per cui si ha</a:t>
            </a:r>
            <a:r>
              <a:rPr lang="it-IT" dirty="0" smtClean="0"/>
              <a:t>:</a:t>
            </a:r>
          </a:p>
          <a:p>
            <a:endParaRPr lang="it-IT" dirty="0"/>
          </a:p>
          <a:p>
            <a:pPr algn="ctr"/>
            <a:r>
              <a:rPr lang="it-IT" dirty="0"/>
              <a:t>v = √(2 * g * (r +/- tgα) * S)</a:t>
            </a:r>
          </a:p>
        </p:txBody>
      </p:sp>
    </p:spTree>
    <p:extLst>
      <p:ext uri="{BB962C8B-B14F-4D97-AF65-F5344CB8AC3E}">
        <p14:creationId xmlns:p14="http://schemas.microsoft.com/office/powerpoint/2010/main" val="1494783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sp>
        <p:nvSpPr>
          <p:cNvPr id="8" name="Rettangolo 7"/>
          <p:cNvSpPr/>
          <p:nvPr/>
        </p:nvSpPr>
        <p:spPr>
          <a:xfrm>
            <a:off x="467544" y="2551837"/>
            <a:ext cx="8388424" cy="923330"/>
          </a:xfrm>
          <a:prstGeom prst="rect">
            <a:avLst/>
          </a:prstGeom>
        </p:spPr>
        <p:txBody>
          <a:bodyPr wrap="square">
            <a:spAutoFit/>
          </a:bodyPr>
          <a:lstStyle/>
          <a:p>
            <a:r>
              <a:rPr lang="it-IT" i="1" dirty="0">
                <a:effectLst>
                  <a:outerShdw blurRad="38100" dist="38100" dir="2700000" algn="tl">
                    <a:srgbClr val="000000">
                      <a:alpha val="43137"/>
                    </a:srgbClr>
                  </a:outerShdw>
                </a:effectLst>
              </a:rPr>
              <a:t>ma tgα altro non è che il valore della pendenza della strada e, quindi, emerge che essa influisce con effetti di aumento o di riduzione della decelerazione o dell’accelerazione, secondo i casi, del veicolo stesso.</a:t>
            </a:r>
          </a:p>
        </p:txBody>
      </p:sp>
    </p:spTree>
    <p:extLst>
      <p:ext uri="{BB962C8B-B14F-4D97-AF65-F5344CB8AC3E}">
        <p14:creationId xmlns:p14="http://schemas.microsoft.com/office/powerpoint/2010/main" val="320315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LE FASI  DEL SINISTRO</a:t>
            </a:r>
            <a:endParaRPr lang="it-IT" sz="17600" b="1" i="1" u="sng" dirty="0"/>
          </a:p>
        </p:txBody>
      </p:sp>
      <p:sp>
        <p:nvSpPr>
          <p:cNvPr id="8" name="Rettangolo 7"/>
          <p:cNvSpPr/>
          <p:nvPr/>
        </p:nvSpPr>
        <p:spPr>
          <a:xfrm>
            <a:off x="1331640" y="2967335"/>
            <a:ext cx="6840760" cy="1200329"/>
          </a:xfrm>
          <a:prstGeom prst="rect">
            <a:avLst/>
          </a:prstGeom>
        </p:spPr>
        <p:txBody>
          <a:bodyPr wrap="square">
            <a:spAutoFit/>
          </a:bodyPr>
          <a:lstStyle/>
          <a:p>
            <a:pPr marL="285750" lvl="0" indent="-285750">
              <a:buFont typeface="Wingdings" pitchFamily="2" charset="2"/>
              <a:buChar char="q"/>
            </a:pPr>
            <a:r>
              <a:rPr lang="it-IT" sz="2400" b="1" i="1" dirty="0"/>
              <a:t>fase antecedente</a:t>
            </a:r>
            <a:r>
              <a:rPr lang="it-IT" sz="2400" i="1" dirty="0"/>
              <a:t>, che inizia al momento della percezione di una situazione di pericolo e precede l’istante della collisione;</a:t>
            </a:r>
          </a:p>
        </p:txBody>
      </p:sp>
    </p:spTree>
    <p:extLst>
      <p:ext uri="{BB962C8B-B14F-4D97-AF65-F5344CB8AC3E}">
        <p14:creationId xmlns:p14="http://schemas.microsoft.com/office/powerpoint/2010/main" val="3857565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LE FASI  DEL SINISTRO</a:t>
            </a:r>
            <a:endParaRPr lang="it-IT" sz="17600" b="1" i="1" u="sng" dirty="0"/>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Rettangolo 8"/>
          <p:cNvSpPr/>
          <p:nvPr/>
        </p:nvSpPr>
        <p:spPr>
          <a:xfrm>
            <a:off x="1187624" y="2690336"/>
            <a:ext cx="6534472" cy="1938992"/>
          </a:xfrm>
          <a:prstGeom prst="rect">
            <a:avLst/>
          </a:prstGeom>
        </p:spPr>
        <p:txBody>
          <a:bodyPr wrap="square">
            <a:spAutoFit/>
          </a:bodyPr>
          <a:lstStyle/>
          <a:p>
            <a:pPr marL="285750" lvl="0" indent="-285750">
              <a:buFont typeface="Wingdings" pitchFamily="2" charset="2"/>
              <a:buChar char="q"/>
            </a:pPr>
            <a:r>
              <a:rPr lang="it-IT" sz="2400" b="1" i="1" dirty="0"/>
              <a:t>fase culminante</a:t>
            </a:r>
            <a:r>
              <a:rPr lang="it-IT" sz="2400" i="1" dirty="0"/>
              <a:t>, che è contestuale all’urto ed ha, pertanto, una durata brevissima (quasi istantanea); nelle ricostruzioni cinematiche, essa viene generalmente indicata con la dizione “tempo zero”;</a:t>
            </a:r>
          </a:p>
        </p:txBody>
      </p:sp>
    </p:spTree>
    <p:extLst>
      <p:ext uri="{BB962C8B-B14F-4D97-AF65-F5344CB8AC3E}">
        <p14:creationId xmlns:p14="http://schemas.microsoft.com/office/powerpoint/2010/main" val="2528767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LE FASI  DEL SINISTRO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1331640" y="2828836"/>
            <a:ext cx="6318448" cy="1569660"/>
          </a:xfrm>
          <a:prstGeom prst="rect">
            <a:avLst/>
          </a:prstGeom>
        </p:spPr>
        <p:txBody>
          <a:bodyPr wrap="square">
            <a:spAutoFit/>
          </a:bodyPr>
          <a:lstStyle/>
          <a:p>
            <a:pPr marL="342900" lvl="0" indent="-342900">
              <a:buFont typeface="Wingdings" pitchFamily="2" charset="2"/>
              <a:buChar char="q"/>
            </a:pPr>
            <a:r>
              <a:rPr lang="it-IT" sz="2400" b="1" i="1" dirty="0"/>
              <a:t>fase susseguente</a:t>
            </a:r>
            <a:r>
              <a:rPr lang="it-IT" sz="2400" i="1" dirty="0"/>
              <a:t>, che è cronologicamente successiva alla collisione e si esaurisce allorquando i veicoli assumono la posizione finale di quiete.</a:t>
            </a:r>
          </a:p>
        </p:txBody>
      </p:sp>
    </p:spTree>
    <p:extLst>
      <p:ext uri="{BB962C8B-B14F-4D97-AF65-F5344CB8AC3E}">
        <p14:creationId xmlns:p14="http://schemas.microsoft.com/office/powerpoint/2010/main" val="1602714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LE FASI  DEL SINISTRO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683568" y="2413338"/>
            <a:ext cx="7398568" cy="1200329"/>
          </a:xfrm>
          <a:prstGeom prst="rect">
            <a:avLst/>
          </a:prstGeom>
        </p:spPr>
        <p:txBody>
          <a:bodyPr wrap="square">
            <a:spAutoFit/>
          </a:bodyPr>
          <a:lstStyle/>
          <a:p>
            <a:r>
              <a:rPr lang="it-IT" i="1" dirty="0" smtClean="0"/>
              <a:t>… è </a:t>
            </a:r>
            <a:r>
              <a:rPr lang="it-IT" i="1" dirty="0"/>
              <a:t>necessario circoscrivere puntualmente la cosiddetta “fase antecedente”, il cui estremo conclusivo coincide con l’istante dell’urto e la cui preparazione si esaurisce all’inizio di un certo intervallo temporale, che va poi debitamente tradotto in spazio, definito </a:t>
            </a:r>
            <a:r>
              <a:rPr lang="it-IT" b="1" i="1" u="sng" dirty="0"/>
              <a:t>intervallo psicotecnico</a:t>
            </a:r>
            <a:r>
              <a:rPr lang="it-IT" b="1" i="1" dirty="0"/>
              <a:t>.</a:t>
            </a:r>
            <a:endParaRPr lang="it-IT" i="1" dirty="0"/>
          </a:p>
        </p:txBody>
      </p:sp>
    </p:spTree>
    <p:extLst>
      <p:ext uri="{BB962C8B-B14F-4D97-AF65-F5344CB8AC3E}">
        <p14:creationId xmlns:p14="http://schemas.microsoft.com/office/powerpoint/2010/main" val="3462394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LE FASI  DEL SINISTRO</a:t>
            </a:r>
            <a:endParaRPr lang="it-IT" sz="17600" b="1" i="1" u="sng" dirty="0"/>
          </a:p>
        </p:txBody>
      </p:sp>
      <p:sp>
        <p:nvSpPr>
          <p:cNvPr id="8" name="Rettangolo 7"/>
          <p:cNvSpPr/>
          <p:nvPr/>
        </p:nvSpPr>
        <p:spPr>
          <a:xfrm>
            <a:off x="683568" y="2413338"/>
            <a:ext cx="7398568" cy="369332"/>
          </a:xfrm>
          <a:prstGeom prst="rect">
            <a:avLst/>
          </a:prstGeom>
        </p:spPr>
        <p:txBody>
          <a:bodyPr wrap="square">
            <a:spAutoFit/>
          </a:bodyPr>
          <a:lstStyle/>
          <a:p>
            <a:r>
              <a:rPr lang="it-IT" b="1" i="1" u="sng" dirty="0" smtClean="0">
                <a:effectLst>
                  <a:outerShdw blurRad="38100" dist="38100" dir="2700000" algn="tl">
                    <a:srgbClr val="000000">
                      <a:alpha val="43137"/>
                    </a:srgbClr>
                  </a:outerShdw>
                </a:effectLst>
              </a:rPr>
              <a:t>Ricostruire un sinistro stradale</a:t>
            </a:r>
            <a:endParaRPr lang="it-IT" b="1" i="1" u="sng" dirty="0">
              <a:effectLst>
                <a:outerShdw blurRad="38100" dist="38100" dir="2700000" algn="tl">
                  <a:srgbClr val="000000">
                    <a:alpha val="43137"/>
                  </a:srgbClr>
                </a:outerShdw>
              </a:effectLst>
            </a:endParaRPr>
          </a:p>
        </p:txBody>
      </p:sp>
      <p:sp>
        <p:nvSpPr>
          <p:cNvPr id="10" name="Parentesi graffa chiusa 9"/>
          <p:cNvSpPr/>
          <p:nvPr/>
        </p:nvSpPr>
        <p:spPr>
          <a:xfrm>
            <a:off x="4382852" y="1700808"/>
            <a:ext cx="621196" cy="2088232"/>
          </a:xfrm>
          <a:prstGeom prst="rightBrace">
            <a:avLst/>
          </a:prstGeom>
          <a:ln w="1270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1" name="Rettangolo 10"/>
          <p:cNvSpPr/>
          <p:nvPr/>
        </p:nvSpPr>
        <p:spPr>
          <a:xfrm>
            <a:off x="5129572" y="1907540"/>
            <a:ext cx="3546884" cy="369332"/>
          </a:xfrm>
          <a:prstGeom prst="rect">
            <a:avLst/>
          </a:prstGeom>
        </p:spPr>
        <p:txBody>
          <a:bodyPr wrap="square">
            <a:spAutoFit/>
          </a:bodyPr>
          <a:lstStyle/>
          <a:p>
            <a:r>
              <a:rPr lang="it-IT" b="1" i="1" u="sng" dirty="0" smtClean="0">
                <a:effectLst>
                  <a:outerShdw blurRad="38100" dist="38100" dir="2700000" algn="tl">
                    <a:srgbClr val="000000">
                      <a:alpha val="43137"/>
                    </a:srgbClr>
                  </a:outerShdw>
                </a:effectLst>
              </a:rPr>
              <a:t>Movimenti veicoli</a:t>
            </a:r>
            <a:endParaRPr lang="it-IT" b="1" i="1" u="sng" dirty="0">
              <a:effectLst>
                <a:outerShdw blurRad="38100" dist="38100" dir="2700000" algn="tl">
                  <a:srgbClr val="000000">
                    <a:alpha val="43137"/>
                  </a:srgbClr>
                </a:outerShdw>
              </a:effectLst>
            </a:endParaRPr>
          </a:p>
        </p:txBody>
      </p:sp>
      <p:sp>
        <p:nvSpPr>
          <p:cNvPr id="12" name="Rettangolo 11"/>
          <p:cNvSpPr/>
          <p:nvPr/>
        </p:nvSpPr>
        <p:spPr>
          <a:xfrm>
            <a:off x="5084440" y="2636912"/>
            <a:ext cx="4024064" cy="369332"/>
          </a:xfrm>
          <a:prstGeom prst="rect">
            <a:avLst/>
          </a:prstGeom>
        </p:spPr>
        <p:txBody>
          <a:bodyPr wrap="square">
            <a:spAutoFit/>
          </a:bodyPr>
          <a:lstStyle/>
          <a:p>
            <a:r>
              <a:rPr lang="it-IT" b="1" i="1" u="sng" dirty="0" smtClean="0">
                <a:effectLst>
                  <a:outerShdw blurRad="38100" dist="38100" dir="2700000" algn="tl">
                    <a:srgbClr val="000000">
                      <a:alpha val="43137"/>
                    </a:srgbClr>
                  </a:outerShdw>
                </a:effectLst>
              </a:rPr>
              <a:t>Movimenti persone</a:t>
            </a:r>
            <a:endParaRPr lang="it-IT" b="1" i="1" u="sng" dirty="0">
              <a:effectLst>
                <a:outerShdw blurRad="38100" dist="38100" dir="2700000" algn="tl">
                  <a:srgbClr val="000000">
                    <a:alpha val="43137"/>
                  </a:srgbClr>
                </a:outerShdw>
              </a:effectLst>
            </a:endParaRPr>
          </a:p>
        </p:txBody>
      </p:sp>
      <p:sp>
        <p:nvSpPr>
          <p:cNvPr id="13" name="Rettangolo 12"/>
          <p:cNvSpPr/>
          <p:nvPr/>
        </p:nvSpPr>
        <p:spPr>
          <a:xfrm>
            <a:off x="5107006" y="3429000"/>
            <a:ext cx="3857482" cy="369332"/>
          </a:xfrm>
          <a:prstGeom prst="rect">
            <a:avLst/>
          </a:prstGeom>
        </p:spPr>
        <p:txBody>
          <a:bodyPr wrap="square">
            <a:spAutoFit/>
          </a:bodyPr>
          <a:lstStyle/>
          <a:p>
            <a:r>
              <a:rPr lang="it-IT" b="1" i="1" u="sng" dirty="0" smtClean="0">
                <a:effectLst>
                  <a:outerShdw blurRad="38100" dist="38100" dir="2700000" algn="tl">
                    <a:srgbClr val="000000">
                      <a:alpha val="43137"/>
                    </a:srgbClr>
                  </a:outerShdw>
                </a:effectLst>
              </a:rPr>
              <a:t>Movimenti cose</a:t>
            </a:r>
            <a:endParaRPr lang="it-IT" b="1" i="1" u="sng" dirty="0">
              <a:effectLst>
                <a:outerShdw blurRad="38100" dist="38100" dir="2700000" algn="tl">
                  <a:srgbClr val="000000">
                    <a:alpha val="43137"/>
                  </a:srgbClr>
                </a:outerShdw>
              </a:effectLst>
            </a:endParaRPr>
          </a:p>
        </p:txBody>
      </p:sp>
      <p:sp>
        <p:nvSpPr>
          <p:cNvPr id="14" name="Parentesi graffa chiusa 13"/>
          <p:cNvSpPr/>
          <p:nvPr/>
        </p:nvSpPr>
        <p:spPr>
          <a:xfrm rot="5400000">
            <a:off x="4013938" y="2474894"/>
            <a:ext cx="360040" cy="4140460"/>
          </a:xfrm>
          <a:prstGeom prst="rightBrace">
            <a:avLst/>
          </a:prstGeom>
          <a:ln w="1270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5" name="Rettangolo 14"/>
          <p:cNvSpPr/>
          <p:nvPr/>
        </p:nvSpPr>
        <p:spPr>
          <a:xfrm>
            <a:off x="1898340" y="5085184"/>
            <a:ext cx="4833900" cy="369332"/>
          </a:xfrm>
          <a:prstGeom prst="rect">
            <a:avLst/>
          </a:prstGeom>
        </p:spPr>
        <p:txBody>
          <a:bodyPr wrap="square">
            <a:spAutoFit/>
          </a:bodyPr>
          <a:lstStyle/>
          <a:p>
            <a:r>
              <a:rPr lang="it-IT" b="1" i="1" u="sng" dirty="0" smtClean="0">
                <a:effectLst>
                  <a:outerShdw blurRad="38100" dist="38100" dir="2700000" algn="tl">
                    <a:srgbClr val="000000">
                      <a:alpha val="43137"/>
                    </a:srgbClr>
                  </a:outerShdw>
                </a:effectLst>
              </a:rPr>
              <a:t>Nell’intervallo delle tre fasi del sinistro</a:t>
            </a:r>
            <a:endParaRPr lang="it-IT" b="1" i="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48516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LE FASI  DEL SINISTRO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1331640" y="2413338"/>
            <a:ext cx="6768752" cy="1477328"/>
          </a:xfrm>
          <a:prstGeom prst="rect">
            <a:avLst/>
          </a:prstGeom>
        </p:spPr>
        <p:txBody>
          <a:bodyPr wrap="square">
            <a:spAutoFit/>
          </a:bodyPr>
          <a:lstStyle/>
          <a:p>
            <a:r>
              <a:rPr lang="it-IT" i="1" dirty="0" smtClean="0"/>
              <a:t>… iniziando </a:t>
            </a:r>
            <a:r>
              <a:rPr lang="it-IT" i="1" dirty="0"/>
              <a:t>dalle rispettive situazioni di quiete e finale e passando attraverso la zona d’urto, si deve giungere alle posizioni che i soggetti interessati avevano nel momento in cui sorse e si manifestò loro la situazione di pericolo, dalla quale poi scaturì l’incidente stradale medesimo.</a:t>
            </a:r>
            <a:endParaRPr lang="it-IT" i="1" dirty="0"/>
          </a:p>
        </p:txBody>
      </p:sp>
    </p:spTree>
    <p:extLst>
      <p:ext uri="{BB962C8B-B14F-4D97-AF65-F5344CB8AC3E}">
        <p14:creationId xmlns:p14="http://schemas.microsoft.com/office/powerpoint/2010/main" val="1769209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graphicFrame>
        <p:nvGraphicFramePr>
          <p:cNvPr id="2" name="Diagramma 1"/>
          <p:cNvGraphicFramePr/>
          <p:nvPr>
            <p:extLst>
              <p:ext uri="{D42A27DB-BD31-4B8C-83A1-F6EECF244321}">
                <p14:modId xmlns:p14="http://schemas.microsoft.com/office/powerpoint/2010/main" val="221252754"/>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8" name="Rettangolo 7"/>
          <p:cNvSpPr/>
          <p:nvPr/>
        </p:nvSpPr>
        <p:spPr>
          <a:xfrm>
            <a:off x="1475656" y="1916832"/>
            <a:ext cx="6912768" cy="646331"/>
          </a:xfrm>
          <a:prstGeom prst="rect">
            <a:avLst/>
          </a:prstGeom>
        </p:spPr>
        <p:txBody>
          <a:bodyPr wrap="square">
            <a:spAutoFit/>
          </a:bodyPr>
          <a:lstStyle/>
          <a:p>
            <a:r>
              <a:rPr lang="it-IT" i="1" u="sng" dirty="0" smtClean="0"/>
              <a:t>Si </a:t>
            </a:r>
            <a:r>
              <a:rPr lang="it-IT" i="1" u="sng" dirty="0"/>
              <a:t>suole indicare lo spazio ed il tempo, simultaneamente necessari, affinché in conducente percepisca una situazione da </a:t>
            </a:r>
            <a:r>
              <a:rPr lang="it-IT" i="1" u="sng" dirty="0" smtClean="0"/>
              <a:t>fronteggiare.</a:t>
            </a:r>
            <a:endParaRPr lang="it-IT" i="1" u="sng" dirty="0"/>
          </a:p>
        </p:txBody>
      </p:sp>
      <p:sp>
        <p:nvSpPr>
          <p:cNvPr id="9" name="Rettangolo 8"/>
          <p:cNvSpPr/>
          <p:nvPr/>
        </p:nvSpPr>
        <p:spPr>
          <a:xfrm>
            <a:off x="3158598" y="2852936"/>
            <a:ext cx="3546884" cy="369332"/>
          </a:xfrm>
          <a:prstGeom prst="rect">
            <a:avLst/>
          </a:prstGeom>
        </p:spPr>
        <p:txBody>
          <a:bodyPr wrap="square">
            <a:spAutoFit/>
          </a:bodyPr>
          <a:lstStyle/>
          <a:p>
            <a:r>
              <a:rPr lang="it-IT" b="1" i="1" u="sng" dirty="0" smtClean="0">
                <a:effectLst>
                  <a:outerShdw blurRad="38100" dist="38100" dir="2700000" algn="tl">
                    <a:srgbClr val="000000">
                      <a:alpha val="43137"/>
                    </a:srgbClr>
                  </a:outerShdw>
                </a:effectLst>
              </a:rPr>
              <a:t>Azioni e reazioni</a:t>
            </a:r>
          </a:p>
        </p:txBody>
      </p:sp>
      <p:sp>
        <p:nvSpPr>
          <p:cNvPr id="10" name="Freccia in giù 9"/>
          <p:cNvSpPr/>
          <p:nvPr/>
        </p:nvSpPr>
        <p:spPr>
          <a:xfrm>
            <a:off x="3995936" y="3222268"/>
            <a:ext cx="288032" cy="566772"/>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3671900" y="3814316"/>
            <a:ext cx="1116124" cy="369332"/>
          </a:xfrm>
          <a:prstGeom prst="rect">
            <a:avLst/>
          </a:prstGeom>
        </p:spPr>
        <p:txBody>
          <a:bodyPr wrap="square">
            <a:spAutoFit/>
          </a:bodyPr>
          <a:lstStyle/>
          <a:p>
            <a:r>
              <a:rPr lang="it-IT" b="1" i="1" u="sng" dirty="0" smtClean="0">
                <a:effectLst>
                  <a:outerShdw blurRad="38100" dist="38100" dir="2700000" algn="tl">
                    <a:srgbClr val="000000">
                      <a:alpha val="43137"/>
                    </a:srgbClr>
                  </a:outerShdw>
                </a:effectLst>
              </a:rPr>
              <a:t>Natura</a:t>
            </a:r>
          </a:p>
        </p:txBody>
      </p:sp>
      <p:sp>
        <p:nvSpPr>
          <p:cNvPr id="12" name="Rettangolo 11"/>
          <p:cNvSpPr/>
          <p:nvPr/>
        </p:nvSpPr>
        <p:spPr>
          <a:xfrm>
            <a:off x="6012160" y="3729806"/>
            <a:ext cx="1312411" cy="1200329"/>
          </a:xfrm>
          <a:prstGeom prst="rect">
            <a:avLst/>
          </a:prstGeom>
        </p:spPr>
        <p:txBody>
          <a:bodyPr wrap="none">
            <a:spAutoFit/>
          </a:bodyPr>
          <a:lstStyle/>
          <a:p>
            <a:r>
              <a:rPr lang="it-IT" i="1" dirty="0" smtClean="0"/>
              <a:t>sensoriale,</a:t>
            </a:r>
          </a:p>
          <a:p>
            <a:r>
              <a:rPr lang="it-IT" i="1" dirty="0" smtClean="0"/>
              <a:t>psichica,</a:t>
            </a:r>
          </a:p>
          <a:p>
            <a:r>
              <a:rPr lang="it-IT" i="1" dirty="0" smtClean="0"/>
              <a:t>muscolare, </a:t>
            </a:r>
          </a:p>
          <a:p>
            <a:r>
              <a:rPr lang="it-IT" i="1" dirty="0" smtClean="0"/>
              <a:t>meccanica</a:t>
            </a:r>
            <a:endParaRPr lang="it-IT" i="1" dirty="0"/>
          </a:p>
        </p:txBody>
      </p:sp>
      <p:sp>
        <p:nvSpPr>
          <p:cNvPr id="14" name="Parentesi graffa chiusa 13"/>
          <p:cNvSpPr/>
          <p:nvPr/>
        </p:nvSpPr>
        <p:spPr>
          <a:xfrm>
            <a:off x="5364088" y="3505654"/>
            <a:ext cx="360040" cy="1435514"/>
          </a:xfrm>
          <a:prstGeom prst="rightBrace">
            <a:avLst/>
          </a:prstGeom>
          <a:ln w="254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11637830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8" name="Rettangolo 7"/>
          <p:cNvSpPr/>
          <p:nvPr/>
        </p:nvSpPr>
        <p:spPr>
          <a:xfrm>
            <a:off x="683568" y="2128788"/>
            <a:ext cx="7704856" cy="3416320"/>
          </a:xfrm>
          <a:prstGeom prst="rect">
            <a:avLst/>
          </a:prstGeom>
        </p:spPr>
        <p:txBody>
          <a:bodyPr wrap="square">
            <a:spAutoFit/>
          </a:bodyPr>
          <a:lstStyle/>
          <a:p>
            <a:r>
              <a:rPr lang="it-IT" dirty="0"/>
              <a:t>La </a:t>
            </a:r>
            <a:r>
              <a:rPr lang="it-IT" b="1" u="sng" dirty="0">
                <a:effectLst>
                  <a:outerShdw blurRad="38100" dist="38100" dir="2700000" algn="tl">
                    <a:srgbClr val="000000">
                      <a:alpha val="43137"/>
                    </a:srgbClr>
                  </a:outerShdw>
                </a:effectLst>
              </a:rPr>
              <a:t>percezione sensoriale </a:t>
            </a:r>
            <a:r>
              <a:rPr lang="it-IT" dirty="0"/>
              <a:t>può essere visiva ovvero uditiva; </a:t>
            </a:r>
            <a:endParaRPr lang="it-IT" dirty="0" smtClean="0"/>
          </a:p>
          <a:p>
            <a:endParaRPr lang="it-IT" dirty="0" smtClean="0"/>
          </a:p>
          <a:p>
            <a:r>
              <a:rPr lang="it-IT" b="1" u="sng" dirty="0" smtClean="0">
                <a:effectLst>
                  <a:outerShdw blurRad="38100" dist="38100" dir="2700000" algn="tl">
                    <a:srgbClr val="000000">
                      <a:alpha val="43137"/>
                    </a:srgbClr>
                  </a:outerShdw>
                </a:effectLst>
              </a:rPr>
              <a:t>la </a:t>
            </a:r>
            <a:r>
              <a:rPr lang="it-IT" b="1" u="sng" dirty="0">
                <a:effectLst>
                  <a:outerShdw blurRad="38100" dist="38100" dir="2700000" algn="tl">
                    <a:srgbClr val="000000">
                      <a:alpha val="43137"/>
                    </a:srgbClr>
                  </a:outerShdw>
                </a:effectLst>
              </a:rPr>
              <a:t>reazione psichica </a:t>
            </a:r>
            <a:r>
              <a:rPr lang="it-IT" dirty="0"/>
              <a:t>può essere intellettiva, emotiva, di adattamento, volitiva; </a:t>
            </a:r>
            <a:endParaRPr lang="it-IT" dirty="0" smtClean="0"/>
          </a:p>
          <a:p>
            <a:endParaRPr lang="it-IT" dirty="0"/>
          </a:p>
          <a:p>
            <a:r>
              <a:rPr lang="it-IT" b="1" u="sng" dirty="0" smtClean="0">
                <a:effectLst>
                  <a:outerShdw blurRad="38100" dist="38100" dir="2700000" algn="tl">
                    <a:srgbClr val="000000">
                      <a:alpha val="43137"/>
                    </a:srgbClr>
                  </a:outerShdw>
                </a:effectLst>
              </a:rPr>
              <a:t>la </a:t>
            </a:r>
            <a:r>
              <a:rPr lang="it-IT" b="1" u="sng" dirty="0">
                <a:effectLst>
                  <a:outerShdw blurRad="38100" dist="38100" dir="2700000" algn="tl">
                    <a:srgbClr val="000000">
                      <a:alpha val="43137"/>
                    </a:srgbClr>
                  </a:outerShdw>
                </a:effectLst>
              </a:rPr>
              <a:t>reazione fisica</a:t>
            </a:r>
            <a:r>
              <a:rPr lang="it-IT" dirty="0"/>
              <a:t> è essenzialmente muscolare; </a:t>
            </a:r>
            <a:endParaRPr lang="it-IT" dirty="0" smtClean="0"/>
          </a:p>
          <a:p>
            <a:endParaRPr lang="it-IT" dirty="0"/>
          </a:p>
          <a:p>
            <a:r>
              <a:rPr lang="it-IT" dirty="0" smtClean="0"/>
              <a:t>quella </a:t>
            </a:r>
            <a:r>
              <a:rPr lang="it-IT" b="1" u="sng" dirty="0">
                <a:effectLst>
                  <a:outerShdw blurRad="38100" dist="38100" dir="2700000" algn="tl">
                    <a:srgbClr val="000000">
                      <a:alpha val="43137"/>
                    </a:srgbClr>
                  </a:outerShdw>
                </a:effectLst>
              </a:rPr>
              <a:t>meccanica</a:t>
            </a:r>
            <a:r>
              <a:rPr lang="it-IT" dirty="0"/>
              <a:t> è strettamente legata al superamento dei ritardi delle trasmissioni (relativi alla corsa-gioco del pedale del freno, all’acceleratore, allo sterzo, nonché all’inerzia dei meccanismi interni del motore e precede immediatamente l’entrata in funzione dei relativi connessi organi meccanici del veicolo.</a:t>
            </a:r>
            <a:endParaRPr lang="it-IT" dirty="0"/>
          </a:p>
        </p:txBody>
      </p:sp>
    </p:spTree>
    <p:extLst>
      <p:ext uri="{BB962C8B-B14F-4D97-AF65-F5344CB8AC3E}">
        <p14:creationId xmlns:p14="http://schemas.microsoft.com/office/powerpoint/2010/main" val="32930587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graphicFrame>
        <p:nvGraphicFramePr>
          <p:cNvPr id="8" name="Diagramma 7"/>
          <p:cNvGraphicFramePr/>
          <p:nvPr>
            <p:extLst>
              <p:ext uri="{D42A27DB-BD31-4B8C-83A1-F6EECF244321}">
                <p14:modId xmlns:p14="http://schemas.microsoft.com/office/powerpoint/2010/main" val="2266941984"/>
              </p:ext>
            </p:extLst>
          </p:nvPr>
        </p:nvGraphicFramePr>
        <p:xfrm>
          <a:off x="1619672" y="198884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ttangolo 8"/>
          <p:cNvSpPr/>
          <p:nvPr/>
        </p:nvSpPr>
        <p:spPr>
          <a:xfrm>
            <a:off x="1835696" y="2668270"/>
            <a:ext cx="2232248" cy="523220"/>
          </a:xfrm>
          <a:prstGeom prst="rect">
            <a:avLst/>
          </a:prstGeom>
        </p:spPr>
        <p:txBody>
          <a:bodyPr wrap="square">
            <a:spAutoFit/>
          </a:bodyPr>
          <a:lstStyle/>
          <a:p>
            <a:r>
              <a:rPr lang="it-IT" sz="2800" b="1" i="1" u="sng" dirty="0" smtClean="0">
                <a:effectLst>
                  <a:outerShdw blurRad="38100" dist="38100" dir="2700000" algn="tl">
                    <a:srgbClr val="000000">
                      <a:alpha val="43137"/>
                    </a:srgbClr>
                  </a:outerShdw>
                </a:effectLst>
              </a:rPr>
              <a:t>PIEV</a:t>
            </a:r>
          </a:p>
        </p:txBody>
      </p:sp>
    </p:spTree>
    <p:extLst>
      <p:ext uri="{BB962C8B-B14F-4D97-AF65-F5344CB8AC3E}">
        <p14:creationId xmlns:p14="http://schemas.microsoft.com/office/powerpoint/2010/main" val="631066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360040" y="2272804"/>
            <a:ext cx="8748464" cy="2308324"/>
          </a:xfrm>
          <a:prstGeom prst="rect">
            <a:avLst/>
          </a:prstGeom>
        </p:spPr>
        <p:txBody>
          <a:bodyPr wrap="square">
            <a:spAutoFit/>
          </a:bodyPr>
          <a:lstStyle/>
          <a:p>
            <a:r>
              <a:rPr lang="it-IT" dirty="0"/>
              <a:t>La somma dei tempuscoli necessari per il compimento del processo, comprendente i quattro elementi psichici suddetti, costituisce il tempo di reazione psichica (i’), al quale va ad aggiungersi il tempo di reazione tecnica (i’’) muscolare, necessario anche per il superamento dei già menzionati ritardi tecnici, che precedono la materiale entrata in funzione degli organi meccanici del veicolo, che il conducente vuole azionare; il tempo complessivo per concretare le due reazioni costituisce il cosiddetto </a:t>
            </a:r>
            <a:endParaRPr lang="it-IT" dirty="0" smtClean="0"/>
          </a:p>
          <a:p>
            <a:endParaRPr lang="it-IT" b="1" i="1" dirty="0"/>
          </a:p>
          <a:p>
            <a:r>
              <a:rPr lang="it-IT" b="1" i="1" dirty="0" smtClean="0"/>
              <a:t>intervallo </a:t>
            </a:r>
            <a:r>
              <a:rPr lang="it-IT" b="1" i="1" dirty="0"/>
              <a:t>psicotecnico (i = i’ + i’’).</a:t>
            </a:r>
            <a:endParaRPr lang="it-IT" dirty="0"/>
          </a:p>
        </p:txBody>
      </p:sp>
    </p:spTree>
    <p:extLst>
      <p:ext uri="{BB962C8B-B14F-4D97-AF65-F5344CB8AC3E}">
        <p14:creationId xmlns:p14="http://schemas.microsoft.com/office/powerpoint/2010/main" val="26078379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3059832" y="2204864"/>
            <a:ext cx="2325060" cy="523220"/>
          </a:xfrm>
          <a:prstGeom prst="rect">
            <a:avLst/>
          </a:prstGeom>
        </p:spPr>
        <p:txBody>
          <a:bodyPr wrap="none">
            <a:spAutoFit/>
          </a:bodyPr>
          <a:lstStyle/>
          <a:p>
            <a:r>
              <a:rPr lang="it-IT" sz="2800" b="1" i="1" u="sng" dirty="0"/>
              <a:t>fase psichica</a:t>
            </a:r>
            <a:endParaRPr lang="it-IT" sz="2800" u="sng" dirty="0"/>
          </a:p>
        </p:txBody>
      </p:sp>
      <p:sp>
        <p:nvSpPr>
          <p:cNvPr id="9" name="Freccia in giù 8"/>
          <p:cNvSpPr/>
          <p:nvPr/>
        </p:nvSpPr>
        <p:spPr>
          <a:xfrm>
            <a:off x="4067944" y="2728084"/>
            <a:ext cx="360040" cy="772924"/>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2141984" y="3717032"/>
            <a:ext cx="4572000" cy="1754326"/>
          </a:xfrm>
          <a:prstGeom prst="rect">
            <a:avLst/>
          </a:prstGeom>
        </p:spPr>
        <p:txBody>
          <a:bodyPr>
            <a:spAutoFit/>
          </a:bodyPr>
          <a:lstStyle/>
          <a:p>
            <a:pPr marL="285750" lvl="0" indent="-285750">
              <a:buFont typeface="Wingdings" pitchFamily="2" charset="2"/>
              <a:buChar char="v"/>
            </a:pPr>
            <a:r>
              <a:rPr lang="it-IT" i="1" dirty="0"/>
              <a:t>avvistamento della situazione di pericolo (percezione-intuizione</a:t>
            </a:r>
            <a:r>
              <a:rPr lang="it-IT" i="1" dirty="0" smtClean="0"/>
              <a:t>);</a:t>
            </a:r>
          </a:p>
          <a:p>
            <a:pPr marL="285750" lvl="0" indent="-285750">
              <a:buFont typeface="Wingdings" pitchFamily="2" charset="2"/>
              <a:buChar char="v"/>
            </a:pPr>
            <a:endParaRPr lang="it-IT" i="1" dirty="0"/>
          </a:p>
          <a:p>
            <a:pPr marL="285750" lvl="0" indent="-285750">
              <a:buFont typeface="Wingdings" pitchFamily="2" charset="2"/>
              <a:buChar char="v"/>
            </a:pPr>
            <a:r>
              <a:rPr lang="it-IT" i="1" dirty="0"/>
              <a:t>reazioni psicologiche istintive</a:t>
            </a:r>
            <a:r>
              <a:rPr lang="it-IT" i="1" dirty="0" smtClean="0"/>
              <a:t>;</a:t>
            </a:r>
          </a:p>
          <a:p>
            <a:pPr marL="285750" lvl="0" indent="-285750">
              <a:buFont typeface="Wingdings" pitchFamily="2" charset="2"/>
              <a:buChar char="v"/>
            </a:pPr>
            <a:endParaRPr lang="it-IT" i="1" dirty="0"/>
          </a:p>
          <a:p>
            <a:pPr marL="285750" lvl="0" indent="-285750">
              <a:buFont typeface="Wingdings" pitchFamily="2" charset="2"/>
              <a:buChar char="v"/>
            </a:pPr>
            <a:r>
              <a:rPr lang="it-IT" i="1" dirty="0"/>
              <a:t>reazioni psicologiche razionali;</a:t>
            </a:r>
          </a:p>
        </p:txBody>
      </p:sp>
    </p:spTree>
    <p:extLst>
      <p:ext uri="{BB962C8B-B14F-4D97-AF65-F5344CB8AC3E}">
        <p14:creationId xmlns:p14="http://schemas.microsoft.com/office/powerpoint/2010/main" val="724222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3059832" y="2204864"/>
            <a:ext cx="2171557" cy="523220"/>
          </a:xfrm>
          <a:prstGeom prst="rect">
            <a:avLst/>
          </a:prstGeom>
        </p:spPr>
        <p:txBody>
          <a:bodyPr wrap="none">
            <a:spAutoFit/>
          </a:bodyPr>
          <a:lstStyle/>
          <a:p>
            <a:r>
              <a:rPr lang="it-IT" sz="2800" b="1" i="1" u="sng" dirty="0"/>
              <a:t>fase </a:t>
            </a:r>
            <a:r>
              <a:rPr lang="it-IT" sz="2800" b="1" i="1" u="sng" dirty="0" smtClean="0"/>
              <a:t>tecnica</a:t>
            </a:r>
            <a:endParaRPr lang="it-IT" sz="2800" u="sng" dirty="0"/>
          </a:p>
        </p:txBody>
      </p:sp>
      <p:sp>
        <p:nvSpPr>
          <p:cNvPr id="9" name="Freccia in giù 8"/>
          <p:cNvSpPr/>
          <p:nvPr/>
        </p:nvSpPr>
        <p:spPr>
          <a:xfrm>
            <a:off x="3965590" y="2728084"/>
            <a:ext cx="360040" cy="772924"/>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2039630" y="3645024"/>
            <a:ext cx="4572000" cy="2585323"/>
          </a:xfrm>
          <a:prstGeom prst="rect">
            <a:avLst/>
          </a:prstGeom>
        </p:spPr>
        <p:txBody>
          <a:bodyPr>
            <a:spAutoFit/>
          </a:bodyPr>
          <a:lstStyle/>
          <a:p>
            <a:pPr marL="285750" lvl="0" indent="-285750">
              <a:buFont typeface="Wingdings" pitchFamily="2" charset="2"/>
              <a:buChar char="v"/>
            </a:pPr>
            <a:r>
              <a:rPr lang="it-IT" i="1" dirty="0"/>
              <a:t>reazioni muscolari della persona, da questa dirette agli organi di governo del veicolo (freno, acceleratore, sterzo</a:t>
            </a:r>
            <a:r>
              <a:rPr lang="it-IT" i="1" dirty="0" smtClean="0"/>
              <a:t>);</a:t>
            </a:r>
          </a:p>
          <a:p>
            <a:pPr marL="285750" lvl="0" indent="-285750">
              <a:buFont typeface="Wingdings" pitchFamily="2" charset="2"/>
              <a:buChar char="v"/>
            </a:pPr>
            <a:endParaRPr lang="it-IT" i="1" dirty="0"/>
          </a:p>
          <a:p>
            <a:pPr marL="285750" lvl="0" indent="-285750">
              <a:buFont typeface="Wingdings" pitchFamily="2" charset="2"/>
              <a:buChar char="v"/>
            </a:pPr>
            <a:r>
              <a:rPr lang="it-IT" i="1" dirty="0"/>
              <a:t>azione meccanica iniziale degli organi di governo del veicolo</a:t>
            </a:r>
            <a:r>
              <a:rPr lang="it-IT" i="1" dirty="0" smtClean="0"/>
              <a:t>;</a:t>
            </a:r>
          </a:p>
          <a:p>
            <a:pPr marL="285750" lvl="0" indent="-285750">
              <a:buFont typeface="Wingdings" pitchFamily="2" charset="2"/>
              <a:buChar char="v"/>
            </a:pPr>
            <a:endParaRPr lang="it-IT" i="1" dirty="0"/>
          </a:p>
          <a:p>
            <a:pPr marL="285750" lvl="0" indent="-285750">
              <a:buFont typeface="Wingdings" pitchFamily="2" charset="2"/>
              <a:buChar char="v"/>
            </a:pPr>
            <a:r>
              <a:rPr lang="it-IT" i="1" dirty="0"/>
              <a:t>continuazione ed esaurimento dell’azione meccanica.</a:t>
            </a:r>
          </a:p>
        </p:txBody>
      </p:sp>
    </p:spTree>
    <p:extLst>
      <p:ext uri="{BB962C8B-B14F-4D97-AF65-F5344CB8AC3E}">
        <p14:creationId xmlns:p14="http://schemas.microsoft.com/office/powerpoint/2010/main" val="22864489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755576" y="1995805"/>
            <a:ext cx="7848872" cy="2862322"/>
          </a:xfrm>
          <a:prstGeom prst="rect">
            <a:avLst/>
          </a:prstGeom>
        </p:spPr>
        <p:txBody>
          <a:bodyPr wrap="square">
            <a:spAutoFit/>
          </a:bodyPr>
          <a:lstStyle/>
          <a:p>
            <a:r>
              <a:rPr lang="it-IT" dirty="0"/>
              <a:t>La durata dell’intervallo psicotecnico, in via di larga approssimazione, può ritenersi compresa fra 0,75 ed 1,50 secondi; ma, in alcuni casi particolari, essa può risultare anche maggiore. Infatti, da un punto di vista generale, la durata del tempo “i” la si può considerare variabile in relazione alle seguenti condizioni tipiche</a:t>
            </a:r>
            <a:r>
              <a:rPr lang="it-IT" dirty="0" smtClean="0"/>
              <a:t>:</a:t>
            </a:r>
          </a:p>
          <a:p>
            <a:endParaRPr lang="it-IT" dirty="0"/>
          </a:p>
          <a:p>
            <a:pPr marL="285750" lvl="0" indent="-285750">
              <a:buFont typeface="Wingdings" pitchFamily="2" charset="2"/>
              <a:buChar char="Ø"/>
            </a:pPr>
            <a:r>
              <a:rPr lang="it-IT" dirty="0"/>
              <a:t>percezione e reazione psicotecnica di elevata prontezza: i = 0,75 secondi;</a:t>
            </a:r>
          </a:p>
          <a:p>
            <a:pPr marL="285750" lvl="0" indent="-285750">
              <a:buFont typeface="Wingdings" pitchFamily="2" charset="2"/>
              <a:buChar char="Ø"/>
            </a:pPr>
            <a:r>
              <a:rPr lang="it-IT" dirty="0"/>
              <a:t>percezione e reazione psicotecnica di normale sollecitudine: i = 1 secondo;</a:t>
            </a:r>
          </a:p>
          <a:p>
            <a:pPr marL="285750" lvl="0" indent="-285750">
              <a:buFont typeface="Wingdings" pitchFamily="2" charset="2"/>
              <a:buChar char="Ø"/>
            </a:pPr>
            <a:r>
              <a:rPr lang="it-IT" dirty="0"/>
              <a:t>percezione e reazione psicotecnica di durata superiore al normale: i = 1,50 secondi;</a:t>
            </a:r>
          </a:p>
        </p:txBody>
      </p:sp>
    </p:spTree>
    <p:extLst>
      <p:ext uri="{BB962C8B-B14F-4D97-AF65-F5344CB8AC3E}">
        <p14:creationId xmlns:p14="http://schemas.microsoft.com/office/powerpoint/2010/main" val="2573913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8" name="Rettangolo 7"/>
          <p:cNvSpPr/>
          <p:nvPr/>
        </p:nvSpPr>
        <p:spPr>
          <a:xfrm>
            <a:off x="2628164" y="1412776"/>
            <a:ext cx="4171719" cy="369332"/>
          </a:xfrm>
          <a:prstGeom prst="rect">
            <a:avLst/>
          </a:prstGeom>
        </p:spPr>
        <p:txBody>
          <a:bodyPr wrap="none">
            <a:spAutoFit/>
          </a:bodyPr>
          <a:lstStyle/>
          <a:p>
            <a:r>
              <a:rPr lang="it-IT" b="1" u="sng" dirty="0">
                <a:effectLst>
                  <a:outerShdw blurRad="38100" dist="38100" dir="2700000" algn="tl">
                    <a:srgbClr val="000000">
                      <a:alpha val="43137"/>
                    </a:srgbClr>
                  </a:outerShdw>
                </a:effectLst>
              </a:rPr>
              <a:t>tempo di percezione e di reazione “i</a:t>
            </a:r>
            <a:r>
              <a:rPr lang="it-IT" b="1" u="sng" baseline="30000" dirty="0">
                <a:effectLst>
                  <a:outerShdw blurRad="38100" dist="38100" dir="2700000" algn="tl">
                    <a:srgbClr val="000000">
                      <a:alpha val="43137"/>
                    </a:srgbClr>
                  </a:outerShdw>
                </a:effectLst>
              </a:rPr>
              <a:t>’</a:t>
            </a:r>
            <a:r>
              <a:rPr lang="it-IT" b="1" u="sng" dirty="0">
                <a:effectLst>
                  <a:outerShdw blurRad="38100" dist="38100" dir="2700000" algn="tl">
                    <a:srgbClr val="000000">
                      <a:alpha val="43137"/>
                    </a:srgbClr>
                  </a:outerShdw>
                </a:effectLst>
              </a:rPr>
              <a:t>”</a:t>
            </a:r>
            <a:endParaRPr lang="it-IT" b="1" u="sng" dirty="0">
              <a:effectLst>
                <a:outerShdw blurRad="38100" dist="38100" dir="2700000" algn="tl">
                  <a:srgbClr val="000000">
                    <a:alpha val="43137"/>
                  </a:srgbClr>
                </a:outerShdw>
              </a:effectLs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4169" y="2132856"/>
            <a:ext cx="6768231" cy="41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08548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8" name="Rettangolo 7"/>
          <p:cNvSpPr/>
          <p:nvPr/>
        </p:nvSpPr>
        <p:spPr>
          <a:xfrm>
            <a:off x="683568" y="1934830"/>
            <a:ext cx="7992888" cy="3139321"/>
          </a:xfrm>
          <a:prstGeom prst="rect">
            <a:avLst/>
          </a:prstGeom>
        </p:spPr>
        <p:txBody>
          <a:bodyPr wrap="square">
            <a:spAutoFit/>
          </a:bodyPr>
          <a:lstStyle/>
          <a:p>
            <a:r>
              <a:rPr lang="it-IT" i="1" dirty="0"/>
              <a:t>In base ai valori riportati nella tabella, emerge che la durata della sola fase psichica, per conducenti in condizioni di normalità, su strade dritte ed illuminate, può ritenersi congruamente compresa fra: i</a:t>
            </a:r>
            <a:r>
              <a:rPr lang="it-IT" i="1" baseline="30000" dirty="0"/>
              <a:t>’</a:t>
            </a:r>
            <a:r>
              <a:rPr lang="it-IT" i="1" dirty="0"/>
              <a:t> = 0,75 ÷ 1,50 secondi, mentre, nelle curve (grazie al maggiore livello di attenzione nella guida, richiesto dalla conformazione della strada), essa è più breve e varia fra: i</a:t>
            </a:r>
            <a:r>
              <a:rPr lang="it-IT" i="1" baseline="30000" dirty="0"/>
              <a:t>’</a:t>
            </a:r>
            <a:r>
              <a:rPr lang="it-IT" i="1" dirty="0"/>
              <a:t> = 0,50 ÷ 1,00 secondi. </a:t>
            </a:r>
            <a:endParaRPr lang="it-IT" i="1" dirty="0" smtClean="0"/>
          </a:p>
          <a:p>
            <a:endParaRPr lang="it-IT" i="1" dirty="0"/>
          </a:p>
          <a:p>
            <a:r>
              <a:rPr lang="it-IT" i="1" dirty="0" smtClean="0"/>
              <a:t>Della </a:t>
            </a:r>
            <a:r>
              <a:rPr lang="it-IT" i="1" dirty="0"/>
              <a:t>fase tecnica, ai fini della quantificazione dell’intervallo psicotecnico (ordinario), acquista rilevanza solamente il primo periodo (esso è il 1° della fase  tecnica ed il 4° dell’intervallo psicotecnico integrale); in genere tale periodo è molto breve ed ha una durata compresa fra: i</a:t>
            </a:r>
            <a:r>
              <a:rPr lang="it-IT" i="1" baseline="30000" dirty="0"/>
              <a:t>’’</a:t>
            </a:r>
            <a:r>
              <a:rPr lang="it-IT" i="1" dirty="0"/>
              <a:t> = 0,25 ÷ 0,50 secondi.</a:t>
            </a:r>
          </a:p>
        </p:txBody>
      </p:sp>
    </p:spTree>
    <p:extLst>
      <p:ext uri="{BB962C8B-B14F-4D97-AF65-F5344CB8AC3E}">
        <p14:creationId xmlns:p14="http://schemas.microsoft.com/office/powerpoint/2010/main" val="25730690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2675415" y="1916832"/>
            <a:ext cx="3480761" cy="369332"/>
          </a:xfrm>
          <a:prstGeom prst="rect">
            <a:avLst/>
          </a:prstGeom>
        </p:spPr>
        <p:txBody>
          <a:bodyPr wrap="none">
            <a:spAutoFit/>
          </a:bodyPr>
          <a:lstStyle/>
          <a:p>
            <a:r>
              <a:rPr lang="it-IT" b="1" u="sng" dirty="0" smtClean="0">
                <a:effectLst>
                  <a:outerShdw blurRad="38100" dist="38100" dir="2700000" algn="tl">
                    <a:srgbClr val="000000">
                      <a:alpha val="43137"/>
                    </a:srgbClr>
                  </a:outerShdw>
                </a:effectLst>
              </a:rPr>
              <a:t>Spazio virtuale di occupazione</a:t>
            </a:r>
            <a:endParaRPr lang="it-IT" b="1" u="sng" dirty="0">
              <a:effectLst>
                <a:outerShdw blurRad="38100" dist="38100" dir="2700000" algn="tl">
                  <a:srgbClr val="000000">
                    <a:alpha val="43137"/>
                  </a:srgbClr>
                </a:outerShdw>
              </a:effectLst>
            </a:endParaRPr>
          </a:p>
        </p:txBody>
      </p:sp>
      <p:sp>
        <p:nvSpPr>
          <p:cNvPr id="9" name="Rettangolo 8"/>
          <p:cNvSpPr/>
          <p:nvPr/>
        </p:nvSpPr>
        <p:spPr>
          <a:xfrm>
            <a:off x="1331640" y="2690336"/>
            <a:ext cx="5526360" cy="2677656"/>
          </a:xfrm>
          <a:prstGeom prst="rect">
            <a:avLst/>
          </a:prstGeom>
        </p:spPr>
        <p:txBody>
          <a:bodyPr wrap="square">
            <a:spAutoFit/>
          </a:bodyPr>
          <a:lstStyle/>
          <a:p>
            <a:r>
              <a:rPr lang="it-IT" sz="2400" dirty="0"/>
              <a:t>S</a:t>
            </a:r>
            <a:r>
              <a:rPr lang="it-IT" sz="2400" baseline="-25000" dirty="0"/>
              <a:t>a</a:t>
            </a:r>
            <a:r>
              <a:rPr lang="it-IT" sz="2400" dirty="0"/>
              <a:t> = S</a:t>
            </a:r>
            <a:r>
              <a:rPr lang="it-IT" sz="2400" baseline="-25000" dirty="0"/>
              <a:t>i</a:t>
            </a:r>
            <a:r>
              <a:rPr lang="it-IT" sz="2400" dirty="0"/>
              <a:t> + </a:t>
            </a:r>
            <a:r>
              <a:rPr lang="it-IT" sz="2400" dirty="0" err="1"/>
              <a:t>S</a:t>
            </a:r>
            <a:r>
              <a:rPr lang="it-IT" sz="2400" baseline="-25000" dirty="0" err="1"/>
              <a:t>f</a:t>
            </a:r>
            <a:endParaRPr lang="it-IT" sz="2400" dirty="0"/>
          </a:p>
          <a:p>
            <a:r>
              <a:rPr lang="it-IT" sz="2400" dirty="0"/>
              <a:t>S</a:t>
            </a:r>
            <a:r>
              <a:rPr lang="it-IT" sz="2400" baseline="-25000" dirty="0"/>
              <a:t>i</a:t>
            </a:r>
            <a:r>
              <a:rPr lang="it-IT" sz="2400" dirty="0"/>
              <a:t> = V * i</a:t>
            </a:r>
          </a:p>
          <a:p>
            <a:r>
              <a:rPr lang="it-IT" sz="2400" dirty="0" err="1"/>
              <a:t>S</a:t>
            </a:r>
            <a:r>
              <a:rPr lang="it-IT" sz="2400" baseline="-25000" dirty="0" err="1"/>
              <a:t>f</a:t>
            </a:r>
            <a:r>
              <a:rPr lang="it-IT" sz="2400" dirty="0"/>
              <a:t> = V</a:t>
            </a:r>
            <a:r>
              <a:rPr lang="it-IT" sz="2400" baseline="30000" dirty="0"/>
              <a:t>2</a:t>
            </a:r>
            <a:r>
              <a:rPr lang="it-IT" sz="2400" dirty="0"/>
              <a:t>/(2*d</a:t>
            </a:r>
            <a:r>
              <a:rPr lang="it-IT" sz="2400" dirty="0" smtClean="0"/>
              <a:t>)</a:t>
            </a:r>
          </a:p>
          <a:p>
            <a:endParaRPr lang="it-IT" sz="2400" dirty="0"/>
          </a:p>
          <a:p>
            <a:r>
              <a:rPr lang="it-IT" sz="2400" dirty="0"/>
              <a:t>Inoltre, si ha che</a:t>
            </a:r>
            <a:r>
              <a:rPr lang="it-IT" sz="2400" dirty="0" smtClean="0"/>
              <a:t>:</a:t>
            </a:r>
          </a:p>
          <a:p>
            <a:endParaRPr lang="it-IT" sz="2400" dirty="0"/>
          </a:p>
          <a:p>
            <a:r>
              <a:rPr lang="it-IT" sz="2400" dirty="0"/>
              <a:t>S</a:t>
            </a:r>
            <a:r>
              <a:rPr lang="it-IT" sz="2400" baseline="-25000" dirty="0"/>
              <a:t>c</a:t>
            </a:r>
            <a:r>
              <a:rPr lang="it-IT" sz="2400" dirty="0"/>
              <a:t> = S</a:t>
            </a:r>
            <a:r>
              <a:rPr lang="it-IT" sz="2400" baseline="-25000" dirty="0"/>
              <a:t>m</a:t>
            </a:r>
            <a:r>
              <a:rPr lang="it-IT" sz="2400" dirty="0"/>
              <a:t> + S</a:t>
            </a:r>
            <a:r>
              <a:rPr lang="it-IT" sz="2400" baseline="-25000" dirty="0"/>
              <a:t>a</a:t>
            </a:r>
            <a:r>
              <a:rPr lang="it-IT" sz="2400" dirty="0"/>
              <a:t> = S</a:t>
            </a:r>
            <a:r>
              <a:rPr lang="it-IT" sz="2400" baseline="-25000" dirty="0"/>
              <a:t>m </a:t>
            </a:r>
            <a:r>
              <a:rPr lang="it-IT" sz="2400" dirty="0"/>
              <a:t>+ S</a:t>
            </a:r>
            <a:r>
              <a:rPr lang="it-IT" sz="2400" baseline="-25000" dirty="0"/>
              <a:t>i</a:t>
            </a:r>
            <a:r>
              <a:rPr lang="it-IT" sz="2400" dirty="0"/>
              <a:t> + </a:t>
            </a:r>
            <a:r>
              <a:rPr lang="it-IT" sz="2400" dirty="0" err="1"/>
              <a:t>S</a:t>
            </a:r>
            <a:r>
              <a:rPr lang="it-IT" sz="2400" baseline="-25000" dirty="0" err="1"/>
              <a:t>f</a:t>
            </a:r>
            <a:endParaRPr lang="it-IT" sz="2400" dirty="0"/>
          </a:p>
        </p:txBody>
      </p:sp>
    </p:spTree>
    <p:extLst>
      <p:ext uri="{BB962C8B-B14F-4D97-AF65-F5344CB8AC3E}">
        <p14:creationId xmlns:p14="http://schemas.microsoft.com/office/powerpoint/2010/main" val="1337620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971600" y="2413338"/>
            <a:ext cx="6912768" cy="1477328"/>
          </a:xfrm>
          <a:prstGeom prst="rect">
            <a:avLst/>
          </a:prstGeom>
        </p:spPr>
        <p:txBody>
          <a:bodyPr wrap="square">
            <a:spAutoFit/>
          </a:bodyPr>
          <a:lstStyle/>
          <a:p>
            <a:r>
              <a:rPr lang="it-IT" i="1" dirty="0"/>
              <a:t>Per quanto concerne in particolare la frenatura, quindi, l’efficacia della stessa risulta essere ottimale fino a quando si è in grado di esercitare sul pedale dei freni la massima pressione possibile, ma senza determinare il bloccaggio delle ruote (vedansi i moderni sistemi ABS)</a:t>
            </a:r>
            <a:endParaRPr lang="it-IT" i="1" dirty="0"/>
          </a:p>
        </p:txBody>
      </p:sp>
    </p:spTree>
    <p:extLst>
      <p:ext uri="{BB962C8B-B14F-4D97-AF65-F5344CB8AC3E}">
        <p14:creationId xmlns:p14="http://schemas.microsoft.com/office/powerpoint/2010/main" val="40610422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8" name="Rettangolo 7"/>
          <p:cNvSpPr/>
          <p:nvPr/>
        </p:nvSpPr>
        <p:spPr>
          <a:xfrm>
            <a:off x="2339752" y="1844824"/>
            <a:ext cx="3889591" cy="369332"/>
          </a:xfrm>
          <a:prstGeom prst="rect">
            <a:avLst/>
          </a:prstGeom>
        </p:spPr>
        <p:txBody>
          <a:bodyPr wrap="none">
            <a:spAutoFit/>
          </a:bodyPr>
          <a:lstStyle/>
          <a:p>
            <a:r>
              <a:rPr lang="it-IT" b="1" u="sng" dirty="0"/>
              <a:t>ESEMPIO – casistica esemplificata</a:t>
            </a:r>
            <a:endParaRPr lang="it-IT" dirty="0"/>
          </a:p>
        </p:txBody>
      </p:sp>
      <p:sp>
        <p:nvSpPr>
          <p:cNvPr id="9" name="Rettangolo 8"/>
          <p:cNvSpPr/>
          <p:nvPr/>
        </p:nvSpPr>
        <p:spPr>
          <a:xfrm>
            <a:off x="755576" y="2322746"/>
            <a:ext cx="7704856" cy="1754326"/>
          </a:xfrm>
          <a:prstGeom prst="rect">
            <a:avLst/>
          </a:prstGeom>
        </p:spPr>
        <p:txBody>
          <a:bodyPr wrap="square">
            <a:spAutoFit/>
          </a:bodyPr>
          <a:lstStyle/>
          <a:p>
            <a:r>
              <a:rPr lang="it-IT" dirty="0"/>
              <a:t>Ipotizziamo che un autoveicolo, di lunghezza pari a 4,50 metri, proceda alla velocità di 50 km/h, allorquando il suo conducente, percepita la necessità di arrestarne la marcia, reagisce ponendo in essere un’energica frenata; considerata pari ad 1 secondo la durata dell’intervallo psicotecnico e pari a 7 m/s</a:t>
            </a:r>
            <a:r>
              <a:rPr lang="it-IT" baseline="30000" dirty="0"/>
              <a:t>2</a:t>
            </a:r>
            <a:r>
              <a:rPr lang="it-IT" dirty="0"/>
              <a:t> la decelerazione media “d” intervenuta durante l’intera manovra di frenata (volvente e radente), l’estensione dello spazio S</a:t>
            </a:r>
            <a:r>
              <a:rPr lang="it-IT" baseline="-25000" dirty="0"/>
              <a:t>c</a:t>
            </a:r>
            <a:r>
              <a:rPr lang="it-IT" dirty="0"/>
              <a:t> è dato da:</a:t>
            </a:r>
          </a:p>
        </p:txBody>
      </p:sp>
      <p:sp>
        <p:nvSpPr>
          <p:cNvPr id="10" name="Rettangolo 9"/>
          <p:cNvSpPr/>
          <p:nvPr/>
        </p:nvSpPr>
        <p:spPr>
          <a:xfrm>
            <a:off x="1907704" y="4365104"/>
            <a:ext cx="4572000" cy="1754326"/>
          </a:xfrm>
          <a:prstGeom prst="rect">
            <a:avLst/>
          </a:prstGeom>
        </p:spPr>
        <p:txBody>
          <a:bodyPr>
            <a:spAutoFit/>
          </a:bodyPr>
          <a:lstStyle/>
          <a:p>
            <a:pPr algn="ctr"/>
            <a:r>
              <a:rPr lang="it-IT" b="1" dirty="0">
                <a:effectLst>
                  <a:outerShdw blurRad="38100" dist="38100" dir="2700000" algn="tl">
                    <a:srgbClr val="000000">
                      <a:alpha val="43137"/>
                    </a:srgbClr>
                  </a:outerShdw>
                </a:effectLst>
              </a:rPr>
              <a:t>S</a:t>
            </a:r>
            <a:r>
              <a:rPr lang="it-IT" b="1" baseline="-25000" dirty="0">
                <a:effectLst>
                  <a:outerShdw blurRad="38100" dist="38100" dir="2700000" algn="tl">
                    <a:srgbClr val="000000">
                      <a:alpha val="43137"/>
                    </a:srgbClr>
                  </a:outerShdw>
                </a:effectLst>
              </a:rPr>
              <a:t>c</a:t>
            </a:r>
            <a:r>
              <a:rPr lang="it-IT" b="1" dirty="0">
                <a:effectLst>
                  <a:outerShdw blurRad="38100" dist="38100" dir="2700000" algn="tl">
                    <a:srgbClr val="000000">
                      <a:alpha val="43137"/>
                    </a:srgbClr>
                  </a:outerShdw>
                </a:effectLst>
              </a:rPr>
              <a:t> = S</a:t>
            </a:r>
            <a:r>
              <a:rPr lang="it-IT" b="1" baseline="-25000" dirty="0">
                <a:effectLst>
                  <a:outerShdw blurRad="38100" dist="38100" dir="2700000" algn="tl">
                    <a:srgbClr val="000000">
                      <a:alpha val="43137"/>
                    </a:srgbClr>
                  </a:outerShdw>
                </a:effectLst>
              </a:rPr>
              <a:t>m</a:t>
            </a:r>
            <a:r>
              <a:rPr lang="it-IT" b="1" dirty="0">
                <a:effectLst>
                  <a:outerShdw blurRad="38100" dist="38100" dir="2700000" algn="tl">
                    <a:srgbClr val="000000">
                      <a:alpha val="43137"/>
                    </a:srgbClr>
                  </a:outerShdw>
                </a:effectLst>
              </a:rPr>
              <a:t> + S</a:t>
            </a:r>
            <a:r>
              <a:rPr lang="it-IT" b="1" baseline="-25000" dirty="0">
                <a:effectLst>
                  <a:outerShdw blurRad="38100" dist="38100" dir="2700000" algn="tl">
                    <a:srgbClr val="000000">
                      <a:alpha val="43137"/>
                    </a:srgbClr>
                  </a:outerShdw>
                </a:effectLst>
              </a:rPr>
              <a:t>a</a:t>
            </a:r>
            <a:r>
              <a:rPr lang="it-IT" b="1" dirty="0">
                <a:effectLst>
                  <a:outerShdw blurRad="38100" dist="38100" dir="2700000" algn="tl">
                    <a:srgbClr val="000000">
                      <a:alpha val="43137"/>
                    </a:srgbClr>
                  </a:outerShdw>
                </a:effectLst>
              </a:rPr>
              <a:t> = S</a:t>
            </a:r>
            <a:r>
              <a:rPr lang="it-IT" b="1" baseline="-25000" dirty="0">
                <a:effectLst>
                  <a:outerShdw blurRad="38100" dist="38100" dir="2700000" algn="tl">
                    <a:srgbClr val="000000">
                      <a:alpha val="43137"/>
                    </a:srgbClr>
                  </a:outerShdw>
                </a:effectLst>
              </a:rPr>
              <a:t>m </a:t>
            </a:r>
            <a:r>
              <a:rPr lang="it-IT" b="1" dirty="0">
                <a:effectLst>
                  <a:outerShdw blurRad="38100" dist="38100" dir="2700000" algn="tl">
                    <a:srgbClr val="000000">
                      <a:alpha val="43137"/>
                    </a:srgbClr>
                  </a:outerShdw>
                </a:effectLst>
              </a:rPr>
              <a:t>+ S</a:t>
            </a:r>
            <a:r>
              <a:rPr lang="it-IT" b="1" baseline="-25000" dirty="0">
                <a:effectLst>
                  <a:outerShdw blurRad="38100" dist="38100" dir="2700000" algn="tl">
                    <a:srgbClr val="000000">
                      <a:alpha val="43137"/>
                    </a:srgbClr>
                  </a:outerShdw>
                </a:effectLst>
              </a:rPr>
              <a:t>i</a:t>
            </a:r>
            <a:r>
              <a:rPr lang="it-IT" b="1" dirty="0">
                <a:effectLst>
                  <a:outerShdw blurRad="38100" dist="38100" dir="2700000" algn="tl">
                    <a:srgbClr val="000000">
                      <a:alpha val="43137"/>
                    </a:srgbClr>
                  </a:outerShdw>
                </a:effectLst>
              </a:rPr>
              <a:t> + </a:t>
            </a:r>
            <a:r>
              <a:rPr lang="it-IT" b="1" dirty="0" err="1" smtClean="0">
                <a:effectLst>
                  <a:outerShdw blurRad="38100" dist="38100" dir="2700000" algn="tl">
                    <a:srgbClr val="000000">
                      <a:alpha val="43137"/>
                    </a:srgbClr>
                  </a:outerShdw>
                </a:effectLst>
              </a:rPr>
              <a:t>S</a:t>
            </a:r>
            <a:r>
              <a:rPr lang="it-IT" b="1" baseline="-25000" dirty="0" err="1" smtClean="0">
                <a:effectLst>
                  <a:outerShdw blurRad="38100" dist="38100" dir="2700000" algn="tl">
                    <a:srgbClr val="000000">
                      <a:alpha val="43137"/>
                    </a:srgbClr>
                  </a:outerShdw>
                </a:effectLst>
              </a:rPr>
              <a:t>f</a:t>
            </a:r>
            <a:endParaRPr lang="it-IT" b="1" baseline="-25000" dirty="0" smtClean="0">
              <a:effectLst>
                <a:outerShdw blurRad="38100" dist="38100" dir="2700000" algn="tl">
                  <a:srgbClr val="000000">
                    <a:alpha val="43137"/>
                  </a:srgbClr>
                </a:outerShdw>
              </a:effectLst>
            </a:endParaRPr>
          </a:p>
          <a:p>
            <a:endParaRPr lang="it-IT" dirty="0"/>
          </a:p>
          <a:p>
            <a:r>
              <a:rPr lang="it-IT" dirty="0"/>
              <a:t>Laddove:</a:t>
            </a:r>
          </a:p>
          <a:p>
            <a:r>
              <a:rPr lang="it-IT" dirty="0"/>
              <a:t>S</a:t>
            </a:r>
            <a:r>
              <a:rPr lang="it-IT" baseline="-25000" dirty="0"/>
              <a:t>m</a:t>
            </a:r>
            <a:r>
              <a:rPr lang="it-IT" dirty="0"/>
              <a:t>  4,50 metri;</a:t>
            </a:r>
          </a:p>
          <a:p>
            <a:r>
              <a:rPr lang="it-IT" dirty="0"/>
              <a:t>S</a:t>
            </a:r>
            <a:r>
              <a:rPr lang="it-IT" baseline="-25000" dirty="0"/>
              <a:t>i</a:t>
            </a:r>
            <a:r>
              <a:rPr lang="it-IT" dirty="0"/>
              <a:t> = V * i = 13,90 metri circa;</a:t>
            </a:r>
          </a:p>
          <a:p>
            <a:r>
              <a:rPr lang="it-IT" dirty="0" err="1"/>
              <a:t>S</a:t>
            </a:r>
            <a:r>
              <a:rPr lang="it-IT" baseline="-25000" dirty="0" err="1"/>
              <a:t>f</a:t>
            </a:r>
            <a:r>
              <a:rPr lang="it-IT" dirty="0"/>
              <a:t> = 13,80 metri circa.</a:t>
            </a:r>
          </a:p>
        </p:txBody>
      </p:sp>
    </p:spTree>
    <p:extLst>
      <p:ext uri="{BB962C8B-B14F-4D97-AF65-F5344CB8AC3E}">
        <p14:creationId xmlns:p14="http://schemas.microsoft.com/office/powerpoint/2010/main" val="14280875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L’INTERVALLO PSICOTECNICO</a:t>
            </a:r>
            <a:endParaRPr lang="it-IT" sz="17600" b="1" i="1" u="sng" dirty="0"/>
          </a:p>
        </p:txBody>
      </p:sp>
      <p:sp>
        <p:nvSpPr>
          <p:cNvPr id="8" name="Rettangolo 7"/>
          <p:cNvSpPr/>
          <p:nvPr/>
        </p:nvSpPr>
        <p:spPr>
          <a:xfrm>
            <a:off x="2339752" y="1844824"/>
            <a:ext cx="3889591" cy="369332"/>
          </a:xfrm>
          <a:prstGeom prst="rect">
            <a:avLst/>
          </a:prstGeom>
        </p:spPr>
        <p:txBody>
          <a:bodyPr wrap="none">
            <a:spAutoFit/>
          </a:bodyPr>
          <a:lstStyle/>
          <a:p>
            <a:r>
              <a:rPr lang="it-IT" b="1" u="sng" dirty="0"/>
              <a:t>ESEMPIO – casistica esemplificata</a:t>
            </a:r>
            <a:endParaRPr lang="it-IT" dirty="0"/>
          </a:p>
        </p:txBody>
      </p:sp>
      <p:sp>
        <p:nvSpPr>
          <p:cNvPr id="9" name="Rettangolo 8"/>
          <p:cNvSpPr/>
          <p:nvPr/>
        </p:nvSpPr>
        <p:spPr>
          <a:xfrm>
            <a:off x="413792" y="2859901"/>
            <a:ext cx="8118648" cy="2862322"/>
          </a:xfrm>
          <a:prstGeom prst="rect">
            <a:avLst/>
          </a:prstGeom>
        </p:spPr>
        <p:txBody>
          <a:bodyPr wrap="square">
            <a:spAutoFit/>
          </a:bodyPr>
          <a:lstStyle/>
          <a:p>
            <a:r>
              <a:rPr lang="it-IT" dirty="0"/>
              <a:t>Quindi uno spazio di arresto S</a:t>
            </a:r>
            <a:r>
              <a:rPr lang="it-IT" baseline="-25000" dirty="0"/>
              <a:t>a</a:t>
            </a:r>
            <a:r>
              <a:rPr lang="it-IT" dirty="0"/>
              <a:t> = 27,70 metri circa ed una lunghezza totale pari a S</a:t>
            </a:r>
            <a:r>
              <a:rPr lang="it-IT" baseline="-25000" dirty="0"/>
              <a:t>c</a:t>
            </a:r>
            <a:r>
              <a:rPr lang="it-IT" dirty="0"/>
              <a:t> = 32,20 metri circa</a:t>
            </a:r>
            <a:r>
              <a:rPr lang="it-IT" dirty="0" smtClean="0"/>
              <a:t>.</a:t>
            </a:r>
          </a:p>
          <a:p>
            <a:endParaRPr lang="it-IT" dirty="0"/>
          </a:p>
          <a:p>
            <a:r>
              <a:rPr lang="it-IT" dirty="0"/>
              <a:t>Quanto appena detto sta ad evidenziare come, a parità di condizioni, la velocità influisca in misura davvero rilevante sull’estensione dello spazio virtuale di occupazione relativo ad un veicolo in movimento; per questa ragione, ogni conducente, in ossequio al dettato normativo di cui all’art. 141 del CDS, al fine di essere in grado di compiere la manovra di arresto entro il suo campo di visibilità e dinanzi a qualsiasi ostacolo prevedibile, deve regolare la velocità del mezzo in modo tale alla profondità della propria visuale libera.</a:t>
            </a:r>
          </a:p>
        </p:txBody>
      </p:sp>
    </p:spTree>
    <p:extLst>
      <p:ext uri="{BB962C8B-B14F-4D97-AF65-F5344CB8AC3E}">
        <p14:creationId xmlns:p14="http://schemas.microsoft.com/office/powerpoint/2010/main" val="3811334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sp>
        <p:nvSpPr>
          <p:cNvPr id="8" name="Rettangolo 7"/>
          <p:cNvSpPr/>
          <p:nvPr/>
        </p:nvSpPr>
        <p:spPr>
          <a:xfrm>
            <a:off x="899592" y="2551837"/>
            <a:ext cx="6912768" cy="1477328"/>
          </a:xfrm>
          <a:prstGeom prst="rect">
            <a:avLst/>
          </a:prstGeom>
        </p:spPr>
        <p:txBody>
          <a:bodyPr wrap="square">
            <a:spAutoFit/>
          </a:bodyPr>
          <a:lstStyle/>
          <a:p>
            <a:r>
              <a:rPr lang="it-IT" dirty="0"/>
              <a:t>Il coefficiente di attrito “r” è un numero puro che esprime il rapporto esistente fra la forza “F” frenante, o traente, e la forza permanente, quest’ultima costituita dal peso “P” gravante al suolo</a:t>
            </a:r>
            <a:r>
              <a:rPr lang="it-IT" dirty="0" smtClean="0"/>
              <a:t>:</a:t>
            </a:r>
          </a:p>
          <a:p>
            <a:endParaRPr lang="it-IT" dirty="0"/>
          </a:p>
          <a:p>
            <a:pPr algn="ctr"/>
            <a:r>
              <a:rPr lang="it-IT" dirty="0"/>
              <a:t>r = F/P</a:t>
            </a:r>
          </a:p>
        </p:txBody>
      </p:sp>
    </p:spTree>
    <p:extLst>
      <p:ext uri="{BB962C8B-B14F-4D97-AF65-F5344CB8AC3E}">
        <p14:creationId xmlns:p14="http://schemas.microsoft.com/office/powerpoint/2010/main" val="1946370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1259632" y="1720840"/>
            <a:ext cx="7128792" cy="2862322"/>
          </a:xfrm>
          <a:prstGeom prst="rect">
            <a:avLst/>
          </a:prstGeom>
        </p:spPr>
        <p:txBody>
          <a:bodyPr wrap="square">
            <a:spAutoFit/>
          </a:bodyPr>
          <a:lstStyle/>
          <a:p>
            <a:r>
              <a:rPr lang="it-IT" dirty="0"/>
              <a:t>Pertanto, premesso che la forza “F”, necessaria a mantenere un corpo in movimento relativo su di un altro, è data dal prodotto fra la pressione “P” ed il coefficiente di attrito radente (cinetico) r</a:t>
            </a:r>
            <a:r>
              <a:rPr lang="it-IT" dirty="0" smtClean="0"/>
              <a:t>:</a:t>
            </a:r>
          </a:p>
          <a:p>
            <a:endParaRPr lang="it-IT" dirty="0"/>
          </a:p>
          <a:p>
            <a:pPr algn="ctr"/>
            <a:r>
              <a:rPr lang="it-IT" dirty="0"/>
              <a:t>F = P * </a:t>
            </a:r>
            <a:r>
              <a:rPr lang="it-IT" dirty="0" smtClean="0"/>
              <a:t>r</a:t>
            </a:r>
          </a:p>
          <a:p>
            <a:endParaRPr lang="it-IT" dirty="0"/>
          </a:p>
          <a:p>
            <a:r>
              <a:rPr lang="it-IT" dirty="0"/>
              <a:t>(ove il valore di “r” risulta generalmente inferiore all’unità), occorrerà una forza maggiore al momento dell’avvio (attrito statico) ed una forza minore (attrito cinetico), successivamente per consentire che il corpo permanga in movimento. </a:t>
            </a:r>
          </a:p>
        </p:txBody>
      </p:sp>
    </p:spTree>
    <p:extLst>
      <p:ext uri="{BB962C8B-B14F-4D97-AF65-F5344CB8AC3E}">
        <p14:creationId xmlns:p14="http://schemas.microsoft.com/office/powerpoint/2010/main" val="1938792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2704918" y="908720"/>
            <a:ext cx="3734164" cy="369332"/>
          </a:xfrm>
          <a:prstGeom prst="rect">
            <a:avLst/>
          </a:prstGeom>
        </p:spPr>
        <p:txBody>
          <a:bodyPr wrap="none">
            <a:spAutoFit/>
          </a:bodyPr>
          <a:lstStyle/>
          <a:p>
            <a:r>
              <a:rPr lang="it-IT" b="1" i="1" u="sng" dirty="0"/>
              <a:t>Tabella dei coefficienti di attrito.</a:t>
            </a:r>
            <a:endParaRPr lang="it-I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68760"/>
            <a:ext cx="5400079" cy="5322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2276872"/>
            <a:ext cx="3312368"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498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4136" y="836712"/>
            <a:ext cx="6084168" cy="576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5150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0193" y="908720"/>
            <a:ext cx="5832127" cy="561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5792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L’ATTRITO…</a:t>
            </a:r>
            <a:endParaRPr lang="it-IT" sz="17600" b="1" i="1" u="sng" dirty="0"/>
          </a:p>
        </p:txBody>
      </p:sp>
      <p:sp>
        <p:nvSpPr>
          <p:cNvPr id="8" name="Rettangolo 7"/>
          <p:cNvSpPr/>
          <p:nvPr/>
        </p:nvSpPr>
        <p:spPr>
          <a:xfrm>
            <a:off x="467544" y="2261771"/>
            <a:ext cx="8352928" cy="2031325"/>
          </a:xfrm>
          <a:prstGeom prst="rect">
            <a:avLst/>
          </a:prstGeom>
        </p:spPr>
        <p:txBody>
          <a:bodyPr wrap="square">
            <a:spAutoFit/>
          </a:bodyPr>
          <a:lstStyle/>
          <a:p>
            <a:r>
              <a:rPr lang="it-IT" dirty="0"/>
              <a:t>Nel caso in cui il veicolo debba arrestare la propria corsa su di una strada in pendenza, occorre tenere presente che la sua forza-peso “P” viene ad essere scomposta nelle due componenti: Q ed R, la prima delle quali agisce normalmente sul piano di appoggio ed è interessata da attrito dovuto al contatto con il suolo, mentre la seconda è parallela alla stessa superficie stradale ed, avente il proprio verso dall’alto in basso, agisce interamente tendendo a portare il veicolo in giù lungo il piano inclinato.</a:t>
            </a:r>
          </a:p>
        </p:txBody>
      </p:sp>
    </p:spTree>
    <p:extLst>
      <p:ext uri="{BB962C8B-B14F-4D97-AF65-F5344CB8AC3E}">
        <p14:creationId xmlns:p14="http://schemas.microsoft.com/office/powerpoint/2010/main" val="14251840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751</TotalTime>
  <Words>2140</Words>
  <Application>Microsoft Office PowerPoint</Application>
  <PresentationFormat>Presentazione su schermo (4:3)</PresentationFormat>
  <Paragraphs>321</Paragraphs>
  <Slides>31</Slides>
  <Notes>0</Notes>
  <HiddenSlides>0</HiddenSlides>
  <MMClips>0</MMClips>
  <ScaleCrop>false</ScaleCrop>
  <HeadingPairs>
    <vt:vector size="4" baseType="variant">
      <vt:variant>
        <vt:lpstr>Tema</vt:lpstr>
      </vt:variant>
      <vt:variant>
        <vt:i4>1</vt:i4>
      </vt:variant>
      <vt:variant>
        <vt:lpstr>Titoli diapositive</vt:lpstr>
      </vt:variant>
      <vt:variant>
        <vt:i4>31</vt:i4>
      </vt:variant>
    </vt:vector>
  </HeadingPairs>
  <TitlesOfParts>
    <vt:vector size="32" baseType="lpstr">
      <vt:lpstr>Equinozio</vt:lpstr>
      <vt:lpstr>Corso di Formazione LA RICOSTRUZIONE DEI SINISTRI STRADALI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Utente</cp:lastModifiedBy>
  <cp:revision>116</cp:revision>
  <dcterms:created xsi:type="dcterms:W3CDTF">2012-02-03T12:18:10Z</dcterms:created>
  <dcterms:modified xsi:type="dcterms:W3CDTF">2017-03-17T09:31:10Z</dcterms:modified>
</cp:coreProperties>
</file>