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35"/>
  </p:notesMasterIdLst>
  <p:sldIdLst>
    <p:sldId id="256" r:id="rId2"/>
    <p:sldId id="257" r:id="rId3"/>
    <p:sldId id="258" r:id="rId4"/>
    <p:sldId id="259" r:id="rId5"/>
    <p:sldId id="260" r:id="rId6"/>
    <p:sldId id="261" r:id="rId7"/>
    <p:sldId id="262" r:id="rId8"/>
    <p:sldId id="263" r:id="rId9"/>
    <p:sldId id="264" r:id="rId10"/>
    <p:sldId id="265" r:id="rId11"/>
    <p:sldId id="266" r:id="rId12"/>
    <p:sldId id="270" r:id="rId13"/>
    <p:sldId id="271" r:id="rId14"/>
    <p:sldId id="273" r:id="rId15"/>
    <p:sldId id="272" r:id="rId16"/>
    <p:sldId id="267" r:id="rId17"/>
    <p:sldId id="268" r:id="rId18"/>
    <p:sldId id="269"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5591" autoAdjust="0"/>
  </p:normalViewPr>
  <p:slideViewPr>
    <p:cSldViewPr>
      <p:cViewPr>
        <p:scale>
          <a:sx n="75" d="100"/>
          <a:sy n="75" d="100"/>
        </p:scale>
        <p:origin x="-1236" y="1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2EA5A9-5CFE-4D1A-AC72-1259C2144F43}" type="datetimeFigureOut">
              <a:rPr lang="it-IT" smtClean="0"/>
              <a:pPr/>
              <a:t>22/04/2017</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34EC0C-C51C-4A7A-806B-0C28A6511C19}" type="slidenum">
              <a:rPr lang="it-IT" smtClean="0"/>
              <a:pPr/>
              <a:t>‹N›</a:t>
            </a:fld>
            <a:endParaRPr lang="it-IT"/>
          </a:p>
        </p:txBody>
      </p:sp>
    </p:spTree>
    <p:extLst>
      <p:ext uri="{BB962C8B-B14F-4D97-AF65-F5344CB8AC3E}">
        <p14:creationId xmlns:p14="http://schemas.microsoft.com/office/powerpoint/2010/main" val="5964233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9" name="Titolo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smtClean="0"/>
              <a:t>Fare clic per modificare lo stile del titolo</a:t>
            </a:r>
            <a:endParaRPr kumimoji="0" lang="en-US"/>
          </a:p>
        </p:txBody>
      </p:sp>
      <p:sp>
        <p:nvSpPr>
          <p:cNvPr id="17" name="Sottotitolo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30" name="Segnaposto data 29"/>
          <p:cNvSpPr>
            <a:spLocks noGrp="1"/>
          </p:cNvSpPr>
          <p:nvPr>
            <p:ph type="dt" sz="half" idx="10"/>
          </p:nvPr>
        </p:nvSpPr>
        <p:spPr/>
        <p:txBody>
          <a:bodyPr/>
          <a:lstStyle/>
          <a:p>
            <a:fld id="{E37651C0-711A-470F-A835-BF2F9CBE51F7}" type="datetime1">
              <a:rPr lang="it-IT" smtClean="0"/>
              <a:pPr/>
              <a:t>22/04/2017</a:t>
            </a:fld>
            <a:endParaRPr lang="it-IT"/>
          </a:p>
        </p:txBody>
      </p:sp>
      <p:sp>
        <p:nvSpPr>
          <p:cNvPr id="19" name="Segnaposto piè di pagina 18"/>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27" name="Segnaposto numero diapositiva 26"/>
          <p:cNvSpPr>
            <a:spLocks noGrp="1"/>
          </p:cNvSpPr>
          <p:nvPr>
            <p:ph type="sldNum" sz="quarter" idx="12"/>
          </p:nvPr>
        </p:nvSpPr>
        <p:spPr/>
        <p:txBody>
          <a:bodyPr/>
          <a:lstStyle/>
          <a:p>
            <a:fld id="{7A6694C0-6A41-41BA-ADE3-0C2BC21AA602}"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BA2CDAE3-465A-47AE-9A8B-11BDD7FC347A}" type="datetime1">
              <a:rPr lang="it-IT" smtClean="0"/>
              <a:pPr/>
              <a:t>22/04/2017</a:t>
            </a:fld>
            <a:endParaRPr lang="it-IT"/>
          </a:p>
        </p:txBody>
      </p:sp>
      <p:sp>
        <p:nvSpPr>
          <p:cNvPr id="5" name="Segnaposto piè di pagina 4"/>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914401"/>
            <a:ext cx="2057400" cy="5211763"/>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914401"/>
            <a:ext cx="6019800" cy="5211763"/>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52FB74FD-3F94-491A-9096-6CB921D5CAB1}" type="datetime1">
              <a:rPr lang="it-IT" smtClean="0"/>
              <a:pPr/>
              <a:t>22/04/2017</a:t>
            </a:fld>
            <a:endParaRPr lang="it-IT"/>
          </a:p>
        </p:txBody>
      </p:sp>
      <p:sp>
        <p:nvSpPr>
          <p:cNvPr id="5" name="Segnaposto piè di pagina 4"/>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contenuto 2"/>
          <p:cNvSpPr>
            <a:spLocks noGrp="1"/>
          </p:cNvSpPr>
          <p:nvPr>
            <p:ph idx="1"/>
          </p:nvPr>
        </p:nvSpPr>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EE991BC8-7526-44F0-8FB4-07A4ABFCE891}" type="datetime1">
              <a:rPr lang="it-IT" smtClean="0"/>
              <a:pPr/>
              <a:t>22/04/2017</a:t>
            </a:fld>
            <a:endParaRPr lang="it-IT"/>
          </a:p>
        </p:txBody>
      </p:sp>
      <p:sp>
        <p:nvSpPr>
          <p:cNvPr id="5" name="Segnaposto piè di pagina 4"/>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sp>
        <p:nvSpPr>
          <p:cNvPr id="4" name="Segnaposto data 3"/>
          <p:cNvSpPr>
            <a:spLocks noGrp="1"/>
          </p:cNvSpPr>
          <p:nvPr>
            <p:ph type="dt" sz="half" idx="10"/>
          </p:nvPr>
        </p:nvSpPr>
        <p:spPr/>
        <p:txBody>
          <a:bodyPr/>
          <a:lstStyle/>
          <a:p>
            <a:fld id="{4E0440B4-C9DF-4271-8516-2EF8802E4FF4}" type="datetime1">
              <a:rPr lang="it-IT" smtClean="0"/>
              <a:pPr/>
              <a:t>22/04/2017</a:t>
            </a:fld>
            <a:endParaRPr lang="it-IT"/>
          </a:p>
        </p:txBody>
      </p:sp>
      <p:sp>
        <p:nvSpPr>
          <p:cNvPr id="5" name="Segnaposto piè di pagina 4"/>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a:lstStyle/>
          <a:p>
            <a:r>
              <a:rPr kumimoji="0" lang="it-IT" smtClean="0"/>
              <a:t>Fare clic per modificare lo stile del titolo</a:t>
            </a:r>
            <a:endParaRPr kumimoji="0" lang="en-US"/>
          </a:p>
        </p:txBody>
      </p:sp>
      <p:sp>
        <p:nvSpPr>
          <p:cNvPr id="3" name="Segnaposto contenuto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p>
            <a:fld id="{A03BA5A0-AE1A-4685-93B0-9AD0E91F578D}" type="datetime1">
              <a:rPr lang="it-IT" smtClean="0"/>
              <a:pPr/>
              <a:t>22/04/2017</a:t>
            </a:fld>
            <a:endParaRPr lang="it-IT"/>
          </a:p>
        </p:txBody>
      </p:sp>
      <p:sp>
        <p:nvSpPr>
          <p:cNvPr id="6" name="Segnaposto piè di pagina 5"/>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7" name="Segnaposto numero diapositiva 6"/>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tIns="45720" anchor="b"/>
          <a:lstStyle>
            <a:lvl1pPr>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0"/>
          </p:nvPr>
        </p:nvSpPr>
        <p:spPr/>
        <p:txBody>
          <a:bodyPr/>
          <a:lstStyle/>
          <a:p>
            <a:fld id="{FA3FFCFF-E4A3-4C0D-A724-F537D352D111}" type="datetime1">
              <a:rPr lang="it-IT" smtClean="0"/>
              <a:pPr/>
              <a:t>22/04/2017</a:t>
            </a:fld>
            <a:endParaRPr lang="it-IT"/>
          </a:p>
        </p:txBody>
      </p:sp>
      <p:sp>
        <p:nvSpPr>
          <p:cNvPr id="8" name="Segnaposto piè di pagina 7"/>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9" name="Segnaposto numero diapositiva 8"/>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it-IT" smtClean="0"/>
              <a:t>Fare clic per modificare lo stile del titolo</a:t>
            </a:r>
            <a:endParaRPr kumimoji="0" lang="en-US"/>
          </a:p>
        </p:txBody>
      </p:sp>
      <p:sp>
        <p:nvSpPr>
          <p:cNvPr id="3" name="Segnaposto data 2"/>
          <p:cNvSpPr>
            <a:spLocks noGrp="1"/>
          </p:cNvSpPr>
          <p:nvPr>
            <p:ph type="dt" sz="half" idx="10"/>
          </p:nvPr>
        </p:nvSpPr>
        <p:spPr/>
        <p:txBody>
          <a:bodyPr/>
          <a:lstStyle/>
          <a:p>
            <a:fld id="{6720ECCD-3B8F-4CA5-AC07-C304E254DD57}" type="datetime1">
              <a:rPr lang="it-IT" smtClean="0"/>
              <a:pPr/>
              <a:t>22/04/2017</a:t>
            </a:fld>
            <a:endParaRPr lang="it-IT"/>
          </a:p>
        </p:txBody>
      </p:sp>
      <p:sp>
        <p:nvSpPr>
          <p:cNvPr id="4" name="Segnaposto piè di pagina 3"/>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5A0B9741-D74F-4D40-B7D8-69900932A550}" type="datetime1">
              <a:rPr lang="it-IT" smtClean="0"/>
              <a:pPr/>
              <a:t>22/04/2017</a:t>
            </a:fld>
            <a:endParaRPr lang="it-IT"/>
          </a:p>
        </p:txBody>
      </p:sp>
      <p:sp>
        <p:nvSpPr>
          <p:cNvPr id="3" name="Segnaposto piè di pagina 2"/>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4" name="Segnaposto numero diapositiva 3"/>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it-IT" smtClean="0"/>
              <a:t>Fare clic per modificare stili del testo dello schema</a:t>
            </a:r>
          </a:p>
        </p:txBody>
      </p:sp>
      <p:sp>
        <p:nvSpPr>
          <p:cNvPr id="4" name="Segnaposto contenuto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p>
            <a:fld id="{2DDEF6DF-192B-438F-9B93-4B3AA832A9AD}" type="datetime1">
              <a:rPr lang="it-IT" smtClean="0"/>
              <a:pPr/>
              <a:t>22/04/2017</a:t>
            </a:fld>
            <a:endParaRPr lang="it-IT"/>
          </a:p>
        </p:txBody>
      </p:sp>
      <p:sp>
        <p:nvSpPr>
          <p:cNvPr id="6" name="Segnaposto piè di pagina 5"/>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7" name="Segnaposto numero diapositiva 6"/>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9" name="Ritaglia e arrotonda singolo angolo rettangolo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olo rettangolo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olo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it-IT" smtClean="0"/>
              <a:t>Fare clic per modificare lo stile del titolo</a:t>
            </a:r>
            <a:endParaRPr kumimoji="0" lang="en-US"/>
          </a:p>
        </p:txBody>
      </p:sp>
      <p:sp>
        <p:nvSpPr>
          <p:cNvPr id="4" name="Segnaposto testo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it-IT" smtClean="0"/>
              <a:t>Fare clic per modificare stili del testo dello schema</a:t>
            </a:r>
          </a:p>
        </p:txBody>
      </p:sp>
      <p:sp>
        <p:nvSpPr>
          <p:cNvPr id="5" name="Segnaposto data 4"/>
          <p:cNvSpPr>
            <a:spLocks noGrp="1"/>
          </p:cNvSpPr>
          <p:nvPr>
            <p:ph type="dt" sz="half" idx="10"/>
          </p:nvPr>
        </p:nvSpPr>
        <p:spPr/>
        <p:txBody>
          <a:bodyPr/>
          <a:lstStyle/>
          <a:p>
            <a:fld id="{1627CFD9-DFE4-4769-84CF-93A602E4A276}" type="datetime1">
              <a:rPr lang="it-IT" smtClean="0"/>
              <a:pPr/>
              <a:t>22/04/2017</a:t>
            </a:fld>
            <a:endParaRPr lang="it-IT"/>
          </a:p>
        </p:txBody>
      </p:sp>
      <p:sp>
        <p:nvSpPr>
          <p:cNvPr id="6" name="Segnaposto piè di pagina 5"/>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7" name="Segnaposto numero diapositiva 6"/>
          <p:cNvSpPr>
            <a:spLocks noGrp="1"/>
          </p:cNvSpPr>
          <p:nvPr>
            <p:ph type="sldNum" sz="quarter" idx="12"/>
          </p:nvPr>
        </p:nvSpPr>
        <p:spPr>
          <a:xfrm>
            <a:off x="8077200" y="6356350"/>
            <a:ext cx="609600" cy="365125"/>
          </a:xfrm>
        </p:spPr>
        <p:txBody>
          <a:bodyPr/>
          <a:lstStyle/>
          <a:p>
            <a:fld id="{7A6694C0-6A41-41BA-ADE3-0C2BC21AA602}" type="slidenum">
              <a:rPr lang="it-IT" smtClean="0"/>
              <a:pPr/>
              <a:t>‹N›</a:t>
            </a:fld>
            <a:endParaRPr lang="it-IT"/>
          </a:p>
        </p:txBody>
      </p:sp>
      <p:sp>
        <p:nvSpPr>
          <p:cNvPr id="3" name="Segnaposto immagin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it-IT" smtClean="0"/>
              <a:t>Fare clic sull'icona per inserire un'immagine</a:t>
            </a:r>
            <a:endParaRPr kumimoji="0" lang="en-US" dirty="0"/>
          </a:p>
        </p:txBody>
      </p:sp>
      <p:sp>
        <p:nvSpPr>
          <p:cNvPr id="10" name="Figura a mano libera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igura a mano libera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0000"/>
            <a:lum/>
          </a:blip>
          <a:srcRect/>
          <a:stretch>
            <a:fillRect t="-3000" b="-3000"/>
          </a:stretch>
        </a:blipFill>
        <a:effectLst/>
      </p:bgPr>
    </p:bg>
    <p:spTree>
      <p:nvGrpSpPr>
        <p:cNvPr id="1" name=""/>
        <p:cNvGrpSpPr/>
        <p:nvPr/>
      </p:nvGrpSpPr>
      <p:grpSpPr>
        <a:xfrm>
          <a:off x="0" y="0"/>
          <a:ext cx="0" cy="0"/>
          <a:chOff x="0" y="0"/>
          <a:chExt cx="0" cy="0"/>
        </a:xfrm>
      </p:grpSpPr>
      <p:sp>
        <p:nvSpPr>
          <p:cNvPr id="7" name="Figura a mano libera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igura a mano libera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Segnaposto titolo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it-IT" smtClean="0"/>
              <a:t>Fare clic per modificare lo stile del titolo</a:t>
            </a:r>
            <a:endParaRPr kumimoji="0" lang="en-US"/>
          </a:p>
        </p:txBody>
      </p:sp>
      <p:sp>
        <p:nvSpPr>
          <p:cNvPr id="30" name="Segnaposto testo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0" name="Segnaposto data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AD970AA-99D6-4A36-B55D-5E69EEA21C79}" type="datetime1">
              <a:rPr lang="it-IT" smtClean="0"/>
              <a:pPr/>
              <a:t>22/04/2017</a:t>
            </a:fld>
            <a:endParaRPr lang="it-IT"/>
          </a:p>
        </p:txBody>
      </p:sp>
      <p:sp>
        <p:nvSpPr>
          <p:cNvPr id="22" name="Segnaposto piè di pagina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it-IT" dirty="0" smtClean="0"/>
              <a:t>Modulo 4 - Tecnologie Impiantistiche - Relatore Ing. Amedeo Ammaturo</a:t>
            </a:r>
            <a:endParaRPr lang="it-IT" dirty="0"/>
          </a:p>
        </p:txBody>
      </p:sp>
      <p:sp>
        <p:nvSpPr>
          <p:cNvPr id="18" name="Segnaposto numero diapositiva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A6694C0-6A41-41BA-ADE3-0C2BC21AA602}" type="slidenum">
              <a:rPr lang="it-IT" smtClean="0"/>
              <a:pPr/>
              <a:t>‹N›</a:t>
            </a:fld>
            <a:endParaRPr lang="it-IT"/>
          </a:p>
        </p:txBody>
      </p:sp>
      <p:grpSp>
        <p:nvGrpSpPr>
          <p:cNvPr id="2" name="Gruppo 1"/>
          <p:cNvGrpSpPr/>
          <p:nvPr/>
        </p:nvGrpSpPr>
        <p:grpSpPr>
          <a:xfrm>
            <a:off x="-19017" y="202408"/>
            <a:ext cx="9180548" cy="649224"/>
            <a:chOff x="-19045" y="216550"/>
            <a:chExt cx="9180548" cy="649224"/>
          </a:xfrm>
        </p:grpSpPr>
        <p:sp>
          <p:nvSpPr>
            <p:cNvPr id="12" name="Figura a mano libera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igura a mano libera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3568" y="2132856"/>
            <a:ext cx="7851648" cy="1828800"/>
          </a:xfrm>
          <a:gradFill>
            <a:gsLst>
              <a:gs pos="0">
                <a:srgbClr val="7030A0"/>
              </a:gs>
              <a:gs pos="50000">
                <a:schemeClr val="accent1">
                  <a:tint val="44500"/>
                  <a:satMod val="160000"/>
                </a:schemeClr>
              </a:gs>
              <a:gs pos="100000">
                <a:schemeClr val="accent1">
                  <a:tint val="23500"/>
                  <a:satMod val="160000"/>
                </a:schemeClr>
              </a:gs>
            </a:gsLst>
            <a:lin ang="5400000" scaled="0"/>
          </a:gradFill>
          <a:scene3d>
            <a:camera prst="orthographicFront"/>
            <a:lightRig rig="freezing" dir="t">
              <a:rot lat="0" lon="0" rev="5640000"/>
            </a:lightRig>
          </a:scene3d>
          <a:sp3d>
            <a:bevelT/>
          </a:sp3d>
        </p:spPr>
        <p:txBody>
          <a:bodyPr>
            <a:normAutofit/>
            <a:scene3d>
              <a:camera prst="orthographicFront"/>
              <a:lightRig rig="freezing" dir="t">
                <a:rot lat="0" lon="0" rev="5640000"/>
              </a:lightRig>
            </a:scene3d>
            <a:sp3d prstMaterial="flat">
              <a:bevelT w="38100" h="38100"/>
              <a:contourClr>
                <a:schemeClr val="tx2"/>
              </a:contourClr>
            </a:sp3d>
          </a:bodyPr>
          <a:lstStyle/>
          <a:p>
            <a:pPr algn="ctr"/>
            <a:r>
              <a:rPr lang="it-IT" dirty="0" smtClean="0">
                <a:solidFill>
                  <a:schemeClr val="tx1"/>
                </a:solidFill>
              </a:rPr>
              <a:t>Corso di Formazione</a:t>
            </a:r>
            <a:br>
              <a:rPr lang="it-IT" dirty="0" smtClean="0">
                <a:solidFill>
                  <a:schemeClr val="tx1"/>
                </a:solidFill>
              </a:rPr>
            </a:br>
            <a:r>
              <a:rPr lang="it-IT" sz="2800" dirty="0" smtClean="0">
                <a:solidFill>
                  <a:schemeClr val="tx1"/>
                </a:solidFill>
              </a:rPr>
              <a:t>LA RICOSTRUZIONE DEI SINISTRI STRADALI</a:t>
            </a:r>
            <a:endParaRPr lang="it-IT" dirty="0">
              <a:solidFill>
                <a:schemeClr val="tx1"/>
              </a:solidFill>
            </a:endParaRPr>
          </a:p>
        </p:txBody>
      </p:sp>
      <p:sp>
        <p:nvSpPr>
          <p:cNvPr id="4"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bg1"/>
                </a:solidFill>
              </a:rPr>
              <a:t>Corso di Formazione La Ricostruzione dei sinistri stradali - Relatore P.A. ing. Amedeo Ammaturo</a:t>
            </a:r>
            <a:endParaRPr lang="it-IT" dirty="0">
              <a:solidFill>
                <a:schemeClr val="bg1"/>
              </a:solidFill>
            </a:endParaRPr>
          </a:p>
        </p:txBody>
      </p:sp>
      <p:sp>
        <p:nvSpPr>
          <p:cNvPr id="5" name="Segnaposto numero diapositiva 4"/>
          <p:cNvSpPr>
            <a:spLocks noGrp="1"/>
          </p:cNvSpPr>
          <p:nvPr>
            <p:ph type="sldNum" sz="quarter" idx="12"/>
          </p:nvPr>
        </p:nvSpPr>
        <p:spPr/>
        <p:txBody>
          <a:bodyPr/>
          <a:lstStyle/>
          <a:p>
            <a:fld id="{7A6694C0-6A41-41BA-ADE3-0C2BC21AA602}" type="slidenum">
              <a:rPr lang="it-IT" smtClean="0"/>
              <a:pPr/>
              <a:t>1</a:t>
            </a:fld>
            <a:endParaRPr lang="it-IT"/>
          </a:p>
        </p:txBody>
      </p:sp>
      <p:pic>
        <p:nvPicPr>
          <p:cNvPr id="6" name="Immagine 5"/>
          <p:cNvPicPr/>
          <p:nvPr/>
        </p:nvPicPr>
        <p:blipFill>
          <a:blip r:embed="rId2">
            <a:extLst>
              <a:ext uri="{28A0092B-C50C-407E-A947-70E740481C1C}">
                <a14:useLocalDpi xmlns:a14="http://schemas.microsoft.com/office/drawing/2010/main" val="0"/>
              </a:ext>
            </a:extLst>
          </a:blip>
          <a:srcRect/>
          <a:stretch>
            <a:fillRect/>
          </a:stretch>
        </p:blipFill>
        <p:spPr bwMode="auto">
          <a:xfrm>
            <a:off x="3499801" y="260648"/>
            <a:ext cx="1732971" cy="1647625"/>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10</a:t>
            </a:fld>
            <a:endParaRPr lang="it-IT"/>
          </a:p>
        </p:txBody>
      </p:sp>
      <p:sp>
        <p:nvSpPr>
          <p:cNvPr id="7" name="Segnaposto piè di pagina 3"/>
          <p:cNvSpPr>
            <a:spLocks noGrp="1"/>
          </p:cNvSpPr>
          <p:nvPr>
            <p:ph type="ftr" sz="quarter" idx="11"/>
          </p:nvPr>
        </p:nvSpPr>
        <p:spPr>
          <a:xfrm>
            <a:off x="0" y="6473403"/>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3" name="Rettangolo 2"/>
          <p:cNvSpPr/>
          <p:nvPr/>
        </p:nvSpPr>
        <p:spPr>
          <a:xfrm>
            <a:off x="395536" y="2333779"/>
            <a:ext cx="8208912" cy="2585323"/>
          </a:xfrm>
          <a:prstGeom prst="rect">
            <a:avLst/>
          </a:prstGeom>
        </p:spPr>
        <p:txBody>
          <a:bodyPr wrap="square">
            <a:spAutoFit/>
          </a:bodyPr>
          <a:lstStyle/>
          <a:p>
            <a:pPr marL="285750" lvl="0" indent="-285750">
              <a:buFont typeface="Wingdings" pitchFamily="2" charset="2"/>
              <a:buChar char="q"/>
            </a:pPr>
            <a:r>
              <a:rPr lang="it-IT" dirty="0"/>
              <a:t>traslazione di veicolo pesante, rovesciato ed offrente, al contatto del suolo, sporgenze di parti metalliche o di elementi comunque idonei a costituire un ancoraggio nel terreno cedevole, irregolare o con vegetazioni arbustive: valori massimi del coefficiente di attrito cinetico</a:t>
            </a:r>
            <a:r>
              <a:rPr lang="it-IT" dirty="0" smtClean="0"/>
              <a:t>;</a:t>
            </a:r>
          </a:p>
          <a:p>
            <a:pPr marL="285750" lvl="0" indent="-285750">
              <a:buFont typeface="Wingdings" pitchFamily="2" charset="2"/>
              <a:buChar char="q"/>
            </a:pPr>
            <a:endParaRPr lang="it-IT" dirty="0"/>
          </a:p>
          <a:p>
            <a:pPr marL="285750" lvl="0" indent="-285750">
              <a:buFont typeface="Wingdings" pitchFamily="2" charset="2"/>
              <a:buChar char="q"/>
            </a:pPr>
            <a:r>
              <a:rPr lang="it-IT" dirty="0"/>
              <a:t>per motocicli in traslazione, coricati su di un fianco: il coefficiente è compreso: fra lo 0,50 ÷ 0,60 su pavimentazione normale, asfaltata o bitumata; fra lo 0,40 ÷ 0,70 su pavimentazione in terra battuta; fra lo 0,60 ÷ 0,70 su terreno vegetale.</a:t>
            </a:r>
          </a:p>
        </p:txBody>
      </p:sp>
      <p:sp>
        <p:nvSpPr>
          <p:cNvPr id="8" name="Segnaposto contenuto 2"/>
          <p:cNvSpPr txBox="1">
            <a:spLocks/>
          </p:cNvSpPr>
          <p:nvPr/>
        </p:nvSpPr>
        <p:spPr>
          <a:xfrm>
            <a:off x="539552" y="-819472"/>
            <a:ext cx="8229600" cy="1440160"/>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Font typeface="Wingdings 2"/>
              <a:buNone/>
            </a:pPr>
            <a:r>
              <a:rPr lang="it-IT" sz="17600" b="1" i="1" u="sng" dirty="0" smtClean="0"/>
              <a:t>I MOTI ABERRANTI</a:t>
            </a:r>
            <a:endParaRPr lang="it-IT" sz="17600" b="1" i="1" u="sng" dirty="0"/>
          </a:p>
        </p:txBody>
      </p:sp>
    </p:spTree>
    <p:extLst>
      <p:ext uri="{BB962C8B-B14F-4D97-AF65-F5344CB8AC3E}">
        <p14:creationId xmlns:p14="http://schemas.microsoft.com/office/powerpoint/2010/main" val="29757934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11</a:t>
            </a:fld>
            <a:endParaRPr lang="it-IT"/>
          </a:p>
        </p:txBody>
      </p:sp>
      <p:sp>
        <p:nvSpPr>
          <p:cNvPr id="7" name="Segnaposto piè di pagina 3"/>
          <p:cNvSpPr>
            <a:spLocks noGrp="1"/>
          </p:cNvSpPr>
          <p:nvPr>
            <p:ph type="ftr" sz="quarter" idx="11"/>
          </p:nvPr>
        </p:nvSpPr>
        <p:spPr>
          <a:xfrm>
            <a:off x="0" y="6473403"/>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3" name="Rettangolo 2"/>
          <p:cNvSpPr/>
          <p:nvPr/>
        </p:nvSpPr>
        <p:spPr>
          <a:xfrm>
            <a:off x="2195736" y="1556792"/>
            <a:ext cx="4401205" cy="369332"/>
          </a:xfrm>
          <a:prstGeom prst="rect">
            <a:avLst/>
          </a:prstGeom>
        </p:spPr>
        <p:txBody>
          <a:bodyPr wrap="none">
            <a:spAutoFit/>
          </a:bodyPr>
          <a:lstStyle/>
          <a:p>
            <a:r>
              <a:rPr lang="it-IT" b="1" u="sng" dirty="0"/>
              <a:t>SBANDAMENTO NEL MOTO IN CURVA</a:t>
            </a:r>
            <a:endParaRPr lang="it-IT" dirty="0"/>
          </a:p>
        </p:txBody>
      </p:sp>
      <p:sp>
        <p:nvSpPr>
          <p:cNvPr id="8" name="Segnaposto contenuto 2"/>
          <p:cNvSpPr txBox="1">
            <a:spLocks/>
          </p:cNvSpPr>
          <p:nvPr/>
        </p:nvSpPr>
        <p:spPr>
          <a:xfrm>
            <a:off x="539552" y="-819472"/>
            <a:ext cx="8229600" cy="1440160"/>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Font typeface="Wingdings 2"/>
              <a:buNone/>
            </a:pPr>
            <a:r>
              <a:rPr lang="it-IT" sz="17600" b="1" i="1" u="sng" dirty="0" smtClean="0"/>
              <a:t>I MOTI ABERRANTI</a:t>
            </a:r>
            <a:endParaRPr lang="it-IT" sz="17600" b="1" i="1" u="sng" dirty="0"/>
          </a:p>
        </p:txBody>
      </p:sp>
      <p:cxnSp>
        <p:nvCxnSpPr>
          <p:cNvPr id="9" name="Connettore 2 8"/>
          <p:cNvCxnSpPr/>
          <p:nvPr/>
        </p:nvCxnSpPr>
        <p:spPr>
          <a:xfrm flipH="1">
            <a:off x="2555776" y="2132856"/>
            <a:ext cx="720080" cy="936104"/>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Rettangolo 9"/>
          <p:cNvSpPr/>
          <p:nvPr/>
        </p:nvSpPr>
        <p:spPr>
          <a:xfrm>
            <a:off x="1567460" y="3250168"/>
            <a:ext cx="1976631" cy="369332"/>
          </a:xfrm>
          <a:prstGeom prst="rect">
            <a:avLst/>
          </a:prstGeom>
        </p:spPr>
        <p:txBody>
          <a:bodyPr wrap="none">
            <a:spAutoFit/>
          </a:bodyPr>
          <a:lstStyle/>
          <a:p>
            <a:r>
              <a:rPr lang="it-IT" dirty="0"/>
              <a:t>la forza centripeta</a:t>
            </a:r>
          </a:p>
        </p:txBody>
      </p:sp>
      <p:cxnSp>
        <p:nvCxnSpPr>
          <p:cNvPr id="12" name="Connettore 2 11"/>
          <p:cNvCxnSpPr/>
          <p:nvPr/>
        </p:nvCxnSpPr>
        <p:spPr>
          <a:xfrm>
            <a:off x="5220072" y="2132856"/>
            <a:ext cx="555688" cy="1032232"/>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 name="Rettangolo 14"/>
          <p:cNvSpPr/>
          <p:nvPr/>
        </p:nvSpPr>
        <p:spPr>
          <a:xfrm>
            <a:off x="251520" y="4797152"/>
            <a:ext cx="4004751" cy="369332"/>
          </a:xfrm>
          <a:prstGeom prst="rect">
            <a:avLst/>
          </a:prstGeom>
        </p:spPr>
        <p:txBody>
          <a:bodyPr wrap="none">
            <a:spAutoFit/>
          </a:bodyPr>
          <a:lstStyle/>
          <a:p>
            <a:r>
              <a:rPr lang="it-IT" dirty="0"/>
              <a:t>obbliga a descrivere la traiettoria curva</a:t>
            </a:r>
          </a:p>
        </p:txBody>
      </p:sp>
      <p:sp>
        <p:nvSpPr>
          <p:cNvPr id="16" name="Freccia in giù 15"/>
          <p:cNvSpPr/>
          <p:nvPr/>
        </p:nvSpPr>
        <p:spPr>
          <a:xfrm>
            <a:off x="2381014" y="3691508"/>
            <a:ext cx="534802" cy="961628"/>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Rettangolo 16"/>
          <p:cNvSpPr/>
          <p:nvPr/>
        </p:nvSpPr>
        <p:spPr>
          <a:xfrm>
            <a:off x="4973236" y="3244334"/>
            <a:ext cx="1975028" cy="369332"/>
          </a:xfrm>
          <a:prstGeom prst="rect">
            <a:avLst/>
          </a:prstGeom>
        </p:spPr>
        <p:txBody>
          <a:bodyPr wrap="none">
            <a:spAutoFit/>
          </a:bodyPr>
          <a:lstStyle/>
          <a:p>
            <a:r>
              <a:rPr lang="it-IT" dirty="0"/>
              <a:t>la forza centrifuga</a:t>
            </a:r>
          </a:p>
        </p:txBody>
      </p:sp>
      <p:sp>
        <p:nvSpPr>
          <p:cNvPr id="19" name="Freccia in giù 18"/>
          <p:cNvSpPr/>
          <p:nvPr/>
        </p:nvSpPr>
        <p:spPr>
          <a:xfrm>
            <a:off x="5765390" y="3691508"/>
            <a:ext cx="534802" cy="961628"/>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Rettangolo 17"/>
          <p:cNvSpPr/>
          <p:nvPr/>
        </p:nvSpPr>
        <p:spPr>
          <a:xfrm>
            <a:off x="4320480" y="4797152"/>
            <a:ext cx="4572000" cy="646331"/>
          </a:xfrm>
          <a:prstGeom prst="rect">
            <a:avLst/>
          </a:prstGeom>
        </p:spPr>
        <p:txBody>
          <a:bodyPr>
            <a:spAutoFit/>
          </a:bodyPr>
          <a:lstStyle/>
          <a:p>
            <a:r>
              <a:rPr lang="it-IT" dirty="0"/>
              <a:t>che tende a farlo deviare verso il lato esterno della svolta</a:t>
            </a:r>
          </a:p>
        </p:txBody>
      </p:sp>
    </p:spTree>
    <p:extLst>
      <p:ext uri="{BB962C8B-B14F-4D97-AF65-F5344CB8AC3E}">
        <p14:creationId xmlns:p14="http://schemas.microsoft.com/office/powerpoint/2010/main" val="18852413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12</a:t>
            </a:fld>
            <a:endParaRPr lang="it-IT"/>
          </a:p>
        </p:txBody>
      </p:sp>
      <p:sp>
        <p:nvSpPr>
          <p:cNvPr id="7" name="Segnaposto piè di pagina 3"/>
          <p:cNvSpPr>
            <a:spLocks noGrp="1"/>
          </p:cNvSpPr>
          <p:nvPr>
            <p:ph type="ftr" sz="quarter" idx="11"/>
          </p:nvPr>
        </p:nvSpPr>
        <p:spPr>
          <a:xfrm>
            <a:off x="0" y="6473403"/>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3" name="Rettangolo 2"/>
          <p:cNvSpPr/>
          <p:nvPr/>
        </p:nvSpPr>
        <p:spPr>
          <a:xfrm>
            <a:off x="1943203" y="2276872"/>
            <a:ext cx="2480744" cy="461665"/>
          </a:xfrm>
          <a:prstGeom prst="rect">
            <a:avLst/>
          </a:prstGeom>
        </p:spPr>
        <p:txBody>
          <a:bodyPr wrap="none">
            <a:spAutoFit/>
          </a:bodyPr>
          <a:lstStyle/>
          <a:p>
            <a:r>
              <a:rPr lang="it-IT" sz="2400" b="1" i="1" u="sng" dirty="0"/>
              <a:t>“sbandamento” </a:t>
            </a:r>
          </a:p>
        </p:txBody>
      </p:sp>
      <p:sp>
        <p:nvSpPr>
          <p:cNvPr id="8" name="Segnaposto contenuto 2"/>
          <p:cNvSpPr txBox="1">
            <a:spLocks/>
          </p:cNvSpPr>
          <p:nvPr/>
        </p:nvSpPr>
        <p:spPr>
          <a:xfrm>
            <a:off x="539552" y="-819472"/>
            <a:ext cx="8229600" cy="1440160"/>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Font typeface="Wingdings 2"/>
              <a:buNone/>
            </a:pPr>
            <a:r>
              <a:rPr lang="it-IT" sz="17600" b="1" i="1" u="sng" dirty="0" smtClean="0"/>
              <a:t>I MOTI ABERRANTI</a:t>
            </a:r>
            <a:endParaRPr lang="it-IT" sz="17600" b="1" i="1" u="sng" dirty="0"/>
          </a:p>
        </p:txBody>
      </p:sp>
      <p:sp>
        <p:nvSpPr>
          <p:cNvPr id="4" name="Freccia in giù 3"/>
          <p:cNvSpPr/>
          <p:nvPr/>
        </p:nvSpPr>
        <p:spPr>
          <a:xfrm rot="18704809">
            <a:off x="3059832" y="2646204"/>
            <a:ext cx="504056" cy="1070828"/>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Rettangolo 8"/>
          <p:cNvSpPr/>
          <p:nvPr/>
        </p:nvSpPr>
        <p:spPr>
          <a:xfrm>
            <a:off x="2574032" y="3740839"/>
            <a:ext cx="6030416" cy="1200329"/>
          </a:xfrm>
          <a:prstGeom prst="rect">
            <a:avLst/>
          </a:prstGeom>
        </p:spPr>
        <p:txBody>
          <a:bodyPr wrap="square">
            <a:spAutoFit/>
          </a:bodyPr>
          <a:lstStyle/>
          <a:p>
            <a:r>
              <a:rPr lang="it-IT" dirty="0"/>
              <a:t>si concretizza attraverso lo slittamento dei pneumatici sul manto stradale, dovuto a scarso attrito e/od elevata velocità; si determina in sostanza, un superamento della forza aderente da parte della forza centrifuga.</a:t>
            </a:r>
          </a:p>
        </p:txBody>
      </p:sp>
    </p:spTree>
    <p:extLst>
      <p:ext uri="{BB962C8B-B14F-4D97-AF65-F5344CB8AC3E}">
        <p14:creationId xmlns:p14="http://schemas.microsoft.com/office/powerpoint/2010/main" val="11944920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13</a:t>
            </a:fld>
            <a:endParaRPr lang="it-IT"/>
          </a:p>
        </p:txBody>
      </p:sp>
      <p:sp>
        <p:nvSpPr>
          <p:cNvPr id="6" name="Segnaposto piè di pagina 3"/>
          <p:cNvSpPr>
            <a:spLocks noGrp="1"/>
          </p:cNvSpPr>
          <p:nvPr>
            <p:ph type="ftr" sz="quarter" idx="11"/>
          </p:nvPr>
        </p:nvSpPr>
        <p:spPr>
          <a:xfrm>
            <a:off x="0" y="6473403"/>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8525" y="1358899"/>
            <a:ext cx="7417891" cy="4612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Segnaposto contenuto 2"/>
          <p:cNvSpPr txBox="1">
            <a:spLocks/>
          </p:cNvSpPr>
          <p:nvPr/>
        </p:nvSpPr>
        <p:spPr>
          <a:xfrm>
            <a:off x="539552" y="-819472"/>
            <a:ext cx="8229600" cy="1440160"/>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Font typeface="Wingdings 2"/>
              <a:buNone/>
            </a:pPr>
            <a:r>
              <a:rPr lang="it-IT" sz="17600" b="1" i="1" u="sng" dirty="0" smtClean="0"/>
              <a:t>I MOTI ABERRANTI</a:t>
            </a:r>
            <a:endParaRPr lang="it-IT" sz="17600" b="1" i="1" u="sng" dirty="0"/>
          </a:p>
        </p:txBody>
      </p:sp>
    </p:spTree>
    <p:extLst>
      <p:ext uri="{BB962C8B-B14F-4D97-AF65-F5344CB8AC3E}">
        <p14:creationId xmlns:p14="http://schemas.microsoft.com/office/powerpoint/2010/main" val="23712807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14</a:t>
            </a:fld>
            <a:endParaRPr lang="it-IT"/>
          </a:p>
        </p:txBody>
      </p:sp>
      <p:sp>
        <p:nvSpPr>
          <p:cNvPr id="6" name="Segnaposto piè di pagina 3"/>
          <p:cNvSpPr txBox="1">
            <a:spLocks/>
          </p:cNvSpPr>
          <p:nvPr/>
        </p:nvSpPr>
        <p:spPr>
          <a:xfrm>
            <a:off x="0" y="6473403"/>
            <a:ext cx="7380312" cy="365125"/>
          </a:xfrm>
          <a:prstGeom prst="rect">
            <a:avLst/>
          </a:prstGeom>
        </p:spPr>
        <p:txBody>
          <a:bodyPr vert="horz" lIns="0" tIns="0" rIns="0" bIns="0" anchor="b"/>
          <a:lstStyle>
            <a:defPPr>
              <a:defRPr lang="it-IT"/>
            </a:defPPr>
            <a:lvl1pPr marL="0" algn="l" defTabSz="914400" rtl="0" eaLnBrk="1" latinLnBrk="0" hangingPunct="1">
              <a:defRPr kumimoji="0" sz="1200" kern="1200">
                <a:solidFill>
                  <a:schemeClr val="tx2">
                    <a:shade val="9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mtClean="0">
                <a:solidFill>
                  <a:schemeClr val="tx1"/>
                </a:solidFill>
              </a:rPr>
              <a:t>Corso di Formazione La Ricostruzione dei sinistri stradali - Relatore P.A. ing. Amedeo Ammaturo</a:t>
            </a:r>
            <a:endParaRPr lang="it-IT" dirty="0">
              <a:solidFill>
                <a:schemeClr val="tx1"/>
              </a:solidFill>
            </a:endParaRPr>
          </a:p>
        </p:txBody>
      </p:sp>
      <p:sp>
        <p:nvSpPr>
          <p:cNvPr id="3" name="Rettangolo 2"/>
          <p:cNvSpPr/>
          <p:nvPr/>
        </p:nvSpPr>
        <p:spPr>
          <a:xfrm>
            <a:off x="179512" y="1484784"/>
            <a:ext cx="8496944" cy="4524315"/>
          </a:xfrm>
          <a:prstGeom prst="rect">
            <a:avLst/>
          </a:prstGeom>
        </p:spPr>
        <p:txBody>
          <a:bodyPr wrap="square">
            <a:spAutoFit/>
          </a:bodyPr>
          <a:lstStyle/>
          <a:p>
            <a:r>
              <a:rPr lang="it-IT" dirty="0"/>
              <a:t>In curva, infatti, il veicolo viene sollecitato a traslazione laterale dalla forza centrifuga </a:t>
            </a:r>
            <a:r>
              <a:rPr lang="it-IT" dirty="0" err="1"/>
              <a:t>F</a:t>
            </a:r>
            <a:r>
              <a:rPr lang="it-IT" baseline="-25000" dirty="0" err="1"/>
              <a:t>c</a:t>
            </a:r>
            <a:r>
              <a:rPr lang="it-IT" dirty="0"/>
              <a:t>, alla quale si oppone una forza resistente F</a:t>
            </a:r>
            <a:r>
              <a:rPr lang="it-IT" baseline="-25000" dirty="0"/>
              <a:t>a</a:t>
            </a:r>
            <a:r>
              <a:rPr lang="it-IT" dirty="0" smtClean="0"/>
              <a:t>:</a:t>
            </a:r>
          </a:p>
          <a:p>
            <a:endParaRPr lang="it-IT" dirty="0"/>
          </a:p>
          <a:p>
            <a:r>
              <a:rPr lang="it-IT" dirty="0" err="1"/>
              <a:t>F</a:t>
            </a:r>
            <a:r>
              <a:rPr lang="it-IT" baseline="-25000" dirty="0" err="1"/>
              <a:t>c</a:t>
            </a:r>
            <a:r>
              <a:rPr lang="it-IT" dirty="0"/>
              <a:t> = (m * V</a:t>
            </a:r>
            <a:r>
              <a:rPr lang="it-IT" baseline="30000" dirty="0"/>
              <a:t>2</a:t>
            </a:r>
            <a:r>
              <a:rPr lang="it-IT" dirty="0"/>
              <a:t>)/R                                          F</a:t>
            </a:r>
            <a:r>
              <a:rPr lang="it-IT" baseline="-25000" dirty="0"/>
              <a:t>a</a:t>
            </a:r>
            <a:r>
              <a:rPr lang="it-IT" dirty="0"/>
              <a:t> = m * g * </a:t>
            </a:r>
            <a:r>
              <a:rPr lang="it-IT" dirty="0" err="1"/>
              <a:t>f</a:t>
            </a:r>
            <a:r>
              <a:rPr lang="it-IT" baseline="-25000" dirty="0" err="1"/>
              <a:t>t</a:t>
            </a:r>
            <a:endParaRPr lang="it-IT" dirty="0"/>
          </a:p>
          <a:p>
            <a:endParaRPr lang="it-IT" dirty="0" smtClean="0"/>
          </a:p>
          <a:p>
            <a:r>
              <a:rPr lang="it-IT" dirty="0" smtClean="0"/>
              <a:t>laddove:</a:t>
            </a:r>
          </a:p>
          <a:p>
            <a:endParaRPr lang="it-IT" dirty="0"/>
          </a:p>
          <a:p>
            <a:r>
              <a:rPr lang="it-IT" dirty="0"/>
              <a:t>m = massa del veicolo;</a:t>
            </a:r>
          </a:p>
          <a:p>
            <a:r>
              <a:rPr lang="it-IT" dirty="0"/>
              <a:t>V = velocità;</a:t>
            </a:r>
          </a:p>
          <a:p>
            <a:r>
              <a:rPr lang="it-IT" dirty="0"/>
              <a:t>R = raggio della curva;</a:t>
            </a:r>
          </a:p>
          <a:p>
            <a:r>
              <a:rPr lang="it-IT" dirty="0"/>
              <a:t>g = costante di accelerazione gravimetrica;</a:t>
            </a:r>
          </a:p>
          <a:p>
            <a:r>
              <a:rPr lang="it-IT" dirty="0" err="1"/>
              <a:t>f</a:t>
            </a:r>
            <a:r>
              <a:rPr lang="it-IT" baseline="-25000" dirty="0" err="1"/>
              <a:t>t</a:t>
            </a:r>
            <a:r>
              <a:rPr lang="it-IT" dirty="0"/>
              <a:t> = coefficiente di attrito in senso trasversale al moto</a:t>
            </a:r>
            <a:r>
              <a:rPr lang="it-IT" dirty="0" smtClean="0"/>
              <a:t>.</a:t>
            </a:r>
          </a:p>
          <a:p>
            <a:endParaRPr lang="it-IT" dirty="0"/>
          </a:p>
          <a:p>
            <a:r>
              <a:rPr lang="it-IT" dirty="0"/>
              <a:t>Il veicolo manterrà, quindi, la propria stabilità fino a quando </a:t>
            </a:r>
            <a:r>
              <a:rPr lang="it-IT" dirty="0" err="1"/>
              <a:t>F</a:t>
            </a:r>
            <a:r>
              <a:rPr lang="it-IT" baseline="-25000" dirty="0" err="1"/>
              <a:t>c</a:t>
            </a:r>
            <a:r>
              <a:rPr lang="it-IT" dirty="0"/>
              <a:t> sarà inferiore ad F</a:t>
            </a:r>
            <a:r>
              <a:rPr lang="it-IT" baseline="-25000" dirty="0"/>
              <a:t>a</a:t>
            </a:r>
            <a:r>
              <a:rPr lang="it-IT" dirty="0" smtClean="0"/>
              <a:t>:</a:t>
            </a:r>
          </a:p>
          <a:p>
            <a:endParaRPr lang="it-IT" dirty="0"/>
          </a:p>
          <a:p>
            <a:pPr algn="ctr"/>
            <a:r>
              <a:rPr lang="it-IT" dirty="0" err="1"/>
              <a:t>F</a:t>
            </a:r>
            <a:r>
              <a:rPr lang="it-IT" baseline="-25000" dirty="0" err="1"/>
              <a:t>c</a:t>
            </a:r>
            <a:r>
              <a:rPr lang="it-IT" dirty="0"/>
              <a:t> &lt; F</a:t>
            </a:r>
            <a:r>
              <a:rPr lang="it-IT" baseline="-25000" dirty="0"/>
              <a:t>a</a:t>
            </a:r>
            <a:endParaRPr lang="it-IT" dirty="0"/>
          </a:p>
        </p:txBody>
      </p:sp>
      <p:sp>
        <p:nvSpPr>
          <p:cNvPr id="8" name="Segnaposto contenuto 2"/>
          <p:cNvSpPr txBox="1">
            <a:spLocks/>
          </p:cNvSpPr>
          <p:nvPr/>
        </p:nvSpPr>
        <p:spPr>
          <a:xfrm>
            <a:off x="539552" y="-819472"/>
            <a:ext cx="8229600" cy="1440160"/>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Font typeface="Wingdings 2"/>
              <a:buNone/>
            </a:pPr>
            <a:r>
              <a:rPr lang="it-IT" sz="17600" b="1" i="1" u="sng" dirty="0" smtClean="0"/>
              <a:t>I MOTI ABERRANTI</a:t>
            </a:r>
            <a:endParaRPr lang="it-IT" sz="17600" b="1" i="1" u="sng" dirty="0"/>
          </a:p>
        </p:txBody>
      </p:sp>
    </p:spTree>
    <p:extLst>
      <p:ext uri="{BB962C8B-B14F-4D97-AF65-F5344CB8AC3E}">
        <p14:creationId xmlns:p14="http://schemas.microsoft.com/office/powerpoint/2010/main" val="21520376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15</a:t>
            </a:fld>
            <a:endParaRPr lang="it-IT"/>
          </a:p>
        </p:txBody>
      </p:sp>
      <p:sp>
        <p:nvSpPr>
          <p:cNvPr id="6" name="Segnaposto piè di pagina 3"/>
          <p:cNvSpPr>
            <a:spLocks noGrp="1"/>
          </p:cNvSpPr>
          <p:nvPr>
            <p:ph type="ftr" sz="quarter" idx="11"/>
          </p:nvPr>
        </p:nvSpPr>
        <p:spPr>
          <a:xfrm>
            <a:off x="0" y="6473403"/>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3" name="Rettangolo 2"/>
          <p:cNvSpPr/>
          <p:nvPr/>
        </p:nvSpPr>
        <p:spPr>
          <a:xfrm>
            <a:off x="899592" y="2828836"/>
            <a:ext cx="7416824" cy="2031325"/>
          </a:xfrm>
          <a:prstGeom prst="rect">
            <a:avLst/>
          </a:prstGeom>
        </p:spPr>
        <p:txBody>
          <a:bodyPr wrap="square">
            <a:spAutoFit/>
          </a:bodyPr>
          <a:lstStyle/>
          <a:p>
            <a:r>
              <a:rPr lang="it-IT" dirty="0"/>
              <a:t>Al limite dello sbandamento avremo</a:t>
            </a:r>
            <a:r>
              <a:rPr lang="it-IT" dirty="0" smtClean="0"/>
              <a:t>:</a:t>
            </a:r>
          </a:p>
          <a:p>
            <a:endParaRPr lang="it-IT" dirty="0"/>
          </a:p>
          <a:p>
            <a:r>
              <a:rPr lang="it-IT" dirty="0"/>
              <a:t>(m * V</a:t>
            </a:r>
            <a:r>
              <a:rPr lang="it-IT" baseline="30000" dirty="0"/>
              <a:t>2</a:t>
            </a:r>
            <a:r>
              <a:rPr lang="it-IT" dirty="0"/>
              <a:t>)/R = m * g* </a:t>
            </a:r>
            <a:r>
              <a:rPr lang="it-IT" dirty="0" err="1"/>
              <a:t>f</a:t>
            </a:r>
            <a:r>
              <a:rPr lang="it-IT" baseline="-25000" dirty="0" err="1"/>
              <a:t>t</a:t>
            </a:r>
            <a:endParaRPr lang="it-IT" dirty="0"/>
          </a:p>
          <a:p>
            <a:endParaRPr lang="it-IT" dirty="0" smtClean="0"/>
          </a:p>
          <a:p>
            <a:r>
              <a:rPr lang="it-IT" dirty="0" smtClean="0"/>
              <a:t>da </a:t>
            </a:r>
            <a:r>
              <a:rPr lang="it-IT" dirty="0"/>
              <a:t>cui</a:t>
            </a:r>
            <a:r>
              <a:rPr lang="it-IT" dirty="0" smtClean="0"/>
              <a:t>:</a:t>
            </a:r>
          </a:p>
          <a:p>
            <a:endParaRPr lang="it-IT" dirty="0"/>
          </a:p>
          <a:p>
            <a:pPr algn="ctr"/>
            <a:r>
              <a:rPr lang="it-IT" dirty="0"/>
              <a:t>V = √R * g * </a:t>
            </a:r>
            <a:r>
              <a:rPr lang="it-IT" dirty="0" err="1"/>
              <a:t>f</a:t>
            </a:r>
            <a:r>
              <a:rPr lang="it-IT" baseline="-25000" dirty="0" err="1"/>
              <a:t>t</a:t>
            </a:r>
            <a:endParaRPr lang="it-IT" dirty="0"/>
          </a:p>
        </p:txBody>
      </p:sp>
      <p:sp>
        <p:nvSpPr>
          <p:cNvPr id="8" name="Segnaposto contenuto 2"/>
          <p:cNvSpPr txBox="1">
            <a:spLocks/>
          </p:cNvSpPr>
          <p:nvPr/>
        </p:nvSpPr>
        <p:spPr>
          <a:xfrm>
            <a:off x="539552" y="-819472"/>
            <a:ext cx="8229600" cy="1440160"/>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Font typeface="Wingdings 2"/>
              <a:buNone/>
            </a:pPr>
            <a:r>
              <a:rPr lang="it-IT" sz="17600" b="1" i="1" u="sng" dirty="0" smtClean="0"/>
              <a:t>I MOTI ABERRANTI</a:t>
            </a:r>
            <a:endParaRPr lang="it-IT" sz="17600" b="1" i="1" u="sng" dirty="0"/>
          </a:p>
        </p:txBody>
      </p:sp>
    </p:spTree>
    <p:extLst>
      <p:ext uri="{BB962C8B-B14F-4D97-AF65-F5344CB8AC3E}">
        <p14:creationId xmlns:p14="http://schemas.microsoft.com/office/powerpoint/2010/main" val="5670762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16</a:t>
            </a:fld>
            <a:endParaRPr lang="it-IT"/>
          </a:p>
        </p:txBody>
      </p:sp>
      <p:sp>
        <p:nvSpPr>
          <p:cNvPr id="7"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4" name="Rectangle 3"/>
          <p:cNvSpPr>
            <a:spLocks noChangeArrowheads="1"/>
          </p:cNvSpPr>
          <p:nvPr/>
        </p:nvSpPr>
        <p:spPr bwMode="auto">
          <a:xfrm>
            <a:off x="0" y="40195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 </a:t>
            </a:r>
            <a:r>
              <a:rPr kumimoji="0" lang="it-IT" sz="800" b="0" i="0" u="none" strike="noStrike" cap="none" normalizeH="0" baseline="0" smtClean="0">
                <a:ln>
                  <a:noFill/>
                </a:ln>
                <a:solidFill>
                  <a:schemeClr val="tx1"/>
                </a:solidFill>
                <a:effectLst/>
                <a:latin typeface="Arial" pitchFamily="34" charset="0"/>
                <a:cs typeface="Arial" pitchFamily="34" charset="0"/>
              </a:rPr>
              <a:t> </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Rettangolo 10"/>
          <p:cNvSpPr/>
          <p:nvPr/>
        </p:nvSpPr>
        <p:spPr>
          <a:xfrm>
            <a:off x="179512" y="2204864"/>
            <a:ext cx="8964488" cy="3139321"/>
          </a:xfrm>
          <a:prstGeom prst="rect">
            <a:avLst/>
          </a:prstGeom>
        </p:spPr>
        <p:txBody>
          <a:bodyPr wrap="square">
            <a:spAutoFit/>
          </a:bodyPr>
          <a:lstStyle/>
          <a:p>
            <a:r>
              <a:rPr lang="it-IT" dirty="0"/>
              <a:t>Qualora, invece, la pavimentazione stradale presenti un’apprezzabile pendenza trasversale (superiore al 2%, che corrisponde a tg Ɵ = tg 1° 8’ 45”), il valore del coefficiente (</a:t>
            </a:r>
            <a:r>
              <a:rPr lang="it-IT" dirty="0" err="1"/>
              <a:t>f</a:t>
            </a:r>
            <a:r>
              <a:rPr lang="it-IT" baseline="-25000" dirty="0" err="1"/>
              <a:t>t</a:t>
            </a:r>
            <a:r>
              <a:rPr lang="it-IT" dirty="0"/>
              <a:t>) di attrito in senso trasversale al moto verrà influenzato (in maggiorazione o in riduzione) dal valore della tangente dell’angolo (Ɵ) di pendenza, come si evince dalla seguente relazione</a:t>
            </a:r>
            <a:r>
              <a:rPr lang="it-IT" dirty="0" smtClean="0"/>
              <a:t>:</a:t>
            </a:r>
          </a:p>
          <a:p>
            <a:endParaRPr lang="it-IT" dirty="0"/>
          </a:p>
          <a:p>
            <a:r>
              <a:rPr lang="it-IT" dirty="0"/>
              <a:t>V = √(g * R * (</a:t>
            </a:r>
            <a:r>
              <a:rPr lang="it-IT" dirty="0" err="1"/>
              <a:t>f</a:t>
            </a:r>
            <a:r>
              <a:rPr lang="it-IT" baseline="-25000" dirty="0" err="1"/>
              <a:t>t</a:t>
            </a:r>
            <a:r>
              <a:rPr lang="it-IT" baseline="-25000" dirty="0"/>
              <a:t> </a:t>
            </a:r>
            <a:r>
              <a:rPr lang="it-IT" dirty="0"/>
              <a:t>± tg Ɵ)/(1 – </a:t>
            </a:r>
            <a:r>
              <a:rPr lang="it-IT" dirty="0" err="1"/>
              <a:t>f</a:t>
            </a:r>
            <a:r>
              <a:rPr lang="it-IT" baseline="-25000" dirty="0" err="1"/>
              <a:t>t</a:t>
            </a:r>
            <a:r>
              <a:rPr lang="it-IT" dirty="0"/>
              <a:t> * tg Ɵ</a:t>
            </a:r>
            <a:r>
              <a:rPr lang="it-IT" dirty="0" smtClean="0"/>
              <a:t>))</a:t>
            </a:r>
          </a:p>
          <a:p>
            <a:endParaRPr lang="it-IT" dirty="0"/>
          </a:p>
          <a:p>
            <a:r>
              <a:rPr lang="it-IT" dirty="0"/>
              <a:t>ovvero, dalla seguente formula semplificata</a:t>
            </a:r>
            <a:r>
              <a:rPr lang="it-IT" dirty="0" smtClean="0"/>
              <a:t>:</a:t>
            </a:r>
          </a:p>
          <a:p>
            <a:endParaRPr lang="it-IT" dirty="0"/>
          </a:p>
          <a:p>
            <a:pPr algn="ctr"/>
            <a:r>
              <a:rPr lang="it-IT" dirty="0"/>
              <a:t>V = √(g * R * (</a:t>
            </a:r>
            <a:r>
              <a:rPr lang="it-IT" dirty="0" err="1"/>
              <a:t>f</a:t>
            </a:r>
            <a:r>
              <a:rPr lang="it-IT" baseline="-25000" dirty="0" err="1"/>
              <a:t>t</a:t>
            </a:r>
            <a:r>
              <a:rPr lang="it-IT" dirty="0"/>
              <a:t> ± tg Ɵ))</a:t>
            </a:r>
          </a:p>
        </p:txBody>
      </p:sp>
      <p:sp>
        <p:nvSpPr>
          <p:cNvPr id="13" name="Segnaposto contenuto 2"/>
          <p:cNvSpPr txBox="1">
            <a:spLocks/>
          </p:cNvSpPr>
          <p:nvPr/>
        </p:nvSpPr>
        <p:spPr>
          <a:xfrm>
            <a:off x="539552" y="-819472"/>
            <a:ext cx="8229600" cy="1440160"/>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Font typeface="Wingdings 2"/>
              <a:buNone/>
            </a:pPr>
            <a:r>
              <a:rPr lang="it-IT" sz="17600" b="1" i="1" u="sng" dirty="0" smtClean="0"/>
              <a:t>I MOTI ABERRANTI</a:t>
            </a:r>
            <a:endParaRPr lang="it-IT" sz="17600" b="1" i="1" u="sng" dirty="0"/>
          </a:p>
        </p:txBody>
      </p:sp>
    </p:spTree>
    <p:extLst>
      <p:ext uri="{BB962C8B-B14F-4D97-AF65-F5344CB8AC3E}">
        <p14:creationId xmlns:p14="http://schemas.microsoft.com/office/powerpoint/2010/main" val="39909256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17</a:t>
            </a:fld>
            <a:endParaRPr lang="it-IT"/>
          </a:p>
        </p:txBody>
      </p:sp>
      <p:sp>
        <p:nvSpPr>
          <p:cNvPr id="7"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9" name="Segnaposto contenuto 2"/>
          <p:cNvSpPr txBox="1">
            <a:spLocks/>
          </p:cNvSpPr>
          <p:nvPr/>
        </p:nvSpPr>
        <p:spPr>
          <a:xfrm>
            <a:off x="539552" y="-819472"/>
            <a:ext cx="8229600" cy="1440160"/>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Font typeface="Wingdings 2"/>
              <a:buNone/>
            </a:pPr>
            <a:r>
              <a:rPr lang="it-IT" sz="17600" b="1" i="1" u="sng" dirty="0" smtClean="0"/>
              <a:t>I MOTI ABERRANTI</a:t>
            </a:r>
            <a:endParaRPr lang="it-IT" sz="17600" b="1" i="1" u="sng"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8525" y="1628800"/>
            <a:ext cx="7272209" cy="4437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601960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18</a:t>
            </a:fld>
            <a:endParaRPr lang="it-IT"/>
          </a:p>
        </p:txBody>
      </p:sp>
      <p:sp>
        <p:nvSpPr>
          <p:cNvPr id="7"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11" name="Segnaposto contenuto 2"/>
          <p:cNvSpPr txBox="1">
            <a:spLocks/>
          </p:cNvSpPr>
          <p:nvPr/>
        </p:nvSpPr>
        <p:spPr>
          <a:xfrm>
            <a:off x="539552" y="-819472"/>
            <a:ext cx="8229600" cy="1440160"/>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Font typeface="Wingdings 2"/>
              <a:buNone/>
            </a:pPr>
            <a:r>
              <a:rPr lang="it-IT" sz="17600" b="1" i="1" u="sng" dirty="0" smtClean="0"/>
              <a:t>I MOTI ABERRANTI</a:t>
            </a:r>
            <a:endParaRPr lang="it-IT" sz="17600" b="1" i="1" u="sng" dirty="0"/>
          </a:p>
        </p:txBody>
      </p:sp>
      <p:sp>
        <p:nvSpPr>
          <p:cNvPr id="3" name="Rettangolo 2"/>
          <p:cNvSpPr/>
          <p:nvPr/>
        </p:nvSpPr>
        <p:spPr>
          <a:xfrm>
            <a:off x="2380631" y="1052736"/>
            <a:ext cx="4382738" cy="369332"/>
          </a:xfrm>
          <a:prstGeom prst="rect">
            <a:avLst/>
          </a:prstGeom>
        </p:spPr>
        <p:txBody>
          <a:bodyPr wrap="none">
            <a:spAutoFit/>
          </a:bodyPr>
          <a:lstStyle/>
          <a:p>
            <a:r>
              <a:rPr lang="it-IT" b="1" u="sng" dirty="0"/>
              <a:t>Casistica esemplificativa – Esempio n°1</a:t>
            </a:r>
            <a:endParaRPr lang="it-IT" dirty="0"/>
          </a:p>
        </p:txBody>
      </p:sp>
      <p:sp>
        <p:nvSpPr>
          <p:cNvPr id="4" name="Rettangolo 3"/>
          <p:cNvSpPr/>
          <p:nvPr/>
        </p:nvSpPr>
        <p:spPr>
          <a:xfrm>
            <a:off x="395536" y="1484784"/>
            <a:ext cx="8208912" cy="5078313"/>
          </a:xfrm>
          <a:prstGeom prst="rect">
            <a:avLst/>
          </a:prstGeom>
        </p:spPr>
        <p:txBody>
          <a:bodyPr wrap="square">
            <a:spAutoFit/>
          </a:bodyPr>
          <a:lstStyle/>
          <a:p>
            <a:r>
              <a:rPr lang="it-IT" dirty="0"/>
              <a:t>Un autoveicolo, nel percorrere una curva, avente raggio pari a 65 metri circa, sbanda e fuoriesce dalla sede stradale; il piano viabile risulta asciutto, i pneumatici in ottime condizioni. La velocità massima ammissibile che, nella circostanza, è stata senza dubbio superata, determinando il moto aberrante in questione, viene così quantificata:</a:t>
            </a:r>
          </a:p>
          <a:p>
            <a:r>
              <a:rPr lang="en-US" dirty="0"/>
              <a:t>V = √65 * 9,8 * 0,80 = √509,6 = 22,5 m/s = 81 km/h </a:t>
            </a:r>
            <a:r>
              <a:rPr lang="en-US" dirty="0" smtClean="0"/>
              <a:t>circa</a:t>
            </a:r>
          </a:p>
          <a:p>
            <a:endParaRPr lang="en-US" dirty="0"/>
          </a:p>
          <a:p>
            <a:r>
              <a:rPr lang="en-US" dirty="0" smtClean="0"/>
              <a:t>La </a:t>
            </a:r>
            <a:r>
              <a:rPr lang="en-US" dirty="0" err="1" smtClean="0"/>
              <a:t>ricerca</a:t>
            </a:r>
            <a:r>
              <a:rPr lang="en-US" dirty="0" smtClean="0"/>
              <a:t> del </a:t>
            </a:r>
            <a:r>
              <a:rPr lang="en-US" dirty="0" err="1" smtClean="0"/>
              <a:t>coeff</a:t>
            </a:r>
            <a:r>
              <a:rPr lang="en-US" dirty="0" smtClean="0"/>
              <a:t>. di </a:t>
            </a:r>
            <a:r>
              <a:rPr lang="en-US" dirty="0" err="1" smtClean="0"/>
              <a:t>attrito</a:t>
            </a:r>
            <a:r>
              <a:rPr lang="en-US" dirty="0" smtClean="0"/>
              <a:t> in </a:t>
            </a:r>
            <a:r>
              <a:rPr lang="en-US" dirty="0" err="1" smtClean="0"/>
              <a:t>senso</a:t>
            </a:r>
            <a:r>
              <a:rPr lang="en-US" dirty="0" smtClean="0"/>
              <a:t> </a:t>
            </a:r>
            <a:r>
              <a:rPr lang="en-US" dirty="0" err="1" smtClean="0"/>
              <a:t>trasversale</a:t>
            </a:r>
            <a:r>
              <a:rPr lang="en-US" dirty="0" smtClean="0"/>
              <a:t> </a:t>
            </a:r>
            <a:r>
              <a:rPr lang="en-US" dirty="0" err="1" smtClean="0"/>
              <a:t>viene</a:t>
            </a:r>
            <a:r>
              <a:rPr lang="en-US" dirty="0" smtClean="0"/>
              <a:t> </a:t>
            </a:r>
            <a:r>
              <a:rPr lang="en-US" dirty="0" err="1" smtClean="0"/>
              <a:t>effettuata</a:t>
            </a:r>
            <a:r>
              <a:rPr lang="en-US" dirty="0" smtClean="0"/>
              <a:t> </a:t>
            </a:r>
            <a:r>
              <a:rPr lang="en-US" dirty="0" err="1" smtClean="0"/>
              <a:t>sempre</a:t>
            </a:r>
            <a:r>
              <a:rPr lang="en-US" dirty="0" smtClean="0"/>
              <a:t> per </a:t>
            </a:r>
            <a:r>
              <a:rPr lang="en-US" dirty="0" err="1" smtClean="0"/>
              <a:t>tentavitivi</a:t>
            </a:r>
            <a:r>
              <a:rPr lang="en-US" dirty="0" smtClean="0"/>
              <a:t> </a:t>
            </a:r>
            <a:r>
              <a:rPr lang="en-US" dirty="0" err="1" smtClean="0"/>
              <a:t>una</a:t>
            </a:r>
            <a:r>
              <a:rPr lang="en-US" dirty="0" smtClean="0"/>
              <a:t> </a:t>
            </a:r>
            <a:r>
              <a:rPr lang="en-US" dirty="0" err="1" smtClean="0"/>
              <a:t>volta</a:t>
            </a:r>
            <a:r>
              <a:rPr lang="en-US" dirty="0" smtClean="0"/>
              <a:t> </a:t>
            </a:r>
            <a:r>
              <a:rPr lang="en-US" dirty="0" err="1" smtClean="0"/>
              <a:t>soddisfatta</a:t>
            </a:r>
            <a:r>
              <a:rPr lang="en-US" dirty="0" smtClean="0"/>
              <a:t> </a:t>
            </a:r>
            <a:r>
              <a:rPr lang="en-US" dirty="0" err="1" smtClean="0"/>
              <a:t>l’eguaglianza</a:t>
            </a:r>
            <a:r>
              <a:rPr lang="en-US" dirty="0" smtClean="0"/>
              <a:t> </a:t>
            </a:r>
            <a:r>
              <a:rPr lang="en-US" dirty="0" err="1" smtClean="0"/>
              <a:t>che</a:t>
            </a:r>
            <a:r>
              <a:rPr lang="en-US" dirty="0" smtClean="0"/>
              <a:t> </a:t>
            </a:r>
            <a:r>
              <a:rPr lang="en-US" dirty="0" err="1" smtClean="0"/>
              <a:t>permette</a:t>
            </a:r>
            <a:r>
              <a:rPr lang="en-US" dirty="0" smtClean="0"/>
              <a:t> di </a:t>
            </a:r>
            <a:r>
              <a:rPr lang="en-US" dirty="0" err="1" smtClean="0"/>
              <a:t>verificare</a:t>
            </a:r>
            <a:r>
              <a:rPr lang="en-US" dirty="0" smtClean="0"/>
              <a:t> la </a:t>
            </a:r>
            <a:r>
              <a:rPr lang="en-US" dirty="0" err="1" smtClean="0"/>
              <a:t>velocità</a:t>
            </a:r>
            <a:endParaRPr lang="it-IT" dirty="0"/>
          </a:p>
          <a:p>
            <a:r>
              <a:rPr lang="it-IT" dirty="0" smtClean="0"/>
              <a:t>Limite allo </a:t>
            </a:r>
            <a:r>
              <a:rPr lang="it-IT" dirty="0" err="1" smtClean="0"/>
              <a:t>sbandamenteo</a:t>
            </a:r>
            <a:r>
              <a:rPr lang="it-IT" dirty="0" smtClean="0"/>
              <a:t>. Per </a:t>
            </a:r>
            <a:r>
              <a:rPr lang="it-IT" dirty="0"/>
              <a:t>cui si può affermare che il veicolo interessato manteneva una velocità non inferiore agli 80 km/h; per non incorrere nello sbandamento, il conducente non avrebbe dovuto superarla. Qualora il piano viabile fosse stato </a:t>
            </a:r>
            <a:r>
              <a:rPr lang="it-IT" dirty="0" smtClean="0"/>
              <a:t>insudiciato da melma ed </a:t>
            </a:r>
            <a:r>
              <a:rPr lang="it-IT" dirty="0"/>
              <a:t>i pneumatici fossero stati usurati; la velocità massima ammissibile, da non superare per evitare lo sbandamento, sarebbe stata:</a:t>
            </a:r>
          </a:p>
          <a:p>
            <a:r>
              <a:rPr lang="en-US" dirty="0"/>
              <a:t>V = √65 * 9,8 * 0,42 = √267,54 = 16,3 m/s = 58 km/h circa</a:t>
            </a:r>
            <a:endParaRPr lang="it-IT" dirty="0"/>
          </a:p>
          <a:p>
            <a:r>
              <a:rPr lang="it-IT" dirty="0"/>
              <a:t>Valore questo che evidenzia la determinante importanza che l’attrito (in senso trasversale al moto) assume nel fenomeno in esame.</a:t>
            </a:r>
          </a:p>
        </p:txBody>
      </p:sp>
    </p:spTree>
    <p:extLst>
      <p:ext uri="{BB962C8B-B14F-4D97-AF65-F5344CB8AC3E}">
        <p14:creationId xmlns:p14="http://schemas.microsoft.com/office/powerpoint/2010/main" val="1463159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19</a:t>
            </a:fld>
            <a:endParaRPr lang="it-IT"/>
          </a:p>
        </p:txBody>
      </p:sp>
      <p:sp>
        <p:nvSpPr>
          <p:cNvPr id="7"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2" name="Rettangolo 1"/>
          <p:cNvSpPr/>
          <p:nvPr/>
        </p:nvSpPr>
        <p:spPr>
          <a:xfrm>
            <a:off x="2362441" y="1124744"/>
            <a:ext cx="4409990" cy="369332"/>
          </a:xfrm>
          <a:prstGeom prst="rect">
            <a:avLst/>
          </a:prstGeom>
        </p:spPr>
        <p:txBody>
          <a:bodyPr wrap="none">
            <a:spAutoFit/>
          </a:bodyPr>
          <a:lstStyle/>
          <a:p>
            <a:r>
              <a:rPr lang="it-IT" b="1" u="sng" dirty="0"/>
              <a:t>Casistica esemplificativa – Esempio n°2</a:t>
            </a:r>
            <a:endParaRPr lang="it-IT" dirty="0"/>
          </a:p>
        </p:txBody>
      </p:sp>
      <p:sp>
        <p:nvSpPr>
          <p:cNvPr id="6" name="Segnaposto contenuto 2"/>
          <p:cNvSpPr txBox="1">
            <a:spLocks/>
          </p:cNvSpPr>
          <p:nvPr/>
        </p:nvSpPr>
        <p:spPr>
          <a:xfrm>
            <a:off x="539552" y="-819472"/>
            <a:ext cx="8229600" cy="1440160"/>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Font typeface="Wingdings 2"/>
              <a:buNone/>
            </a:pPr>
            <a:r>
              <a:rPr lang="it-IT" sz="17600" b="1" i="1" u="sng" dirty="0" smtClean="0"/>
              <a:t>I MOTI ABERRANTI</a:t>
            </a:r>
            <a:endParaRPr lang="it-IT" sz="17600" b="1" i="1" u="sng" dirty="0"/>
          </a:p>
        </p:txBody>
      </p:sp>
      <p:sp>
        <p:nvSpPr>
          <p:cNvPr id="3" name="Rettangolo 2"/>
          <p:cNvSpPr/>
          <p:nvPr/>
        </p:nvSpPr>
        <p:spPr>
          <a:xfrm>
            <a:off x="179512" y="1844824"/>
            <a:ext cx="8136904" cy="1477328"/>
          </a:xfrm>
          <a:prstGeom prst="rect">
            <a:avLst/>
          </a:prstGeom>
        </p:spPr>
        <p:txBody>
          <a:bodyPr wrap="square">
            <a:spAutoFit/>
          </a:bodyPr>
          <a:lstStyle/>
          <a:p>
            <a:r>
              <a:rPr lang="it-IT" dirty="0"/>
              <a:t>Con riferimento al primo caso dell’esempio sopra esaminato, qualora il piano viabile della curva in questione presenti anche una sopraelevazione del bordo esterno, con pendenza ad esempio del 4%, applicando la formula</a:t>
            </a:r>
            <a:r>
              <a:rPr lang="it-IT" dirty="0" smtClean="0"/>
              <a:t>:</a:t>
            </a:r>
          </a:p>
          <a:p>
            <a:endParaRPr lang="it-IT" dirty="0"/>
          </a:p>
          <a:p>
            <a:pPr algn="ctr"/>
            <a:r>
              <a:rPr lang="it-IT" dirty="0"/>
              <a:t>V = √(g * R * (</a:t>
            </a:r>
            <a:r>
              <a:rPr lang="it-IT" dirty="0" err="1"/>
              <a:t>f</a:t>
            </a:r>
            <a:r>
              <a:rPr lang="it-IT" baseline="-25000" dirty="0" err="1"/>
              <a:t>t</a:t>
            </a:r>
            <a:r>
              <a:rPr lang="it-IT" baseline="-25000" dirty="0"/>
              <a:t> </a:t>
            </a:r>
            <a:r>
              <a:rPr lang="it-IT" dirty="0"/>
              <a:t>± tg Ɵ)/(1 – </a:t>
            </a:r>
            <a:r>
              <a:rPr lang="it-IT" dirty="0" err="1"/>
              <a:t>f</a:t>
            </a:r>
            <a:r>
              <a:rPr lang="it-IT" baseline="-25000" dirty="0" err="1"/>
              <a:t>t</a:t>
            </a:r>
            <a:r>
              <a:rPr lang="it-IT" dirty="0"/>
              <a:t> * tg Ɵ))</a:t>
            </a:r>
          </a:p>
        </p:txBody>
      </p:sp>
      <p:sp>
        <p:nvSpPr>
          <p:cNvPr id="4" name="Rettangolo 3"/>
          <p:cNvSpPr/>
          <p:nvPr/>
        </p:nvSpPr>
        <p:spPr>
          <a:xfrm>
            <a:off x="107504" y="3568948"/>
            <a:ext cx="8928992" cy="2862322"/>
          </a:xfrm>
          <a:prstGeom prst="rect">
            <a:avLst/>
          </a:prstGeom>
        </p:spPr>
        <p:txBody>
          <a:bodyPr wrap="square">
            <a:spAutoFit/>
          </a:bodyPr>
          <a:lstStyle/>
          <a:p>
            <a:r>
              <a:rPr lang="it-IT" dirty="0"/>
              <a:t>la velocità massima ammissibile (nella circostanza superata dal conducente, in quanto l’autoveicolo ha sbandato) viene  così quantificata:</a:t>
            </a:r>
          </a:p>
          <a:p>
            <a:r>
              <a:rPr lang="en-US" dirty="0"/>
              <a:t>V = √(9,8 * 65 * (0,80 + 0,04)/(1 – 0,80 * 0,04)) = √552,7686 = 23,51 m/s = 84 km/h circa</a:t>
            </a:r>
            <a:endParaRPr lang="it-IT" dirty="0"/>
          </a:p>
          <a:p>
            <a:endParaRPr lang="it-IT" dirty="0" smtClean="0"/>
          </a:p>
          <a:p>
            <a:r>
              <a:rPr lang="it-IT" dirty="0" smtClean="0"/>
              <a:t>mentre</a:t>
            </a:r>
            <a:r>
              <a:rPr lang="it-IT" dirty="0"/>
              <a:t>, applicando la formula semplificata:</a:t>
            </a:r>
          </a:p>
          <a:p>
            <a:pPr algn="ctr"/>
            <a:r>
              <a:rPr lang="it-IT" dirty="0"/>
              <a:t> V = √(g * R * (</a:t>
            </a:r>
            <a:r>
              <a:rPr lang="it-IT" dirty="0" err="1"/>
              <a:t>f</a:t>
            </a:r>
            <a:r>
              <a:rPr lang="it-IT" baseline="-25000" dirty="0" err="1"/>
              <a:t>t</a:t>
            </a:r>
            <a:r>
              <a:rPr lang="it-IT" dirty="0"/>
              <a:t> ± tg Ɵ))</a:t>
            </a:r>
          </a:p>
          <a:p>
            <a:endParaRPr lang="it-IT" dirty="0" smtClean="0"/>
          </a:p>
          <a:p>
            <a:r>
              <a:rPr lang="it-IT" dirty="0" smtClean="0"/>
              <a:t>la </a:t>
            </a:r>
            <a:r>
              <a:rPr lang="it-IT" dirty="0"/>
              <a:t>velocità massima ammissibile risulta essere:</a:t>
            </a:r>
          </a:p>
          <a:p>
            <a:r>
              <a:rPr lang="it-IT" dirty="0"/>
              <a:t>V = √(9,8 * 65 * (0,80 + 0,04)) = √535,08 = 23,13 m/s = 83 km/h circa, con un’irrisoria differenza in meno di appena 1 km/h. </a:t>
            </a:r>
          </a:p>
        </p:txBody>
      </p:sp>
    </p:spTree>
    <p:extLst>
      <p:ext uri="{BB962C8B-B14F-4D97-AF65-F5344CB8AC3E}">
        <p14:creationId xmlns:p14="http://schemas.microsoft.com/office/powerpoint/2010/main" val="19867171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I MOTI ABERRANTI</a:t>
            </a:r>
            <a:endParaRPr lang="it-IT" sz="176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2</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2" name="Rettangolo 1"/>
          <p:cNvSpPr/>
          <p:nvPr/>
        </p:nvSpPr>
        <p:spPr>
          <a:xfrm>
            <a:off x="2268240" y="2225407"/>
            <a:ext cx="4572000" cy="3108543"/>
          </a:xfrm>
          <a:prstGeom prst="rect">
            <a:avLst/>
          </a:prstGeom>
        </p:spPr>
        <p:txBody>
          <a:bodyPr>
            <a:spAutoFit/>
          </a:bodyPr>
          <a:lstStyle/>
          <a:p>
            <a:pPr lvl="0"/>
            <a:r>
              <a:rPr lang="it-IT" sz="2800" i="1" dirty="0"/>
              <a:t>lo sbandamento</a:t>
            </a:r>
            <a:r>
              <a:rPr lang="it-IT" sz="2800" i="1" dirty="0" smtClean="0"/>
              <a:t>;</a:t>
            </a:r>
          </a:p>
          <a:p>
            <a:pPr lvl="0"/>
            <a:endParaRPr lang="it-IT" sz="2800" i="1" dirty="0"/>
          </a:p>
          <a:p>
            <a:pPr lvl="0"/>
            <a:r>
              <a:rPr lang="it-IT" sz="2800" i="1" dirty="0"/>
              <a:t>il ribaltamento</a:t>
            </a:r>
            <a:r>
              <a:rPr lang="it-IT" sz="2800" i="1" dirty="0" smtClean="0"/>
              <a:t>;</a:t>
            </a:r>
          </a:p>
          <a:p>
            <a:pPr lvl="0"/>
            <a:endParaRPr lang="it-IT" sz="2800" i="1" dirty="0"/>
          </a:p>
          <a:p>
            <a:pPr lvl="0"/>
            <a:r>
              <a:rPr lang="it-IT" sz="2800" i="1" dirty="0"/>
              <a:t>la deriva</a:t>
            </a:r>
            <a:r>
              <a:rPr lang="it-IT" sz="2800" i="1" dirty="0" smtClean="0"/>
              <a:t>;</a:t>
            </a:r>
          </a:p>
          <a:p>
            <a:pPr lvl="0"/>
            <a:endParaRPr lang="it-IT" sz="2800" i="1" dirty="0"/>
          </a:p>
          <a:p>
            <a:pPr lvl="0"/>
            <a:r>
              <a:rPr lang="it-IT" sz="2800" i="1" dirty="0"/>
              <a:t>lo scarroccia mento.</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20</a:t>
            </a:fld>
            <a:endParaRPr lang="it-IT"/>
          </a:p>
        </p:txBody>
      </p:sp>
      <p:sp>
        <p:nvSpPr>
          <p:cNvPr id="6"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4" name="Segnaposto contenuto 2"/>
          <p:cNvSpPr txBox="1">
            <a:spLocks/>
          </p:cNvSpPr>
          <p:nvPr/>
        </p:nvSpPr>
        <p:spPr>
          <a:xfrm>
            <a:off x="539552" y="-819472"/>
            <a:ext cx="8229600" cy="1440160"/>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Font typeface="Wingdings 2"/>
              <a:buNone/>
            </a:pPr>
            <a:r>
              <a:rPr lang="it-IT" sz="17600" b="1" i="1" u="sng" dirty="0" smtClean="0"/>
              <a:t>I MOTI ABERRANTI</a:t>
            </a:r>
            <a:endParaRPr lang="it-IT" sz="17600" b="1" i="1" u="sng" dirty="0"/>
          </a:p>
        </p:txBody>
      </p:sp>
      <p:sp>
        <p:nvSpPr>
          <p:cNvPr id="2" name="Rettangolo 1"/>
          <p:cNvSpPr/>
          <p:nvPr/>
        </p:nvSpPr>
        <p:spPr>
          <a:xfrm>
            <a:off x="2356682" y="1268760"/>
            <a:ext cx="4430636" cy="369332"/>
          </a:xfrm>
          <a:prstGeom prst="rect">
            <a:avLst/>
          </a:prstGeom>
        </p:spPr>
        <p:txBody>
          <a:bodyPr wrap="none">
            <a:spAutoFit/>
          </a:bodyPr>
          <a:lstStyle/>
          <a:p>
            <a:r>
              <a:rPr lang="it-IT" b="1" u="sng" dirty="0"/>
              <a:t>RIBALTAMENTO NEL MOTO IN CURVA</a:t>
            </a:r>
            <a:endParaRPr lang="it-IT" dirty="0"/>
          </a:p>
        </p:txBody>
      </p:sp>
      <p:sp>
        <p:nvSpPr>
          <p:cNvPr id="3" name="Rettangolo 2"/>
          <p:cNvSpPr/>
          <p:nvPr/>
        </p:nvSpPr>
        <p:spPr>
          <a:xfrm>
            <a:off x="107504" y="2621811"/>
            <a:ext cx="8352928" cy="2308324"/>
          </a:xfrm>
          <a:prstGeom prst="rect">
            <a:avLst/>
          </a:prstGeom>
        </p:spPr>
        <p:txBody>
          <a:bodyPr wrap="square">
            <a:spAutoFit/>
          </a:bodyPr>
          <a:lstStyle/>
          <a:p>
            <a:r>
              <a:rPr lang="it-IT" dirty="0" smtClean="0"/>
              <a:t>… in </a:t>
            </a:r>
            <a:r>
              <a:rPr lang="it-IT" dirty="0"/>
              <a:t>questo caso, però, il fenomeno si verifica, non per insufficienza dell’attrito in senso trasversale al moto, bensì per la prevalenza del momento di rotazione verso l’esterno della curva (</a:t>
            </a:r>
            <a:r>
              <a:rPr lang="it-IT" dirty="0" err="1"/>
              <a:t>F</a:t>
            </a:r>
            <a:r>
              <a:rPr lang="it-IT" baseline="-25000" dirty="0" err="1"/>
              <a:t>c</a:t>
            </a:r>
            <a:r>
              <a:rPr lang="it-IT" dirty="0"/>
              <a:t> * h) sulla forza che tende a mantenere il veicolo aderente al suolo (P * 0,5 * d), laddove</a:t>
            </a:r>
            <a:r>
              <a:rPr lang="it-IT" dirty="0" smtClean="0"/>
              <a:t>:</a:t>
            </a:r>
          </a:p>
          <a:p>
            <a:endParaRPr lang="it-IT" dirty="0"/>
          </a:p>
          <a:p>
            <a:r>
              <a:rPr lang="it-IT" dirty="0"/>
              <a:t>h = altezza del baricentro rispetto al piano viabile;</a:t>
            </a:r>
          </a:p>
          <a:p>
            <a:r>
              <a:rPr lang="it-IT" dirty="0"/>
              <a:t>d = carreggiata del veicolo; </a:t>
            </a:r>
          </a:p>
          <a:p>
            <a:r>
              <a:rPr lang="it-IT" dirty="0"/>
              <a:t>mentre la restante simbologia rimane invariata.</a:t>
            </a:r>
          </a:p>
        </p:txBody>
      </p:sp>
    </p:spTree>
    <p:extLst>
      <p:ext uri="{BB962C8B-B14F-4D97-AF65-F5344CB8AC3E}">
        <p14:creationId xmlns:p14="http://schemas.microsoft.com/office/powerpoint/2010/main" val="37605134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21</a:t>
            </a:fld>
            <a:endParaRPr lang="it-IT"/>
          </a:p>
        </p:txBody>
      </p:sp>
      <p:sp>
        <p:nvSpPr>
          <p:cNvPr id="7"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4" name="Segnaposto contenuto 2"/>
          <p:cNvSpPr txBox="1">
            <a:spLocks/>
          </p:cNvSpPr>
          <p:nvPr/>
        </p:nvSpPr>
        <p:spPr>
          <a:xfrm>
            <a:off x="539552" y="-819472"/>
            <a:ext cx="8229600" cy="1440160"/>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Font typeface="Wingdings 2"/>
              <a:buNone/>
            </a:pPr>
            <a:r>
              <a:rPr lang="it-IT" sz="17600" b="1" i="1" u="sng" dirty="0" smtClean="0"/>
              <a:t>I MOTI ABERRANTI</a:t>
            </a:r>
            <a:endParaRPr lang="it-IT" sz="17600" b="1" i="1" u="sng" dirty="0"/>
          </a:p>
        </p:txBody>
      </p:sp>
      <p:sp>
        <p:nvSpPr>
          <p:cNvPr id="2" name="Rettangolo 1"/>
          <p:cNvSpPr/>
          <p:nvPr/>
        </p:nvSpPr>
        <p:spPr>
          <a:xfrm>
            <a:off x="539552" y="2682786"/>
            <a:ext cx="8064896" cy="2031325"/>
          </a:xfrm>
          <a:prstGeom prst="rect">
            <a:avLst/>
          </a:prstGeom>
        </p:spPr>
        <p:txBody>
          <a:bodyPr wrap="square">
            <a:spAutoFit/>
          </a:bodyPr>
          <a:lstStyle/>
          <a:p>
            <a:r>
              <a:rPr lang="it-IT" dirty="0"/>
              <a:t>Nell’ipotesi di carattere generale, in cui un veicolo percorre una curva (di raggio “R” ed avente il piano inclinato trasversalmente con pendenza ascendente verso il bordo esterno della svolta, secondo un angolo Ɵ), il valore della velocità massima ammissibile, al limite del ribaltamento verso il bordo suddetto, sarà dato da</a:t>
            </a:r>
            <a:r>
              <a:rPr lang="it-IT" dirty="0" smtClean="0"/>
              <a:t>:</a:t>
            </a:r>
          </a:p>
          <a:p>
            <a:endParaRPr lang="it-IT" dirty="0"/>
          </a:p>
          <a:p>
            <a:pPr algn="ctr"/>
            <a:r>
              <a:rPr lang="it-IT" dirty="0"/>
              <a:t>V = √(g * R * (0,5 + h/d * </a:t>
            </a:r>
            <a:r>
              <a:rPr lang="it-IT" dirty="0" err="1"/>
              <a:t>tgƟ</a:t>
            </a:r>
            <a:r>
              <a:rPr lang="it-IT" dirty="0"/>
              <a:t>)/(h/d – 0,5 * </a:t>
            </a:r>
            <a:r>
              <a:rPr lang="it-IT" dirty="0" err="1"/>
              <a:t>tgƟ</a:t>
            </a:r>
            <a:r>
              <a:rPr lang="it-IT" dirty="0"/>
              <a:t>))</a:t>
            </a:r>
          </a:p>
        </p:txBody>
      </p:sp>
      <p:sp>
        <p:nvSpPr>
          <p:cNvPr id="6" name="Rettangolo 5"/>
          <p:cNvSpPr/>
          <p:nvPr/>
        </p:nvSpPr>
        <p:spPr>
          <a:xfrm>
            <a:off x="2356682" y="1268760"/>
            <a:ext cx="4430636" cy="369332"/>
          </a:xfrm>
          <a:prstGeom prst="rect">
            <a:avLst/>
          </a:prstGeom>
        </p:spPr>
        <p:txBody>
          <a:bodyPr wrap="none">
            <a:spAutoFit/>
          </a:bodyPr>
          <a:lstStyle/>
          <a:p>
            <a:r>
              <a:rPr lang="it-IT" b="1" u="sng" dirty="0"/>
              <a:t>RIBALTAMENTO NEL MOTO IN CURVA</a:t>
            </a:r>
            <a:endParaRPr lang="it-IT" dirty="0"/>
          </a:p>
        </p:txBody>
      </p:sp>
    </p:spTree>
    <p:extLst>
      <p:ext uri="{BB962C8B-B14F-4D97-AF65-F5344CB8AC3E}">
        <p14:creationId xmlns:p14="http://schemas.microsoft.com/office/powerpoint/2010/main" val="23261160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22</a:t>
            </a:fld>
            <a:endParaRPr lang="it-IT"/>
          </a:p>
        </p:txBody>
      </p:sp>
      <p:sp>
        <p:nvSpPr>
          <p:cNvPr id="6"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2" name="Rettangolo 1"/>
          <p:cNvSpPr/>
          <p:nvPr/>
        </p:nvSpPr>
        <p:spPr>
          <a:xfrm>
            <a:off x="251520" y="2560836"/>
            <a:ext cx="8208912" cy="2308324"/>
          </a:xfrm>
          <a:prstGeom prst="rect">
            <a:avLst/>
          </a:prstGeom>
        </p:spPr>
        <p:txBody>
          <a:bodyPr wrap="square">
            <a:spAutoFit/>
          </a:bodyPr>
          <a:lstStyle/>
          <a:p>
            <a:r>
              <a:rPr lang="it-IT" dirty="0" smtClean="0"/>
              <a:t>… quando </a:t>
            </a:r>
            <a:r>
              <a:rPr lang="it-IT" dirty="0"/>
              <a:t>il valore della frazione “h/d” supera (ad esempio per i veicoli industriali trasportanti carichi molti alti) i massimi valori di </a:t>
            </a:r>
            <a:r>
              <a:rPr lang="it-IT" dirty="0" err="1"/>
              <a:t>f</a:t>
            </a:r>
            <a:r>
              <a:rPr lang="it-IT" baseline="-25000" dirty="0" err="1"/>
              <a:t>t</a:t>
            </a:r>
            <a:r>
              <a:rPr lang="it-IT" dirty="0"/>
              <a:t> (in genere, se il valore del rapporto, fra la misura “h” dell’altezza da terra del baricentro e la misura “d” della carreggiata dell’automezzo, è superiore allo 0,70), la velocità (</a:t>
            </a:r>
            <a:r>
              <a:rPr lang="it-IT" dirty="0" err="1"/>
              <a:t>V</a:t>
            </a:r>
            <a:r>
              <a:rPr lang="it-IT" baseline="-25000" dirty="0" err="1"/>
              <a:t>r</a:t>
            </a:r>
            <a:r>
              <a:rPr lang="it-IT" dirty="0"/>
              <a:t>) massima ammissibile al limite del ribaltamento, risulta inferiore a quella (V</a:t>
            </a:r>
            <a:r>
              <a:rPr lang="it-IT" baseline="-25000" dirty="0"/>
              <a:t>s</a:t>
            </a:r>
            <a:r>
              <a:rPr lang="it-IT" dirty="0"/>
              <a:t>) massima ammissibile al limite dello sbandamento; per questa ragione, in tali condizioni di carico, il pericolo che il veicolo si rovesci sul fianco è maggiore dell’eventualità che il veicolo sbandi. </a:t>
            </a:r>
            <a:endParaRPr lang="it-IT" dirty="0"/>
          </a:p>
        </p:txBody>
      </p:sp>
      <p:sp>
        <p:nvSpPr>
          <p:cNvPr id="7" name="Segnaposto contenuto 2"/>
          <p:cNvSpPr txBox="1">
            <a:spLocks/>
          </p:cNvSpPr>
          <p:nvPr/>
        </p:nvSpPr>
        <p:spPr>
          <a:xfrm>
            <a:off x="539552" y="-819472"/>
            <a:ext cx="8229600" cy="1440160"/>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Font typeface="Wingdings 2"/>
              <a:buNone/>
            </a:pPr>
            <a:r>
              <a:rPr lang="it-IT" sz="17600" b="1" i="1" u="sng" dirty="0" smtClean="0"/>
              <a:t>I MOTI ABERRANTI</a:t>
            </a:r>
            <a:endParaRPr lang="it-IT" sz="17600" b="1" i="1" u="sng" dirty="0"/>
          </a:p>
        </p:txBody>
      </p:sp>
      <p:sp>
        <p:nvSpPr>
          <p:cNvPr id="8" name="Rettangolo 7"/>
          <p:cNvSpPr/>
          <p:nvPr/>
        </p:nvSpPr>
        <p:spPr>
          <a:xfrm>
            <a:off x="2356682" y="1268760"/>
            <a:ext cx="4430636" cy="369332"/>
          </a:xfrm>
          <a:prstGeom prst="rect">
            <a:avLst/>
          </a:prstGeom>
        </p:spPr>
        <p:txBody>
          <a:bodyPr wrap="none">
            <a:spAutoFit/>
          </a:bodyPr>
          <a:lstStyle/>
          <a:p>
            <a:r>
              <a:rPr lang="it-IT" b="1" u="sng" dirty="0"/>
              <a:t>RIBALTAMENTO NEL MOTO IN CURVA</a:t>
            </a:r>
            <a:endParaRPr lang="it-IT" dirty="0"/>
          </a:p>
        </p:txBody>
      </p:sp>
    </p:spTree>
    <p:extLst>
      <p:ext uri="{BB962C8B-B14F-4D97-AF65-F5344CB8AC3E}">
        <p14:creationId xmlns:p14="http://schemas.microsoft.com/office/powerpoint/2010/main" val="39217157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23</a:t>
            </a:fld>
            <a:endParaRPr lang="it-IT"/>
          </a:p>
        </p:txBody>
      </p:sp>
      <p:sp>
        <p:nvSpPr>
          <p:cNvPr id="6"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4" name="Segnaposto contenuto 2"/>
          <p:cNvSpPr txBox="1">
            <a:spLocks/>
          </p:cNvSpPr>
          <p:nvPr/>
        </p:nvSpPr>
        <p:spPr>
          <a:xfrm>
            <a:off x="539552" y="-819472"/>
            <a:ext cx="8229600" cy="1440160"/>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Font typeface="Wingdings 2"/>
              <a:buNone/>
            </a:pPr>
            <a:r>
              <a:rPr lang="it-IT" sz="17600" b="1" i="1" u="sng" dirty="0" smtClean="0"/>
              <a:t>I MOTI ABERRANTI</a:t>
            </a:r>
            <a:endParaRPr lang="it-IT" sz="17600" b="1" i="1" u="sng" dirty="0"/>
          </a:p>
        </p:txBody>
      </p:sp>
      <p:sp>
        <p:nvSpPr>
          <p:cNvPr id="7" name="Rettangolo 6"/>
          <p:cNvSpPr/>
          <p:nvPr/>
        </p:nvSpPr>
        <p:spPr>
          <a:xfrm>
            <a:off x="2360254" y="1268760"/>
            <a:ext cx="4430636" cy="369332"/>
          </a:xfrm>
          <a:prstGeom prst="rect">
            <a:avLst/>
          </a:prstGeom>
        </p:spPr>
        <p:txBody>
          <a:bodyPr wrap="none">
            <a:spAutoFit/>
          </a:bodyPr>
          <a:lstStyle/>
          <a:p>
            <a:r>
              <a:rPr lang="it-IT" b="1" u="sng" dirty="0"/>
              <a:t>RIBALTAMENTO NEL MOTO IN CURVA</a:t>
            </a:r>
            <a:endParaRPr lang="it-IT" dirty="0"/>
          </a:p>
        </p:txBody>
      </p:sp>
      <p:sp>
        <p:nvSpPr>
          <p:cNvPr id="2" name="Rettangolo 1"/>
          <p:cNvSpPr/>
          <p:nvPr/>
        </p:nvSpPr>
        <p:spPr>
          <a:xfrm>
            <a:off x="971600" y="2671752"/>
            <a:ext cx="6984776" cy="1477328"/>
          </a:xfrm>
          <a:prstGeom prst="rect">
            <a:avLst/>
          </a:prstGeom>
        </p:spPr>
        <p:txBody>
          <a:bodyPr wrap="square">
            <a:spAutoFit/>
          </a:bodyPr>
          <a:lstStyle/>
          <a:p>
            <a:r>
              <a:rPr lang="it-IT" dirty="0"/>
              <a:t>Per ridurre al massimo i molteplici pericoli connessi ai moti aberranti, in sede di progettazione e costruzione degli autoveicoli, si cerca migliorarne la cosiddetta “tenuta di strada”, attraverso opportuni accorgimenti tecnici, fra i quali anche il posizionamento il più basso possibile del relativo baricentro.</a:t>
            </a:r>
            <a:endParaRPr lang="it-IT" dirty="0"/>
          </a:p>
        </p:txBody>
      </p:sp>
    </p:spTree>
    <p:extLst>
      <p:ext uri="{BB962C8B-B14F-4D97-AF65-F5344CB8AC3E}">
        <p14:creationId xmlns:p14="http://schemas.microsoft.com/office/powerpoint/2010/main" val="40727552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24</a:t>
            </a:fld>
            <a:endParaRPr lang="it-IT"/>
          </a:p>
        </p:txBody>
      </p:sp>
      <p:sp>
        <p:nvSpPr>
          <p:cNvPr id="6"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4" name="Segnaposto contenuto 2"/>
          <p:cNvSpPr txBox="1">
            <a:spLocks/>
          </p:cNvSpPr>
          <p:nvPr/>
        </p:nvSpPr>
        <p:spPr>
          <a:xfrm>
            <a:off x="539552" y="-819472"/>
            <a:ext cx="8229600" cy="1440160"/>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Font typeface="Wingdings 2"/>
              <a:buNone/>
            </a:pPr>
            <a:r>
              <a:rPr lang="it-IT" sz="17600" b="1" i="1" u="sng" dirty="0" smtClean="0"/>
              <a:t>I MOTI ABERRANTI</a:t>
            </a:r>
            <a:endParaRPr lang="it-IT" sz="17600" b="1" i="1" u="sng" dirty="0"/>
          </a:p>
        </p:txBody>
      </p:sp>
      <p:sp>
        <p:nvSpPr>
          <p:cNvPr id="7" name="Rettangolo 6"/>
          <p:cNvSpPr/>
          <p:nvPr/>
        </p:nvSpPr>
        <p:spPr>
          <a:xfrm>
            <a:off x="2360254" y="980728"/>
            <a:ext cx="4430636" cy="369332"/>
          </a:xfrm>
          <a:prstGeom prst="rect">
            <a:avLst/>
          </a:prstGeom>
        </p:spPr>
        <p:txBody>
          <a:bodyPr wrap="none">
            <a:spAutoFit/>
          </a:bodyPr>
          <a:lstStyle/>
          <a:p>
            <a:r>
              <a:rPr lang="it-IT" b="1" u="sng" dirty="0"/>
              <a:t>RIBALTAMENTO NEL MOTO IN CURVA</a:t>
            </a:r>
            <a:endParaRPr lang="it-IT" dirty="0"/>
          </a:p>
        </p:txBody>
      </p:sp>
      <p:sp>
        <p:nvSpPr>
          <p:cNvPr id="2" name="Rettangolo 1"/>
          <p:cNvSpPr/>
          <p:nvPr/>
        </p:nvSpPr>
        <p:spPr>
          <a:xfrm>
            <a:off x="2329794" y="1628800"/>
            <a:ext cx="4382738" cy="369332"/>
          </a:xfrm>
          <a:prstGeom prst="rect">
            <a:avLst/>
          </a:prstGeom>
        </p:spPr>
        <p:txBody>
          <a:bodyPr wrap="none">
            <a:spAutoFit/>
          </a:bodyPr>
          <a:lstStyle/>
          <a:p>
            <a:r>
              <a:rPr lang="it-IT" b="1" u="sng" dirty="0"/>
              <a:t>Casistica esemplificativa – Esempio n°1</a:t>
            </a:r>
            <a:endParaRPr lang="it-IT" dirty="0"/>
          </a:p>
        </p:txBody>
      </p:sp>
      <p:sp>
        <p:nvSpPr>
          <p:cNvPr id="3" name="Rettangolo 2"/>
          <p:cNvSpPr/>
          <p:nvPr/>
        </p:nvSpPr>
        <p:spPr>
          <a:xfrm>
            <a:off x="179512" y="2206019"/>
            <a:ext cx="9021688" cy="4247317"/>
          </a:xfrm>
          <a:prstGeom prst="rect">
            <a:avLst/>
          </a:prstGeom>
        </p:spPr>
        <p:txBody>
          <a:bodyPr wrap="square">
            <a:spAutoFit/>
          </a:bodyPr>
          <a:lstStyle/>
          <a:p>
            <a:r>
              <a:rPr lang="it-IT" dirty="0"/>
              <a:t>Un autocarro trasportante un carico di mattoni, nel percorrere una curva sinistrorsa, avente raggio R = 40 metri circa ed una pendenza trasversale del 4 % circa (tg Ɵ = 0,04), ascendente verso il bordo esterno, si ribalta sulla sua destra, terminando la propria corsa fuori carreggiata; il manto stradale, privo di anomalie di sorta, risulta asciutto ed i pneumatici in buone condizioni; il veicolo industriale ha la carreggiata dell’asse anteriore d = 2 metri, mentre la posizione del suo baricentro, tenuto conto del carico trasportato, viene individuata verosimilmente ad un’altezza da terra h = 1,50 metri circa. La velocità massima ammissibile che, nella circostanza, è stata senz’altro superata, determinando il moto aberrante in argomento, posto che:</a:t>
            </a:r>
          </a:p>
          <a:p>
            <a:pPr algn="ctr"/>
            <a:r>
              <a:rPr lang="it-IT" dirty="0"/>
              <a:t>h/d = 1,5 m/2 m = 0,75 </a:t>
            </a:r>
          </a:p>
          <a:p>
            <a:r>
              <a:rPr lang="it-IT" dirty="0"/>
              <a:t>viene così quantificata:</a:t>
            </a:r>
          </a:p>
          <a:p>
            <a:r>
              <a:rPr lang="en-US" dirty="0" err="1"/>
              <a:t>V</a:t>
            </a:r>
            <a:r>
              <a:rPr lang="en-US" baseline="-25000" dirty="0" err="1"/>
              <a:t>r</a:t>
            </a:r>
            <a:r>
              <a:rPr lang="en-US" dirty="0"/>
              <a:t> = √(9,8 * 40 * (0,50 + 0,75 * 0,04)/(0,75 – 0,50 * 0,04) = √284,6 = 16,87 m/s = 61 km/h circa.</a:t>
            </a:r>
            <a:endParaRPr lang="it-IT" dirty="0"/>
          </a:p>
          <a:p>
            <a:r>
              <a:rPr lang="it-IT" dirty="0"/>
              <a:t>Per cui si può affermare che l’interessato ha mantenuto una velocità non inferiore ai 60 km/h; per non incorrere nel ribaltamento, il conducente non avrebbe dovuto superarla. </a:t>
            </a:r>
            <a:endParaRPr lang="it-IT" dirty="0"/>
          </a:p>
        </p:txBody>
      </p:sp>
    </p:spTree>
    <p:extLst>
      <p:ext uri="{BB962C8B-B14F-4D97-AF65-F5344CB8AC3E}">
        <p14:creationId xmlns:p14="http://schemas.microsoft.com/office/powerpoint/2010/main" val="8889225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25</a:t>
            </a:fld>
            <a:endParaRPr lang="it-IT"/>
          </a:p>
        </p:txBody>
      </p:sp>
      <p:sp>
        <p:nvSpPr>
          <p:cNvPr id="6"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4" name="Segnaposto contenuto 2"/>
          <p:cNvSpPr txBox="1">
            <a:spLocks/>
          </p:cNvSpPr>
          <p:nvPr/>
        </p:nvSpPr>
        <p:spPr>
          <a:xfrm>
            <a:off x="539552" y="-819472"/>
            <a:ext cx="8229600" cy="1440160"/>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Font typeface="Wingdings 2"/>
              <a:buNone/>
            </a:pPr>
            <a:r>
              <a:rPr lang="it-IT" sz="17600" b="1" i="1" u="sng" dirty="0" smtClean="0"/>
              <a:t>I MOTI ABERRANTI</a:t>
            </a:r>
            <a:endParaRPr lang="it-IT" sz="17600" b="1" i="1" u="sng" dirty="0"/>
          </a:p>
        </p:txBody>
      </p:sp>
      <p:sp>
        <p:nvSpPr>
          <p:cNvPr id="2" name="Rettangolo 1"/>
          <p:cNvSpPr/>
          <p:nvPr/>
        </p:nvSpPr>
        <p:spPr>
          <a:xfrm>
            <a:off x="477888" y="2204864"/>
            <a:ext cx="8352928" cy="646331"/>
          </a:xfrm>
          <a:prstGeom prst="rect">
            <a:avLst/>
          </a:prstGeom>
        </p:spPr>
        <p:txBody>
          <a:bodyPr wrap="square">
            <a:spAutoFit/>
          </a:bodyPr>
          <a:lstStyle/>
          <a:p>
            <a:pPr lvl="1"/>
            <a:r>
              <a:rPr lang="it-IT" b="1" u="sng" dirty="0"/>
              <a:t>DETERMINAZIONE DELLA VELOCITA’ MEDIANTE APPLICAZIONE DELLA FORMULA DEL LANCIO BALISTICO.</a:t>
            </a:r>
            <a:endParaRPr lang="it-IT" sz="1400" dirty="0"/>
          </a:p>
        </p:txBody>
      </p:sp>
      <p:sp>
        <p:nvSpPr>
          <p:cNvPr id="3" name="Freccia in giù 2"/>
          <p:cNvSpPr/>
          <p:nvPr/>
        </p:nvSpPr>
        <p:spPr>
          <a:xfrm>
            <a:off x="4067944" y="3140968"/>
            <a:ext cx="792088" cy="864096"/>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Rettangolo 6"/>
          <p:cNvSpPr/>
          <p:nvPr/>
        </p:nvSpPr>
        <p:spPr>
          <a:xfrm>
            <a:off x="3923928" y="4149080"/>
            <a:ext cx="1280472" cy="707886"/>
          </a:xfrm>
          <a:prstGeom prst="rect">
            <a:avLst/>
          </a:prstGeom>
        </p:spPr>
        <p:txBody>
          <a:bodyPr wrap="square">
            <a:spAutoFit/>
          </a:bodyPr>
          <a:lstStyle/>
          <a:p>
            <a:r>
              <a:rPr lang="it-IT" sz="4000" dirty="0" err="1"/>
              <a:t>V</a:t>
            </a:r>
            <a:r>
              <a:rPr lang="it-IT" sz="4000" baseline="-25000" dirty="0" err="1"/>
              <a:t>p</a:t>
            </a:r>
            <a:endParaRPr lang="it-IT" sz="4000" dirty="0"/>
          </a:p>
        </p:txBody>
      </p:sp>
      <p:cxnSp>
        <p:nvCxnSpPr>
          <p:cNvPr id="9" name="Connettore 2 8"/>
          <p:cNvCxnSpPr/>
          <p:nvPr/>
        </p:nvCxnSpPr>
        <p:spPr>
          <a:xfrm>
            <a:off x="4860032" y="4797152"/>
            <a:ext cx="864096" cy="216024"/>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Rettangolo 9"/>
          <p:cNvSpPr/>
          <p:nvPr/>
        </p:nvSpPr>
        <p:spPr>
          <a:xfrm>
            <a:off x="5652120" y="5165050"/>
            <a:ext cx="2581028" cy="369332"/>
          </a:xfrm>
          <a:prstGeom prst="rect">
            <a:avLst/>
          </a:prstGeom>
        </p:spPr>
        <p:txBody>
          <a:bodyPr wrap="none">
            <a:spAutoFit/>
          </a:bodyPr>
          <a:lstStyle/>
          <a:p>
            <a:r>
              <a:rPr lang="it-IT" b="1" u="sng" dirty="0">
                <a:effectLst>
                  <a:outerShdw blurRad="38100" dist="38100" dir="2700000" algn="tl">
                    <a:srgbClr val="000000">
                      <a:alpha val="43137"/>
                    </a:srgbClr>
                  </a:outerShdw>
                </a:effectLst>
              </a:rPr>
              <a:t>velocità di proiezione </a:t>
            </a:r>
            <a:endParaRPr lang="it-IT" b="1" u="sng"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804393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26</a:t>
            </a:fld>
            <a:endParaRPr lang="it-IT"/>
          </a:p>
        </p:txBody>
      </p:sp>
      <p:sp>
        <p:nvSpPr>
          <p:cNvPr id="6"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4" name="Segnaposto contenuto 2"/>
          <p:cNvSpPr txBox="1">
            <a:spLocks/>
          </p:cNvSpPr>
          <p:nvPr/>
        </p:nvSpPr>
        <p:spPr>
          <a:xfrm>
            <a:off x="539552" y="-819472"/>
            <a:ext cx="8229600" cy="1440160"/>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Font typeface="Wingdings 2"/>
              <a:buNone/>
            </a:pPr>
            <a:r>
              <a:rPr lang="it-IT" sz="17600" b="1" i="1" u="sng" dirty="0" smtClean="0"/>
              <a:t>I MOTI ABERRANTI</a:t>
            </a:r>
            <a:endParaRPr lang="it-IT" sz="17600" b="1" i="1" u="sng" dirty="0"/>
          </a:p>
        </p:txBody>
      </p:sp>
      <p:sp>
        <p:nvSpPr>
          <p:cNvPr id="2" name="Rettangolo 1"/>
          <p:cNvSpPr/>
          <p:nvPr/>
        </p:nvSpPr>
        <p:spPr>
          <a:xfrm>
            <a:off x="827584" y="2363396"/>
            <a:ext cx="7632848" cy="1569660"/>
          </a:xfrm>
          <a:prstGeom prst="rect">
            <a:avLst/>
          </a:prstGeom>
        </p:spPr>
        <p:txBody>
          <a:bodyPr wrap="square">
            <a:spAutoFit/>
          </a:bodyPr>
          <a:lstStyle/>
          <a:p>
            <a:r>
              <a:rPr lang="it-IT" sz="2400" i="1" dirty="0"/>
              <a:t>In seguito all’urto, il corpo inerte viene lanciato (catapultato) dal veicolo con una velocità di proiezione che può ritenersi uguale o di poco inferiore alla velocità post-urto </a:t>
            </a:r>
            <a:r>
              <a:rPr lang="it-IT" sz="2400" i="1" dirty="0" err="1"/>
              <a:t>w’</a:t>
            </a:r>
            <a:r>
              <a:rPr lang="it-IT" sz="2400" i="1" baseline="-25000" dirty="0" err="1"/>
              <a:t>a</a:t>
            </a:r>
            <a:r>
              <a:rPr lang="it-IT" sz="2400" i="1" dirty="0"/>
              <a:t> veicolo stesso.</a:t>
            </a:r>
            <a:endParaRPr lang="it-IT" sz="2400" i="1" dirty="0"/>
          </a:p>
        </p:txBody>
      </p:sp>
      <p:sp>
        <p:nvSpPr>
          <p:cNvPr id="3" name="Rettangolo 2"/>
          <p:cNvSpPr/>
          <p:nvPr/>
        </p:nvSpPr>
        <p:spPr>
          <a:xfrm>
            <a:off x="3203848" y="1340768"/>
            <a:ext cx="2352503" cy="369332"/>
          </a:xfrm>
          <a:prstGeom prst="rect">
            <a:avLst/>
          </a:prstGeom>
        </p:spPr>
        <p:txBody>
          <a:bodyPr wrap="none">
            <a:spAutoFit/>
          </a:bodyPr>
          <a:lstStyle/>
          <a:p>
            <a:r>
              <a:rPr lang="it-IT" b="1" u="sng" dirty="0"/>
              <a:t>LANCIO BALISTICO</a:t>
            </a:r>
            <a:endParaRPr lang="it-IT" dirty="0"/>
          </a:p>
        </p:txBody>
      </p:sp>
    </p:spTree>
    <p:extLst>
      <p:ext uri="{BB962C8B-B14F-4D97-AF65-F5344CB8AC3E}">
        <p14:creationId xmlns:p14="http://schemas.microsoft.com/office/powerpoint/2010/main" val="1161776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27</a:t>
            </a:fld>
            <a:endParaRPr lang="it-IT"/>
          </a:p>
        </p:txBody>
      </p:sp>
      <p:sp>
        <p:nvSpPr>
          <p:cNvPr id="6"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4" name="Segnaposto contenuto 2"/>
          <p:cNvSpPr txBox="1">
            <a:spLocks/>
          </p:cNvSpPr>
          <p:nvPr/>
        </p:nvSpPr>
        <p:spPr>
          <a:xfrm>
            <a:off x="539552" y="-819472"/>
            <a:ext cx="8229600" cy="1440160"/>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Font typeface="Wingdings 2"/>
              <a:buNone/>
            </a:pPr>
            <a:r>
              <a:rPr lang="it-IT" sz="17600" b="1" i="1" u="sng" dirty="0" smtClean="0"/>
              <a:t>I MOTI ABERRANTI</a:t>
            </a:r>
            <a:endParaRPr lang="it-IT" sz="17600" b="1" i="1" u="sng" dirty="0"/>
          </a:p>
        </p:txBody>
      </p:sp>
      <p:sp>
        <p:nvSpPr>
          <p:cNvPr id="2" name="Rettangolo 1"/>
          <p:cNvSpPr/>
          <p:nvPr/>
        </p:nvSpPr>
        <p:spPr>
          <a:xfrm>
            <a:off x="3391184" y="1268760"/>
            <a:ext cx="2352503" cy="369332"/>
          </a:xfrm>
          <a:prstGeom prst="rect">
            <a:avLst/>
          </a:prstGeom>
        </p:spPr>
        <p:txBody>
          <a:bodyPr wrap="none">
            <a:spAutoFit/>
          </a:bodyPr>
          <a:lstStyle/>
          <a:p>
            <a:r>
              <a:rPr lang="it-IT" b="1" u="sng" dirty="0"/>
              <a:t>LANCIO BALISTICO</a:t>
            </a:r>
            <a:endParaRPr lang="it-IT" dirty="0"/>
          </a:p>
        </p:txBody>
      </p:sp>
      <p:sp>
        <p:nvSpPr>
          <p:cNvPr id="3" name="Rettangolo 2"/>
          <p:cNvSpPr/>
          <p:nvPr/>
        </p:nvSpPr>
        <p:spPr>
          <a:xfrm>
            <a:off x="395536" y="2100912"/>
            <a:ext cx="8352928" cy="3970318"/>
          </a:xfrm>
          <a:prstGeom prst="rect">
            <a:avLst/>
          </a:prstGeom>
        </p:spPr>
        <p:txBody>
          <a:bodyPr wrap="square">
            <a:spAutoFit/>
          </a:bodyPr>
          <a:lstStyle/>
          <a:p>
            <a:r>
              <a:rPr lang="it-IT" dirty="0"/>
              <a:t>Il corpo “P”, nell’istante del lancio, trovasi ad essere sottoposto a due moti perpendicolari fra loro: il primo orizzontale ed uniforme (dovuto, appunto, alla velocità di proiezione </a:t>
            </a:r>
            <a:r>
              <a:rPr lang="it-IT" dirty="0" err="1"/>
              <a:t>V</a:t>
            </a:r>
            <a:r>
              <a:rPr lang="it-IT" baseline="-25000" dirty="0" err="1"/>
              <a:t>p</a:t>
            </a:r>
            <a:r>
              <a:rPr lang="it-IT" dirty="0"/>
              <a:t> impressagli dal veicolo), il secondo verticale ed uniformemente accelerato (dovuto all’accelerazione di gravità “g”, la quale determinerà, in un intervallo di tempo t, durante il quale si verificherà la caduta al suolo del corpo medesimo, l’acquisizione di una velocità </a:t>
            </a:r>
            <a:r>
              <a:rPr lang="it-IT" dirty="0" err="1"/>
              <a:t>V</a:t>
            </a:r>
            <a:r>
              <a:rPr lang="it-IT" baseline="-25000" dirty="0" err="1"/>
              <a:t>c</a:t>
            </a:r>
            <a:r>
              <a:rPr lang="it-IT" dirty="0"/>
              <a:t>); quest’ultima velocità sarà proporzionale all’altezza h (rispetto al suolo del punto di lancio), quantificabile in base alla formula del moto naturalmente accelerato</a:t>
            </a:r>
            <a:r>
              <a:rPr lang="it-IT" dirty="0" smtClean="0"/>
              <a:t>:</a:t>
            </a:r>
          </a:p>
          <a:p>
            <a:endParaRPr lang="it-IT" dirty="0"/>
          </a:p>
          <a:p>
            <a:pPr algn="ctr"/>
            <a:r>
              <a:rPr lang="it-IT" dirty="0" err="1"/>
              <a:t>V</a:t>
            </a:r>
            <a:r>
              <a:rPr lang="it-IT" baseline="-25000" dirty="0" err="1"/>
              <a:t>c</a:t>
            </a:r>
            <a:r>
              <a:rPr lang="it-IT" dirty="0"/>
              <a:t> = √2 * g * </a:t>
            </a:r>
            <a:r>
              <a:rPr lang="it-IT" dirty="0" smtClean="0"/>
              <a:t>h</a:t>
            </a:r>
          </a:p>
          <a:p>
            <a:pPr algn="ctr"/>
            <a:endParaRPr lang="it-IT" dirty="0"/>
          </a:p>
          <a:p>
            <a:r>
              <a:rPr lang="it-IT" dirty="0"/>
              <a:t>per cui, il moto risultante, secondo il quale il corpo si muoverà, per raggiungere il suolo nell’intervallo di tempo “t”, avverrà con la descrizione di una curva caratteristica: il corpo si muoverà lungo una traiettoria curvilinea, detta parabola.</a:t>
            </a:r>
          </a:p>
        </p:txBody>
      </p:sp>
    </p:spTree>
    <p:extLst>
      <p:ext uri="{BB962C8B-B14F-4D97-AF65-F5344CB8AC3E}">
        <p14:creationId xmlns:p14="http://schemas.microsoft.com/office/powerpoint/2010/main" val="32397079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28</a:t>
            </a:fld>
            <a:endParaRPr lang="it-IT"/>
          </a:p>
        </p:txBody>
      </p:sp>
      <p:sp>
        <p:nvSpPr>
          <p:cNvPr id="6"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4" name="Segnaposto contenuto 2"/>
          <p:cNvSpPr txBox="1">
            <a:spLocks/>
          </p:cNvSpPr>
          <p:nvPr/>
        </p:nvSpPr>
        <p:spPr>
          <a:xfrm>
            <a:off x="539552" y="-819472"/>
            <a:ext cx="8229600" cy="1440160"/>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Font typeface="Wingdings 2"/>
              <a:buNone/>
            </a:pPr>
            <a:r>
              <a:rPr lang="it-IT" sz="17600" b="1" i="1" u="sng" dirty="0" smtClean="0"/>
              <a:t>I MOTI ABERRANTI</a:t>
            </a:r>
            <a:endParaRPr lang="it-IT" sz="17600" b="1" i="1" u="sng" dirty="0"/>
          </a:p>
        </p:txBody>
      </p:sp>
      <p:sp>
        <p:nvSpPr>
          <p:cNvPr id="7" name="Rettangolo 6"/>
          <p:cNvSpPr/>
          <p:nvPr/>
        </p:nvSpPr>
        <p:spPr>
          <a:xfrm>
            <a:off x="3391184" y="1268760"/>
            <a:ext cx="2352503" cy="369332"/>
          </a:xfrm>
          <a:prstGeom prst="rect">
            <a:avLst/>
          </a:prstGeom>
        </p:spPr>
        <p:txBody>
          <a:bodyPr wrap="none">
            <a:spAutoFit/>
          </a:bodyPr>
          <a:lstStyle/>
          <a:p>
            <a:r>
              <a:rPr lang="it-IT" b="1" u="sng" dirty="0"/>
              <a:t>LANCIO BALISTICO</a:t>
            </a:r>
            <a:endParaRPr lang="it-IT"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8524" y="1700808"/>
            <a:ext cx="7633915" cy="4778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144752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29</a:t>
            </a:fld>
            <a:endParaRPr lang="it-IT"/>
          </a:p>
        </p:txBody>
      </p:sp>
      <p:sp>
        <p:nvSpPr>
          <p:cNvPr id="6"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4" name="Segnaposto contenuto 2"/>
          <p:cNvSpPr txBox="1">
            <a:spLocks/>
          </p:cNvSpPr>
          <p:nvPr/>
        </p:nvSpPr>
        <p:spPr>
          <a:xfrm>
            <a:off x="539552" y="-819472"/>
            <a:ext cx="8229600" cy="1440160"/>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Font typeface="Wingdings 2"/>
              <a:buNone/>
            </a:pPr>
            <a:r>
              <a:rPr lang="it-IT" sz="17600" b="1" i="1" u="sng" dirty="0" smtClean="0"/>
              <a:t>I MOTI </a:t>
            </a:r>
            <a:r>
              <a:rPr lang="it-IT" sz="17600" b="1" i="1" u="sng" dirty="0" smtClean="0"/>
              <a:t>ABERRANTI</a:t>
            </a:r>
            <a:endParaRPr lang="it-IT" sz="17600" b="1" i="1" u="sng" dirty="0"/>
          </a:p>
        </p:txBody>
      </p:sp>
      <p:sp>
        <p:nvSpPr>
          <p:cNvPr id="7" name="Rettangolo 6"/>
          <p:cNvSpPr/>
          <p:nvPr/>
        </p:nvSpPr>
        <p:spPr>
          <a:xfrm>
            <a:off x="3416212" y="1108254"/>
            <a:ext cx="2352503" cy="369332"/>
          </a:xfrm>
          <a:prstGeom prst="rect">
            <a:avLst/>
          </a:prstGeom>
        </p:spPr>
        <p:txBody>
          <a:bodyPr wrap="none">
            <a:spAutoFit/>
          </a:bodyPr>
          <a:lstStyle/>
          <a:p>
            <a:r>
              <a:rPr lang="it-IT" b="1" u="sng" dirty="0"/>
              <a:t>LANCIO BALISTICO</a:t>
            </a:r>
            <a:endParaRPr lang="it-IT" dirty="0"/>
          </a:p>
        </p:txBody>
      </p:sp>
      <p:sp>
        <p:nvSpPr>
          <p:cNvPr id="2" name="Rettangolo 1"/>
          <p:cNvSpPr/>
          <p:nvPr/>
        </p:nvSpPr>
        <p:spPr>
          <a:xfrm>
            <a:off x="899592" y="2466762"/>
            <a:ext cx="7560840" cy="1754326"/>
          </a:xfrm>
          <a:prstGeom prst="rect">
            <a:avLst/>
          </a:prstGeom>
        </p:spPr>
        <p:txBody>
          <a:bodyPr wrap="square">
            <a:spAutoFit/>
          </a:bodyPr>
          <a:lstStyle/>
          <a:p>
            <a:r>
              <a:rPr lang="it-IT" dirty="0"/>
              <a:t>Per tale ragione, al termine del tempo di caduta al suolo, il corpo si troverà ad aver percorso, contemporaneamente, uno spazio h in verticale (altezza della traiettoria, ovvero distanza da terra del punto di lancio) ed uno spazio L in orizzontale (lunghezza orizzontale della traiettoria stessa, ovvero distanza del punto di caduta dal punto in cui la perpendicolare al suolo del punto di lancio incontra il suolo medesimo).</a:t>
            </a:r>
          </a:p>
        </p:txBody>
      </p:sp>
    </p:spTree>
    <p:extLst>
      <p:ext uri="{BB962C8B-B14F-4D97-AF65-F5344CB8AC3E}">
        <p14:creationId xmlns:p14="http://schemas.microsoft.com/office/powerpoint/2010/main" val="15756351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a:t>
            </a:fld>
            <a:endParaRPr lang="it-IT"/>
          </a:p>
        </p:txBody>
      </p:sp>
      <p:sp>
        <p:nvSpPr>
          <p:cNvPr id="7"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13" name="Segnaposto contenuto 2"/>
          <p:cNvSpPr txBox="1">
            <a:spLocks/>
          </p:cNvSpPr>
          <p:nvPr/>
        </p:nvSpPr>
        <p:spPr>
          <a:xfrm>
            <a:off x="539552" y="-819472"/>
            <a:ext cx="8229600" cy="1440160"/>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Font typeface="Wingdings 2"/>
              <a:buNone/>
            </a:pPr>
            <a:r>
              <a:rPr lang="it-IT" sz="17600" b="1" i="1" u="sng" dirty="0" smtClean="0"/>
              <a:t>I MOTI ABERRANTI</a:t>
            </a:r>
            <a:endParaRPr lang="it-IT" sz="17600" b="1" i="1" u="sng" dirty="0"/>
          </a:p>
        </p:txBody>
      </p:sp>
      <p:sp>
        <p:nvSpPr>
          <p:cNvPr id="3" name="Rettangolo 2"/>
          <p:cNvSpPr/>
          <p:nvPr/>
        </p:nvSpPr>
        <p:spPr>
          <a:xfrm>
            <a:off x="827584" y="2333779"/>
            <a:ext cx="7941568" cy="2031325"/>
          </a:xfrm>
          <a:prstGeom prst="rect">
            <a:avLst/>
          </a:prstGeom>
        </p:spPr>
        <p:txBody>
          <a:bodyPr wrap="square">
            <a:spAutoFit/>
          </a:bodyPr>
          <a:lstStyle/>
          <a:p>
            <a:r>
              <a:rPr lang="it-IT" dirty="0"/>
              <a:t>Relativamente allo </a:t>
            </a:r>
            <a:r>
              <a:rPr lang="it-IT" b="1" dirty="0"/>
              <a:t>sbandamento,</a:t>
            </a:r>
            <a:r>
              <a:rPr lang="it-IT" dirty="0"/>
              <a:t> c’è da puntualizzare che lo stesso si verifica solo nei percorsi curvilinei (ma non necessariamente nelle curve stradali), allorquando il veicolo interessato viene sollecitato a deviare verso il lato esterno della svolta (cioè a spostarsi lateralmente, secondo la tangente a detto arco) a causa della prevalenza della forza centrifuga sulla forza aderente, che, da parte sua, oppone resistenza alla prima in virtù dell’attrito in senso trasversale al moto; il veicolo, di conseguenza, può essere anche portato fuori strada.</a:t>
            </a:r>
          </a:p>
        </p:txBody>
      </p:sp>
    </p:spTree>
    <p:extLst>
      <p:ext uri="{BB962C8B-B14F-4D97-AF65-F5344CB8AC3E}">
        <p14:creationId xmlns:p14="http://schemas.microsoft.com/office/powerpoint/2010/main" val="7411908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30</a:t>
            </a:fld>
            <a:endParaRPr lang="it-IT"/>
          </a:p>
        </p:txBody>
      </p:sp>
      <p:sp>
        <p:nvSpPr>
          <p:cNvPr id="6"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4" name="Segnaposto contenuto 2"/>
          <p:cNvSpPr txBox="1">
            <a:spLocks/>
          </p:cNvSpPr>
          <p:nvPr/>
        </p:nvSpPr>
        <p:spPr>
          <a:xfrm>
            <a:off x="539552" y="-819472"/>
            <a:ext cx="8229600" cy="1440160"/>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Font typeface="Wingdings 2"/>
              <a:buNone/>
            </a:pPr>
            <a:r>
              <a:rPr lang="it-IT" sz="17600" b="1" i="1" u="sng" dirty="0" smtClean="0"/>
              <a:t>I MOTI </a:t>
            </a:r>
            <a:r>
              <a:rPr lang="it-IT" sz="17600" b="1" i="1" u="sng" dirty="0" smtClean="0"/>
              <a:t>ABERRANTI</a:t>
            </a:r>
            <a:endParaRPr lang="it-IT" sz="17600" b="1" i="1" u="sng" dirty="0"/>
          </a:p>
        </p:txBody>
      </p:sp>
      <p:sp>
        <p:nvSpPr>
          <p:cNvPr id="7" name="Rettangolo 6"/>
          <p:cNvSpPr/>
          <p:nvPr/>
        </p:nvSpPr>
        <p:spPr>
          <a:xfrm>
            <a:off x="3416212" y="1108254"/>
            <a:ext cx="2352503" cy="369332"/>
          </a:xfrm>
          <a:prstGeom prst="rect">
            <a:avLst/>
          </a:prstGeom>
        </p:spPr>
        <p:txBody>
          <a:bodyPr wrap="none">
            <a:spAutoFit/>
          </a:bodyPr>
          <a:lstStyle/>
          <a:p>
            <a:r>
              <a:rPr lang="it-IT" b="1" u="sng" dirty="0"/>
              <a:t>LANCIO BALISTICO</a:t>
            </a:r>
            <a:endParaRPr lang="it-IT" dirty="0"/>
          </a:p>
        </p:txBody>
      </p:sp>
      <p:sp>
        <p:nvSpPr>
          <p:cNvPr id="2" name="Rettangolo 1"/>
          <p:cNvSpPr/>
          <p:nvPr/>
        </p:nvSpPr>
        <p:spPr>
          <a:xfrm>
            <a:off x="251520" y="2039937"/>
            <a:ext cx="8208912" cy="3693319"/>
          </a:xfrm>
          <a:prstGeom prst="rect">
            <a:avLst/>
          </a:prstGeom>
        </p:spPr>
        <p:txBody>
          <a:bodyPr wrap="square">
            <a:spAutoFit/>
          </a:bodyPr>
          <a:lstStyle/>
          <a:p>
            <a:r>
              <a:rPr lang="it-IT" dirty="0"/>
              <a:t>Il suolo viene inteso perfettamente orizzontale e tutti i punti della traiettoria parabolica vengono riferiti al baricentro del corpo. Al termine dell’intervallo di tempo “t”, ossia nell’istante in cui il corpo raggiungerà il suolo, esso possiederà una velocità V</a:t>
            </a:r>
            <a:r>
              <a:rPr lang="it-IT" baseline="-25000" dirty="0"/>
              <a:t>i</a:t>
            </a:r>
            <a:r>
              <a:rPr lang="it-IT" dirty="0"/>
              <a:t> (di impatto al suolo) uguale alla somma vettoriale fra le due velocità (vettori) componenti (orizzontale e verticale) del risultante moto parabolico</a:t>
            </a:r>
            <a:r>
              <a:rPr lang="it-IT" dirty="0" smtClean="0"/>
              <a:t>:</a:t>
            </a:r>
          </a:p>
          <a:p>
            <a:endParaRPr lang="it-IT" dirty="0"/>
          </a:p>
          <a:p>
            <a:pPr algn="ctr"/>
            <a:r>
              <a:rPr lang="it-IT" dirty="0"/>
              <a:t>V</a:t>
            </a:r>
            <a:r>
              <a:rPr lang="it-IT" baseline="-25000" dirty="0"/>
              <a:t>i</a:t>
            </a:r>
            <a:r>
              <a:rPr lang="it-IT" dirty="0"/>
              <a:t> = </a:t>
            </a:r>
            <a:r>
              <a:rPr lang="it-IT" dirty="0" err="1"/>
              <a:t>V</a:t>
            </a:r>
            <a:r>
              <a:rPr lang="it-IT" baseline="-25000" dirty="0" err="1"/>
              <a:t>p</a:t>
            </a:r>
            <a:r>
              <a:rPr lang="it-IT" dirty="0"/>
              <a:t> + </a:t>
            </a:r>
            <a:r>
              <a:rPr lang="it-IT" dirty="0" err="1" smtClean="0"/>
              <a:t>Vc</a:t>
            </a:r>
            <a:endParaRPr lang="it-IT" dirty="0" smtClean="0"/>
          </a:p>
          <a:p>
            <a:pPr algn="ctr"/>
            <a:endParaRPr lang="it-IT" dirty="0"/>
          </a:p>
          <a:p>
            <a:r>
              <a:rPr lang="it-IT" dirty="0"/>
              <a:t>V</a:t>
            </a:r>
            <a:r>
              <a:rPr lang="it-IT" baseline="-25000" dirty="0"/>
              <a:t>i</a:t>
            </a:r>
            <a:r>
              <a:rPr lang="it-IT" dirty="0"/>
              <a:t> = velocità di impatto con il suolo;</a:t>
            </a:r>
          </a:p>
          <a:p>
            <a:r>
              <a:rPr lang="it-IT" dirty="0" err="1"/>
              <a:t>V</a:t>
            </a:r>
            <a:r>
              <a:rPr lang="it-IT" baseline="-25000" dirty="0" err="1"/>
              <a:t>p</a:t>
            </a:r>
            <a:r>
              <a:rPr lang="it-IT" dirty="0"/>
              <a:t> = velocità di proiezione orizzontale;</a:t>
            </a:r>
          </a:p>
          <a:p>
            <a:r>
              <a:rPr lang="it-IT" dirty="0" err="1"/>
              <a:t>V</a:t>
            </a:r>
            <a:r>
              <a:rPr lang="it-IT" baseline="-25000" dirty="0" err="1"/>
              <a:t>c</a:t>
            </a:r>
            <a:r>
              <a:rPr lang="it-IT" dirty="0"/>
              <a:t> = velocità di caduta verticale acquisita, per effetto della gravità, al termine dello spazio h e del tempo t.</a:t>
            </a:r>
          </a:p>
        </p:txBody>
      </p:sp>
    </p:spTree>
    <p:extLst>
      <p:ext uri="{BB962C8B-B14F-4D97-AF65-F5344CB8AC3E}">
        <p14:creationId xmlns:p14="http://schemas.microsoft.com/office/powerpoint/2010/main" val="21854344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31</a:t>
            </a:fld>
            <a:endParaRPr lang="it-IT"/>
          </a:p>
        </p:txBody>
      </p:sp>
      <p:sp>
        <p:nvSpPr>
          <p:cNvPr id="6" name="Segnaposto piè di pagina 3"/>
          <p:cNvSpPr>
            <a:spLocks noGrp="1"/>
          </p:cNvSpPr>
          <p:nvPr>
            <p:ph type="ftr" sz="quarter" idx="11"/>
          </p:nvPr>
        </p:nvSpPr>
        <p:spPr>
          <a:xfrm>
            <a:off x="-36512"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4" name="Segnaposto contenuto 2"/>
          <p:cNvSpPr txBox="1">
            <a:spLocks/>
          </p:cNvSpPr>
          <p:nvPr/>
        </p:nvSpPr>
        <p:spPr>
          <a:xfrm>
            <a:off x="539552" y="-819472"/>
            <a:ext cx="8229600" cy="1440160"/>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Font typeface="Wingdings 2"/>
              <a:buNone/>
            </a:pPr>
            <a:r>
              <a:rPr lang="it-IT" sz="17600" b="1" i="1" u="sng" dirty="0" smtClean="0"/>
              <a:t>I MOTI </a:t>
            </a:r>
            <a:r>
              <a:rPr lang="it-IT" sz="17600" b="1" i="1" u="sng" dirty="0" smtClean="0"/>
              <a:t>ABERRANTI</a:t>
            </a:r>
            <a:endParaRPr lang="it-IT" sz="17600" b="1" i="1" u="sng" dirty="0"/>
          </a:p>
        </p:txBody>
      </p:sp>
      <p:sp>
        <p:nvSpPr>
          <p:cNvPr id="7" name="Rettangolo 6"/>
          <p:cNvSpPr/>
          <p:nvPr/>
        </p:nvSpPr>
        <p:spPr>
          <a:xfrm>
            <a:off x="3416212" y="1108254"/>
            <a:ext cx="2352503" cy="369332"/>
          </a:xfrm>
          <a:prstGeom prst="rect">
            <a:avLst/>
          </a:prstGeom>
        </p:spPr>
        <p:txBody>
          <a:bodyPr wrap="none">
            <a:spAutoFit/>
          </a:bodyPr>
          <a:lstStyle/>
          <a:p>
            <a:r>
              <a:rPr lang="it-IT" b="1" u="sng" dirty="0"/>
              <a:t>LANCIO BALISTICO</a:t>
            </a:r>
            <a:endParaRPr lang="it-IT" dirty="0"/>
          </a:p>
        </p:txBody>
      </p:sp>
      <p:sp>
        <p:nvSpPr>
          <p:cNvPr id="2" name="Rettangolo 1"/>
          <p:cNvSpPr/>
          <p:nvPr/>
        </p:nvSpPr>
        <p:spPr>
          <a:xfrm>
            <a:off x="251520" y="1657831"/>
            <a:ext cx="8352928" cy="5078313"/>
          </a:xfrm>
          <a:prstGeom prst="rect">
            <a:avLst/>
          </a:prstGeom>
        </p:spPr>
        <p:txBody>
          <a:bodyPr wrap="square">
            <a:spAutoFit/>
          </a:bodyPr>
          <a:lstStyle/>
          <a:p>
            <a:r>
              <a:rPr lang="it-IT" dirty="0"/>
              <a:t>Atteso che:</a:t>
            </a:r>
          </a:p>
          <a:p>
            <a:r>
              <a:rPr lang="it-IT" dirty="0" err="1"/>
              <a:t>V</a:t>
            </a:r>
            <a:r>
              <a:rPr lang="it-IT" baseline="-25000" dirty="0" err="1"/>
              <a:t>p</a:t>
            </a:r>
            <a:r>
              <a:rPr lang="it-IT" dirty="0"/>
              <a:t> = L/t        e        </a:t>
            </a:r>
            <a:r>
              <a:rPr lang="it-IT" dirty="0" err="1"/>
              <a:t>V</a:t>
            </a:r>
            <a:r>
              <a:rPr lang="it-IT" baseline="-25000" dirty="0" err="1"/>
              <a:t>c</a:t>
            </a:r>
            <a:r>
              <a:rPr lang="it-IT" dirty="0"/>
              <a:t> = √2 * g * </a:t>
            </a:r>
            <a:r>
              <a:rPr lang="it-IT" dirty="0" smtClean="0"/>
              <a:t>h</a:t>
            </a:r>
          </a:p>
          <a:p>
            <a:endParaRPr lang="it-IT" dirty="0" smtClean="0"/>
          </a:p>
          <a:p>
            <a:r>
              <a:rPr lang="it-IT" dirty="0"/>
              <a:t>sono le componenti di V</a:t>
            </a:r>
            <a:r>
              <a:rPr lang="it-IT" baseline="-25000" dirty="0"/>
              <a:t>i</a:t>
            </a:r>
            <a:r>
              <a:rPr lang="it-IT" dirty="0"/>
              <a:t> nell’istante finale dell’intervallo di tempo t (impiegato dal corpo per percorrere la traiettoria parabolica, dal punto di lancio al punto di caduta al suolo), è possibile ricavare il valore di “t” in funzione delle due distinte velocità, così come segue</a:t>
            </a:r>
            <a:r>
              <a:rPr lang="it-IT" dirty="0" smtClean="0"/>
              <a:t>:</a:t>
            </a:r>
          </a:p>
          <a:p>
            <a:endParaRPr lang="it-IT" dirty="0"/>
          </a:p>
          <a:p>
            <a:pPr marL="285750" lvl="0" indent="-285750">
              <a:buFont typeface="Wingdings" pitchFamily="2" charset="2"/>
              <a:buChar char="v"/>
            </a:pPr>
            <a:r>
              <a:rPr lang="it-IT" dirty="0"/>
              <a:t>t = L/</a:t>
            </a:r>
            <a:r>
              <a:rPr lang="it-IT" dirty="0" err="1"/>
              <a:t>V</a:t>
            </a:r>
            <a:r>
              <a:rPr lang="it-IT" baseline="-25000" dirty="0" err="1"/>
              <a:t>p</a:t>
            </a:r>
            <a:endParaRPr lang="it-IT" dirty="0"/>
          </a:p>
          <a:p>
            <a:pPr marL="285750" lvl="0" indent="-285750">
              <a:buFont typeface="Wingdings" pitchFamily="2" charset="2"/>
              <a:buChar char="v"/>
            </a:pPr>
            <a:r>
              <a:rPr lang="it-IT" dirty="0"/>
              <a:t>t = </a:t>
            </a:r>
            <a:r>
              <a:rPr lang="it-IT" dirty="0" err="1"/>
              <a:t>V</a:t>
            </a:r>
            <a:r>
              <a:rPr lang="it-IT" baseline="-25000" dirty="0" err="1"/>
              <a:t>c</a:t>
            </a:r>
            <a:r>
              <a:rPr lang="it-IT" dirty="0"/>
              <a:t>/g = √(2*g*h)/</a:t>
            </a:r>
            <a:r>
              <a:rPr lang="it-IT" dirty="0" smtClean="0"/>
              <a:t>g</a:t>
            </a:r>
          </a:p>
          <a:p>
            <a:pPr marL="285750" lvl="0" indent="-285750">
              <a:buFont typeface="Wingdings" pitchFamily="2" charset="2"/>
              <a:buChar char="v"/>
            </a:pPr>
            <a:endParaRPr lang="it-IT" dirty="0"/>
          </a:p>
          <a:p>
            <a:r>
              <a:rPr lang="it-IT" dirty="0"/>
              <a:t>da cui si ha:</a:t>
            </a:r>
          </a:p>
          <a:p>
            <a:r>
              <a:rPr lang="it-IT" dirty="0"/>
              <a:t>L/</a:t>
            </a:r>
            <a:r>
              <a:rPr lang="it-IT" dirty="0" err="1"/>
              <a:t>V</a:t>
            </a:r>
            <a:r>
              <a:rPr lang="it-IT" baseline="-25000" dirty="0" err="1"/>
              <a:t>p</a:t>
            </a:r>
            <a:r>
              <a:rPr lang="it-IT" dirty="0"/>
              <a:t> = √(2*g*h)/g</a:t>
            </a:r>
          </a:p>
          <a:p>
            <a:r>
              <a:rPr lang="it-IT" dirty="0"/>
              <a:t>e, quindi: </a:t>
            </a:r>
            <a:r>
              <a:rPr lang="it-IT" dirty="0" err="1"/>
              <a:t>V</a:t>
            </a:r>
            <a:r>
              <a:rPr lang="it-IT" baseline="-25000" dirty="0" err="1"/>
              <a:t>p</a:t>
            </a:r>
            <a:r>
              <a:rPr lang="it-IT" dirty="0"/>
              <a:t> = (L*g)/ √(2*g*h)</a:t>
            </a:r>
          </a:p>
          <a:p>
            <a:r>
              <a:rPr lang="it-IT" dirty="0"/>
              <a:t>pertanto infine semplificando si ottiene</a:t>
            </a:r>
            <a:r>
              <a:rPr lang="it-IT" dirty="0" smtClean="0"/>
              <a:t>:</a:t>
            </a:r>
          </a:p>
          <a:p>
            <a:endParaRPr lang="it-IT" dirty="0"/>
          </a:p>
          <a:p>
            <a:pPr algn="ctr"/>
            <a:r>
              <a:rPr lang="it-IT" dirty="0" err="1"/>
              <a:t>V</a:t>
            </a:r>
            <a:r>
              <a:rPr lang="it-IT" baseline="-25000" dirty="0" err="1"/>
              <a:t>p</a:t>
            </a:r>
            <a:r>
              <a:rPr lang="it-IT" dirty="0"/>
              <a:t> = L * √(g/2*h)</a:t>
            </a:r>
          </a:p>
          <a:p>
            <a:endParaRPr lang="it-IT" dirty="0"/>
          </a:p>
        </p:txBody>
      </p:sp>
    </p:spTree>
    <p:extLst>
      <p:ext uri="{BB962C8B-B14F-4D97-AF65-F5344CB8AC3E}">
        <p14:creationId xmlns:p14="http://schemas.microsoft.com/office/powerpoint/2010/main" val="1802598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32</a:t>
            </a:fld>
            <a:endParaRPr lang="it-IT"/>
          </a:p>
        </p:txBody>
      </p:sp>
      <p:sp>
        <p:nvSpPr>
          <p:cNvPr id="6"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4" name="Segnaposto contenuto 2"/>
          <p:cNvSpPr txBox="1">
            <a:spLocks/>
          </p:cNvSpPr>
          <p:nvPr/>
        </p:nvSpPr>
        <p:spPr>
          <a:xfrm>
            <a:off x="539552" y="-819472"/>
            <a:ext cx="8229600" cy="1440160"/>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Font typeface="Wingdings 2"/>
              <a:buNone/>
            </a:pPr>
            <a:r>
              <a:rPr lang="it-IT" sz="17600" b="1" i="1" u="sng" dirty="0" smtClean="0"/>
              <a:t>I MOTI </a:t>
            </a:r>
            <a:r>
              <a:rPr lang="it-IT" sz="17600" b="1" i="1" u="sng" dirty="0" smtClean="0"/>
              <a:t>ABERRANTI</a:t>
            </a:r>
            <a:endParaRPr lang="it-IT" sz="17600" b="1" i="1" u="sng" dirty="0"/>
          </a:p>
        </p:txBody>
      </p:sp>
      <p:sp>
        <p:nvSpPr>
          <p:cNvPr id="7" name="Rettangolo 6"/>
          <p:cNvSpPr/>
          <p:nvPr/>
        </p:nvSpPr>
        <p:spPr>
          <a:xfrm>
            <a:off x="3371625" y="939642"/>
            <a:ext cx="2352503" cy="369332"/>
          </a:xfrm>
          <a:prstGeom prst="rect">
            <a:avLst/>
          </a:prstGeom>
        </p:spPr>
        <p:txBody>
          <a:bodyPr wrap="none">
            <a:spAutoFit/>
          </a:bodyPr>
          <a:lstStyle/>
          <a:p>
            <a:r>
              <a:rPr lang="it-IT" b="1" u="sng" dirty="0"/>
              <a:t>LANCIO BALISTICO</a:t>
            </a:r>
            <a:endParaRPr lang="it-IT" dirty="0"/>
          </a:p>
        </p:txBody>
      </p:sp>
      <p:sp>
        <p:nvSpPr>
          <p:cNvPr id="3" name="Rettangolo 2"/>
          <p:cNvSpPr/>
          <p:nvPr/>
        </p:nvSpPr>
        <p:spPr>
          <a:xfrm>
            <a:off x="341784" y="1412776"/>
            <a:ext cx="8334672" cy="5078313"/>
          </a:xfrm>
          <a:prstGeom prst="rect">
            <a:avLst/>
          </a:prstGeom>
        </p:spPr>
        <p:txBody>
          <a:bodyPr wrap="square">
            <a:spAutoFit/>
          </a:bodyPr>
          <a:lstStyle/>
          <a:p>
            <a:r>
              <a:rPr lang="it-IT" dirty="0"/>
              <a:t>La lunghezza L sarà data dalla distanza (in orizzontale) fra il punto di proiezione e quello di caduta al suolo, mentre l’altezza h della traiettoria parabolica sarà data dalla distanza (in verticale) da terra del punto della struttura del veicolo laddove il corpo investito avrà subito l’impulso, che ha determinato il lancio stesso. Il corpo investito, trasferito con l’urto a bordo del veicolo e da quest’ultimo trascinato, acquista nella circostanza una velocità pari o di poco inferiore a quella posseduta dal veicolo dopo l’urto stesso; è con tale velocità, poi, che il corpo medesimo verrà proiettato.</a:t>
            </a:r>
          </a:p>
          <a:p>
            <a:r>
              <a:rPr lang="it-IT" dirty="0"/>
              <a:t>Infatti considerata praticamente (o realmente) nulla la velocità </a:t>
            </a:r>
            <a:r>
              <a:rPr lang="it-IT" dirty="0" err="1"/>
              <a:t>w</a:t>
            </a:r>
            <a:r>
              <a:rPr lang="it-IT" baseline="-25000" dirty="0" err="1"/>
              <a:t>p</a:t>
            </a:r>
            <a:r>
              <a:rPr lang="it-IT" dirty="0"/>
              <a:t> (velocità di arrivo all’urto del corpo investito) e, per tale ragione, pari a zero la sua quantità di moto:</a:t>
            </a:r>
          </a:p>
          <a:p>
            <a:r>
              <a:rPr lang="it-IT" dirty="0" err="1"/>
              <a:t>Q</a:t>
            </a:r>
            <a:r>
              <a:rPr lang="it-IT" baseline="-25000" dirty="0" err="1"/>
              <a:t>p</a:t>
            </a:r>
            <a:r>
              <a:rPr lang="it-IT" dirty="0"/>
              <a:t> = m</a:t>
            </a:r>
            <a:r>
              <a:rPr lang="it-IT" baseline="-25000" dirty="0"/>
              <a:t>p</a:t>
            </a:r>
            <a:r>
              <a:rPr lang="it-IT" dirty="0"/>
              <a:t> * </a:t>
            </a:r>
            <a:r>
              <a:rPr lang="it-IT" dirty="0" err="1"/>
              <a:t>w</a:t>
            </a:r>
            <a:r>
              <a:rPr lang="it-IT" baseline="-25000" dirty="0" err="1"/>
              <a:t>p</a:t>
            </a:r>
            <a:r>
              <a:rPr lang="it-IT" dirty="0"/>
              <a:t> = 0</a:t>
            </a:r>
          </a:p>
          <a:p>
            <a:r>
              <a:rPr lang="it-IT" dirty="0"/>
              <a:t>l’equazione generale delle quantità di moto assume la forma seguente:</a:t>
            </a:r>
          </a:p>
          <a:p>
            <a:r>
              <a:rPr lang="it-IT" dirty="0"/>
              <a:t>m</a:t>
            </a:r>
            <a:r>
              <a:rPr lang="it-IT" baseline="-25000" dirty="0"/>
              <a:t>a</a:t>
            </a:r>
            <a:r>
              <a:rPr lang="it-IT" dirty="0"/>
              <a:t> * </a:t>
            </a:r>
            <a:r>
              <a:rPr lang="it-IT" dirty="0" err="1"/>
              <a:t>w</a:t>
            </a:r>
            <a:r>
              <a:rPr lang="it-IT" baseline="-25000" dirty="0" err="1"/>
              <a:t>a</a:t>
            </a:r>
            <a:r>
              <a:rPr lang="it-IT" dirty="0"/>
              <a:t> = (m</a:t>
            </a:r>
            <a:r>
              <a:rPr lang="it-IT" baseline="-25000" dirty="0"/>
              <a:t>a</a:t>
            </a:r>
            <a:r>
              <a:rPr lang="it-IT" dirty="0"/>
              <a:t> + m</a:t>
            </a:r>
            <a:r>
              <a:rPr lang="it-IT" baseline="-25000" dirty="0"/>
              <a:t>p</a:t>
            </a:r>
            <a:r>
              <a:rPr lang="it-IT" dirty="0"/>
              <a:t>) * </a:t>
            </a:r>
            <a:r>
              <a:rPr lang="it-IT" dirty="0" err="1"/>
              <a:t>w’</a:t>
            </a:r>
            <a:r>
              <a:rPr lang="it-IT" baseline="-25000" dirty="0" err="1"/>
              <a:t>a</a:t>
            </a:r>
            <a:endParaRPr lang="it-IT" dirty="0"/>
          </a:p>
          <a:p>
            <a:r>
              <a:rPr lang="it-IT" dirty="0"/>
              <a:t>da cui, assumendo </a:t>
            </a:r>
            <a:r>
              <a:rPr lang="it-IT" dirty="0" err="1"/>
              <a:t>w’</a:t>
            </a:r>
            <a:r>
              <a:rPr lang="it-IT" baseline="-25000" dirty="0" err="1"/>
              <a:t>a</a:t>
            </a:r>
            <a:r>
              <a:rPr lang="it-IT" dirty="0"/>
              <a:t> = </a:t>
            </a:r>
            <a:r>
              <a:rPr lang="it-IT" dirty="0" err="1"/>
              <a:t>w</a:t>
            </a:r>
            <a:r>
              <a:rPr lang="it-IT" baseline="-25000" dirty="0" err="1"/>
              <a:t>p</a:t>
            </a:r>
            <a:r>
              <a:rPr lang="it-IT" dirty="0"/>
              <a:t>, si ha</a:t>
            </a:r>
          </a:p>
          <a:p>
            <a:r>
              <a:rPr lang="it-IT" dirty="0" err="1"/>
              <a:t>w</a:t>
            </a:r>
            <a:r>
              <a:rPr lang="it-IT" baseline="-25000" dirty="0" err="1"/>
              <a:t>a</a:t>
            </a:r>
            <a:r>
              <a:rPr lang="it-IT" dirty="0"/>
              <a:t> = </a:t>
            </a:r>
            <a:r>
              <a:rPr lang="it-IT" dirty="0" err="1"/>
              <a:t>V</a:t>
            </a:r>
            <a:r>
              <a:rPr lang="it-IT" baseline="-25000" dirty="0" err="1"/>
              <a:t>p</a:t>
            </a:r>
            <a:r>
              <a:rPr lang="it-IT" dirty="0"/>
              <a:t> * (m</a:t>
            </a:r>
            <a:r>
              <a:rPr lang="it-IT" baseline="-25000" dirty="0"/>
              <a:t>a</a:t>
            </a:r>
            <a:r>
              <a:rPr lang="it-IT" dirty="0"/>
              <a:t> + m</a:t>
            </a:r>
            <a:r>
              <a:rPr lang="it-IT" baseline="-25000" dirty="0"/>
              <a:t>p</a:t>
            </a:r>
            <a:r>
              <a:rPr lang="it-IT" dirty="0"/>
              <a:t>)/m</a:t>
            </a:r>
            <a:r>
              <a:rPr lang="it-IT" baseline="-25000" dirty="0"/>
              <a:t>a</a:t>
            </a:r>
            <a:endParaRPr lang="it-IT" dirty="0"/>
          </a:p>
          <a:p>
            <a:r>
              <a:rPr lang="it-IT" dirty="0"/>
              <a:t>Formula questa espressiva del decadimento della velocità del veicolo, verificatosi a seguito dell’urto e del caricamento del corpo investito.</a:t>
            </a:r>
          </a:p>
        </p:txBody>
      </p:sp>
    </p:spTree>
    <p:extLst>
      <p:ext uri="{BB962C8B-B14F-4D97-AF65-F5344CB8AC3E}">
        <p14:creationId xmlns:p14="http://schemas.microsoft.com/office/powerpoint/2010/main" val="18889133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33</a:t>
            </a:fld>
            <a:endParaRPr lang="it-IT"/>
          </a:p>
        </p:txBody>
      </p:sp>
      <p:sp>
        <p:nvSpPr>
          <p:cNvPr id="6"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txBox="1">
            <a:spLocks/>
          </p:cNvSpPr>
          <p:nvPr/>
        </p:nvSpPr>
        <p:spPr>
          <a:xfrm>
            <a:off x="539552" y="-819472"/>
            <a:ext cx="8229600" cy="1440160"/>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Font typeface="Wingdings 2"/>
              <a:buNone/>
            </a:pPr>
            <a:r>
              <a:rPr lang="it-IT" sz="17600" b="1" i="1" u="sng" dirty="0" smtClean="0"/>
              <a:t>I MOTI </a:t>
            </a:r>
            <a:r>
              <a:rPr lang="it-IT" sz="17600" b="1" i="1" u="sng" dirty="0" smtClean="0"/>
              <a:t>ABERRANTI</a:t>
            </a:r>
            <a:endParaRPr lang="it-IT" sz="17600" b="1" i="1" u="sng" dirty="0"/>
          </a:p>
        </p:txBody>
      </p:sp>
      <p:sp>
        <p:nvSpPr>
          <p:cNvPr id="8" name="Rettangolo 7"/>
          <p:cNvSpPr/>
          <p:nvPr/>
        </p:nvSpPr>
        <p:spPr>
          <a:xfrm>
            <a:off x="2555776" y="1484784"/>
            <a:ext cx="4135171" cy="369332"/>
          </a:xfrm>
          <a:prstGeom prst="rect">
            <a:avLst/>
          </a:prstGeom>
        </p:spPr>
        <p:txBody>
          <a:bodyPr wrap="none">
            <a:spAutoFit/>
          </a:bodyPr>
          <a:lstStyle/>
          <a:p>
            <a:r>
              <a:rPr lang="it-IT" b="1" u="sng" dirty="0"/>
              <a:t>Casistica esemplificativa – esempio </a:t>
            </a:r>
            <a:endParaRPr lang="it-IT" dirty="0"/>
          </a:p>
        </p:txBody>
      </p:sp>
      <p:sp>
        <p:nvSpPr>
          <p:cNvPr id="9" name="Rettangolo 8"/>
          <p:cNvSpPr/>
          <p:nvPr/>
        </p:nvSpPr>
        <p:spPr>
          <a:xfrm>
            <a:off x="3347864" y="964884"/>
            <a:ext cx="2352503" cy="369332"/>
          </a:xfrm>
          <a:prstGeom prst="rect">
            <a:avLst/>
          </a:prstGeom>
        </p:spPr>
        <p:txBody>
          <a:bodyPr wrap="none">
            <a:spAutoFit/>
          </a:bodyPr>
          <a:lstStyle/>
          <a:p>
            <a:r>
              <a:rPr lang="it-IT" b="1" u="sng" dirty="0"/>
              <a:t>LANCIO BALISTICO</a:t>
            </a:r>
            <a:endParaRPr lang="it-IT" dirty="0"/>
          </a:p>
        </p:txBody>
      </p:sp>
      <p:sp>
        <p:nvSpPr>
          <p:cNvPr id="10" name="Rettangolo 9"/>
          <p:cNvSpPr/>
          <p:nvPr/>
        </p:nvSpPr>
        <p:spPr>
          <a:xfrm>
            <a:off x="251520" y="1995805"/>
            <a:ext cx="8784976" cy="2585323"/>
          </a:xfrm>
          <a:prstGeom prst="rect">
            <a:avLst/>
          </a:prstGeom>
        </p:spPr>
        <p:txBody>
          <a:bodyPr wrap="square">
            <a:spAutoFit/>
          </a:bodyPr>
          <a:lstStyle/>
          <a:p>
            <a:r>
              <a:rPr lang="it-IT" dirty="0"/>
              <a:t>Relativamente al primo caso, ipotizziamo che un’autovettura di massa m</a:t>
            </a:r>
            <a:r>
              <a:rPr lang="it-IT" baseline="-25000" dirty="0"/>
              <a:t>a</a:t>
            </a:r>
            <a:r>
              <a:rPr lang="it-IT" dirty="0"/>
              <a:t> = 900 kg, investa un pedone, caricandolo sul cofano; il corpo dell’investito, di massa m</a:t>
            </a:r>
            <a:r>
              <a:rPr lang="it-IT" baseline="-25000" dirty="0"/>
              <a:t>p</a:t>
            </a:r>
            <a:r>
              <a:rPr lang="it-IT" dirty="0"/>
              <a:t> = 70 kg, dopo aver violentemente urtato contro il parabrezza, viene proiettato in avanti (con traiettoria senza rilevante divergenza rispetto alla direzione originaria del veicolo), cadendo al suolo ad una distanza di 8 metri circa dal punto di lancio. La parte del veicolo che ha inferto la spinta all’addome (baricentro) del corpo investito, trovasi </a:t>
            </a:r>
            <a:r>
              <a:rPr lang="it-IT" dirty="0" smtClean="0"/>
              <a:t>ad </a:t>
            </a:r>
            <a:r>
              <a:rPr lang="it-IT" dirty="0"/>
              <a:t>un’altezza da terra di 1,10 metri. La velocità di proiezione del corpo, dopo l’urto, risulta essere:</a:t>
            </a:r>
          </a:p>
          <a:p>
            <a:pPr algn="ctr"/>
            <a:r>
              <a:rPr lang="en-US" dirty="0" err="1"/>
              <a:t>V</a:t>
            </a:r>
            <a:r>
              <a:rPr lang="en-US" baseline="-25000" dirty="0" err="1"/>
              <a:t>p</a:t>
            </a:r>
            <a:r>
              <a:rPr lang="en-US" dirty="0"/>
              <a:t> = 8 * √(9,8)/2 * 1,10 = 16,88 m /s = 60 km/h circa</a:t>
            </a:r>
            <a:endParaRPr lang="it-IT" dirty="0"/>
          </a:p>
        </p:txBody>
      </p:sp>
      <p:sp>
        <p:nvSpPr>
          <p:cNvPr id="11" name="Rettangolo 10"/>
          <p:cNvSpPr/>
          <p:nvPr/>
        </p:nvSpPr>
        <p:spPr>
          <a:xfrm>
            <a:off x="251520" y="4748951"/>
            <a:ext cx="8280920" cy="1477328"/>
          </a:xfrm>
          <a:prstGeom prst="rect">
            <a:avLst/>
          </a:prstGeom>
        </p:spPr>
        <p:txBody>
          <a:bodyPr wrap="square">
            <a:spAutoFit/>
          </a:bodyPr>
          <a:lstStyle/>
          <a:p>
            <a:r>
              <a:rPr lang="it-IT" dirty="0"/>
              <a:t>che viene ritenuta essere pari (o di poco inferiore) alla velocità di fuga dall’urto dell’autovettura: </a:t>
            </a:r>
            <a:r>
              <a:rPr lang="it-IT" dirty="0" err="1"/>
              <a:t>w’</a:t>
            </a:r>
            <a:r>
              <a:rPr lang="it-IT" baseline="-25000" dirty="0" err="1"/>
              <a:t>a</a:t>
            </a:r>
            <a:r>
              <a:rPr lang="it-IT" dirty="0"/>
              <a:t> = </a:t>
            </a:r>
            <a:r>
              <a:rPr lang="it-IT" dirty="0" err="1"/>
              <a:t>V</a:t>
            </a:r>
            <a:r>
              <a:rPr lang="it-IT" baseline="-25000" dirty="0" err="1"/>
              <a:t>p</a:t>
            </a:r>
            <a:r>
              <a:rPr lang="it-IT" dirty="0"/>
              <a:t>. Pertanto la velocità di investimento </a:t>
            </a:r>
            <a:r>
              <a:rPr lang="it-IT" dirty="0" err="1"/>
              <a:t>w</a:t>
            </a:r>
            <a:r>
              <a:rPr lang="it-IT" baseline="-25000" dirty="0" err="1"/>
              <a:t>a</a:t>
            </a:r>
            <a:r>
              <a:rPr lang="it-IT" dirty="0"/>
              <a:t> (arrivo all’urto) del veicolo è data da</a:t>
            </a:r>
            <a:r>
              <a:rPr lang="it-IT" dirty="0" smtClean="0"/>
              <a:t>:</a:t>
            </a:r>
          </a:p>
          <a:p>
            <a:endParaRPr lang="it-IT" dirty="0"/>
          </a:p>
          <a:p>
            <a:pPr algn="ctr"/>
            <a:r>
              <a:rPr lang="en-US" dirty="0" err="1"/>
              <a:t>w</a:t>
            </a:r>
            <a:r>
              <a:rPr lang="en-US" baseline="-25000" dirty="0" err="1"/>
              <a:t>a</a:t>
            </a:r>
            <a:r>
              <a:rPr lang="en-US" dirty="0"/>
              <a:t> = 16,88 * (900+70)/900 = 18,179 m/s = 65 km/h circa.</a:t>
            </a:r>
            <a:endParaRPr lang="it-IT" dirty="0"/>
          </a:p>
        </p:txBody>
      </p:sp>
    </p:spTree>
    <p:extLst>
      <p:ext uri="{BB962C8B-B14F-4D97-AF65-F5344CB8AC3E}">
        <p14:creationId xmlns:p14="http://schemas.microsoft.com/office/powerpoint/2010/main" val="940152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a:t>
            </a:fld>
            <a:endParaRPr lang="it-IT"/>
          </a:p>
        </p:txBody>
      </p:sp>
      <p:sp>
        <p:nvSpPr>
          <p:cNvPr id="7"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9" name="Segnaposto contenuto 2"/>
          <p:cNvSpPr txBox="1">
            <a:spLocks/>
          </p:cNvSpPr>
          <p:nvPr/>
        </p:nvSpPr>
        <p:spPr>
          <a:xfrm>
            <a:off x="539552" y="-819472"/>
            <a:ext cx="8229600" cy="1440160"/>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Font typeface="Wingdings 2"/>
              <a:buNone/>
            </a:pPr>
            <a:r>
              <a:rPr lang="it-IT" sz="17600" b="1" i="1" u="sng" dirty="0" smtClean="0"/>
              <a:t>I MOTI ABERRANTI</a:t>
            </a:r>
            <a:endParaRPr lang="it-IT" sz="17600" b="1" i="1" u="sng" dirty="0"/>
          </a:p>
        </p:txBody>
      </p:sp>
      <p:sp>
        <p:nvSpPr>
          <p:cNvPr id="3" name="Rettangolo 2"/>
          <p:cNvSpPr/>
          <p:nvPr/>
        </p:nvSpPr>
        <p:spPr>
          <a:xfrm>
            <a:off x="251520" y="1895921"/>
            <a:ext cx="8517632" cy="3693319"/>
          </a:xfrm>
          <a:prstGeom prst="rect">
            <a:avLst/>
          </a:prstGeom>
        </p:spPr>
        <p:txBody>
          <a:bodyPr wrap="square">
            <a:spAutoFit/>
          </a:bodyPr>
          <a:lstStyle/>
          <a:p>
            <a:r>
              <a:rPr lang="it-IT" dirty="0"/>
              <a:t>Il fenomeno del </a:t>
            </a:r>
            <a:r>
              <a:rPr lang="it-IT" b="1" dirty="0"/>
              <a:t>ribaltamento</a:t>
            </a:r>
            <a:r>
              <a:rPr lang="it-IT" dirty="0"/>
              <a:t> (che può essere anche concomitante con lo sbandamento) si manifesta quando la stabilità del veicolo viene compromessa in maniera tale da rovesciarsi su di un fianco (quello verso cui ha inizialmente sbandato), in quanto la proiezione del proprio baricentro fuoriesce dalla base di appoggio, area questa delimitata dalle ruote. Ciò può verificarsi anche perché, durante il movimento laterale, il veicolo ha incontrato ed urtato un ostacolo insormontabile (es. il cordolo di un marciapiede, un’aiuola, etc.), ovvero per cedimento del piano viabile. Per contrastare sia lo sbandamento che il ribaltamento, gli autoveicoli vengono costruiti con sistemi di sterzo sempre più perfetti, aventi il baricentro posizionato il più basso possibile, con carreggiata la più larga possibile, con sospensioni di grande elasticità, accorgimenti che, abbinati anche ad una ottimale distribuzione della masse, risultano nel complesso idonei ad assicurare condizioni di sempre migliore stabilità, soprattutto nel moto in curva. </a:t>
            </a:r>
          </a:p>
        </p:txBody>
      </p:sp>
    </p:spTree>
    <p:extLst>
      <p:ext uri="{BB962C8B-B14F-4D97-AF65-F5344CB8AC3E}">
        <p14:creationId xmlns:p14="http://schemas.microsoft.com/office/powerpoint/2010/main" val="10112381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5</a:t>
            </a:fld>
            <a:endParaRPr lang="it-IT"/>
          </a:p>
        </p:txBody>
      </p:sp>
      <p:sp>
        <p:nvSpPr>
          <p:cNvPr id="7"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3" name="Rettangolo 2"/>
          <p:cNvSpPr/>
          <p:nvPr/>
        </p:nvSpPr>
        <p:spPr>
          <a:xfrm>
            <a:off x="1043608" y="2322746"/>
            <a:ext cx="7128792" cy="1754326"/>
          </a:xfrm>
          <a:prstGeom prst="rect">
            <a:avLst/>
          </a:prstGeom>
        </p:spPr>
        <p:txBody>
          <a:bodyPr wrap="square">
            <a:spAutoFit/>
          </a:bodyPr>
          <a:lstStyle/>
          <a:p>
            <a:r>
              <a:rPr lang="it-IT" dirty="0"/>
              <a:t>La </a:t>
            </a:r>
            <a:r>
              <a:rPr lang="it-IT" b="1" dirty="0"/>
              <a:t>deriva</a:t>
            </a:r>
            <a:r>
              <a:rPr lang="it-IT" dirty="0"/>
              <a:t> consiste nella deviazione aberrante del veicolo, per effetto della scia dell’aria ed a causa di difetti dovuto all’avantreno ed allo sterzo, oppure per prevalenza dell’azione frenante sulle ruote posteriori; nel moto in curva, essa può manifestarsi a causa di un’apprezzabile deformazione delle gomme, accompagnata dallo spostamento del centro di gravità verso l’interno della svolta. </a:t>
            </a:r>
          </a:p>
        </p:txBody>
      </p:sp>
      <p:sp>
        <p:nvSpPr>
          <p:cNvPr id="10" name="Segnaposto contenuto 2"/>
          <p:cNvSpPr txBox="1">
            <a:spLocks/>
          </p:cNvSpPr>
          <p:nvPr/>
        </p:nvSpPr>
        <p:spPr>
          <a:xfrm>
            <a:off x="539552" y="-819472"/>
            <a:ext cx="8229600" cy="1440160"/>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Font typeface="Wingdings 2"/>
              <a:buNone/>
            </a:pPr>
            <a:r>
              <a:rPr lang="it-IT" sz="17600" b="1" i="1" u="sng" dirty="0" smtClean="0"/>
              <a:t>I MOTI ABERRANTI</a:t>
            </a:r>
            <a:endParaRPr lang="it-IT" sz="17600" b="1" i="1" u="sng" dirty="0"/>
          </a:p>
        </p:txBody>
      </p:sp>
    </p:spTree>
    <p:extLst>
      <p:ext uri="{BB962C8B-B14F-4D97-AF65-F5344CB8AC3E}">
        <p14:creationId xmlns:p14="http://schemas.microsoft.com/office/powerpoint/2010/main" val="27683631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6</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9" name="Segnaposto contenuto 2"/>
          <p:cNvSpPr txBox="1">
            <a:spLocks/>
          </p:cNvSpPr>
          <p:nvPr/>
        </p:nvSpPr>
        <p:spPr>
          <a:xfrm>
            <a:off x="539552" y="-819472"/>
            <a:ext cx="8229600" cy="1440160"/>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Font typeface="Wingdings 2"/>
              <a:buNone/>
            </a:pPr>
            <a:r>
              <a:rPr lang="it-IT" sz="17600" b="1" i="1" u="sng" dirty="0" smtClean="0"/>
              <a:t>I MOTI ABERRANTI</a:t>
            </a:r>
            <a:endParaRPr lang="it-IT" sz="17600" b="1" i="1" u="sng" dirty="0"/>
          </a:p>
        </p:txBody>
      </p:sp>
      <p:sp>
        <p:nvSpPr>
          <p:cNvPr id="3" name="Rettangolo 2"/>
          <p:cNvSpPr/>
          <p:nvPr/>
        </p:nvSpPr>
        <p:spPr>
          <a:xfrm>
            <a:off x="1115616" y="2599744"/>
            <a:ext cx="6552728" cy="1477328"/>
          </a:xfrm>
          <a:prstGeom prst="rect">
            <a:avLst/>
          </a:prstGeom>
        </p:spPr>
        <p:txBody>
          <a:bodyPr wrap="square">
            <a:spAutoFit/>
          </a:bodyPr>
          <a:lstStyle/>
          <a:p>
            <a:r>
              <a:rPr lang="it-IT" dirty="0"/>
              <a:t>Lo </a:t>
            </a:r>
            <a:r>
              <a:rPr lang="it-IT" b="1" dirty="0" err="1"/>
              <a:t>scarrocciamento</a:t>
            </a:r>
            <a:r>
              <a:rPr lang="it-IT" b="1" dirty="0"/>
              <a:t> </a:t>
            </a:r>
            <a:r>
              <a:rPr lang="it-IT" dirty="0"/>
              <a:t>consiste, invece, nella deviazione aberrante del veicolo, dovuta all’azione diretta del vento, a difetti della superficie stradale, causata da una irregolare distribuzione del carico, nonché per la prevalenza dell’azione frenante sulle ruote anteriori (direttrici).</a:t>
            </a:r>
          </a:p>
        </p:txBody>
      </p:sp>
    </p:spTree>
    <p:extLst>
      <p:ext uri="{BB962C8B-B14F-4D97-AF65-F5344CB8AC3E}">
        <p14:creationId xmlns:p14="http://schemas.microsoft.com/office/powerpoint/2010/main" val="11026306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7</a:t>
            </a:fld>
            <a:endParaRPr lang="it-IT"/>
          </a:p>
        </p:txBody>
      </p:sp>
      <p:sp>
        <p:nvSpPr>
          <p:cNvPr id="7" name="Segnaposto piè di pagina 3"/>
          <p:cNvSpPr>
            <a:spLocks noGrp="1"/>
          </p:cNvSpPr>
          <p:nvPr>
            <p:ph type="ftr" sz="quarter" idx="11"/>
          </p:nvPr>
        </p:nvSpPr>
        <p:spPr>
          <a:xfrm>
            <a:off x="0" y="6473403"/>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9" name="Segnaposto contenuto 2"/>
          <p:cNvSpPr txBox="1">
            <a:spLocks/>
          </p:cNvSpPr>
          <p:nvPr/>
        </p:nvSpPr>
        <p:spPr>
          <a:xfrm>
            <a:off x="539552" y="-819472"/>
            <a:ext cx="8229600" cy="1440160"/>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Font typeface="Wingdings 2"/>
              <a:buNone/>
            </a:pPr>
            <a:r>
              <a:rPr lang="it-IT" sz="17600" b="1" i="1" u="sng" dirty="0" smtClean="0"/>
              <a:t>I MOTI ABERRANTI</a:t>
            </a:r>
            <a:endParaRPr lang="it-IT" sz="17600" b="1" i="1" u="sng" dirty="0"/>
          </a:p>
        </p:txBody>
      </p:sp>
      <p:sp>
        <p:nvSpPr>
          <p:cNvPr id="3" name="Rettangolo 2"/>
          <p:cNvSpPr/>
          <p:nvPr/>
        </p:nvSpPr>
        <p:spPr>
          <a:xfrm>
            <a:off x="1115616" y="2383720"/>
            <a:ext cx="6696744" cy="1477328"/>
          </a:xfrm>
          <a:prstGeom prst="rect">
            <a:avLst/>
          </a:prstGeom>
        </p:spPr>
        <p:txBody>
          <a:bodyPr wrap="square">
            <a:spAutoFit/>
          </a:bodyPr>
          <a:lstStyle/>
          <a:p>
            <a:r>
              <a:rPr lang="it-IT" dirty="0"/>
              <a:t>Al fine di chiarirne la differenza, si puntualizza che, mentre la deriva si manifesta nella sterzatura del veicolo, con deviazione (effetto sottosterzante o sovrasterzante) che apparentemente sembra attribuibile ad un difetto dello sterzo, lo </a:t>
            </a:r>
            <a:r>
              <a:rPr lang="it-IT" dirty="0" err="1"/>
              <a:t>scarrocciamento</a:t>
            </a:r>
            <a:r>
              <a:rPr lang="it-IT" dirty="0"/>
              <a:t> sembra imputabile a difetto di aderenza delle ruote posteriori. </a:t>
            </a:r>
          </a:p>
        </p:txBody>
      </p:sp>
    </p:spTree>
    <p:extLst>
      <p:ext uri="{BB962C8B-B14F-4D97-AF65-F5344CB8AC3E}">
        <p14:creationId xmlns:p14="http://schemas.microsoft.com/office/powerpoint/2010/main" val="19411053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8</a:t>
            </a:fld>
            <a:endParaRPr lang="it-IT"/>
          </a:p>
        </p:txBody>
      </p:sp>
      <p:sp>
        <p:nvSpPr>
          <p:cNvPr id="7" name="Segnaposto piè di pagina 3"/>
          <p:cNvSpPr>
            <a:spLocks noGrp="1"/>
          </p:cNvSpPr>
          <p:nvPr>
            <p:ph type="ftr" sz="quarter" idx="11"/>
          </p:nvPr>
        </p:nvSpPr>
        <p:spPr>
          <a:xfrm>
            <a:off x="0" y="6473403"/>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9" name="Segnaposto contenuto 2"/>
          <p:cNvSpPr txBox="1">
            <a:spLocks/>
          </p:cNvSpPr>
          <p:nvPr/>
        </p:nvSpPr>
        <p:spPr>
          <a:xfrm>
            <a:off x="539552" y="-819472"/>
            <a:ext cx="8229600" cy="1440160"/>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Font typeface="Wingdings 2"/>
              <a:buNone/>
            </a:pPr>
            <a:r>
              <a:rPr lang="it-IT" sz="17600" b="1" i="1" u="sng" dirty="0" smtClean="0"/>
              <a:t>I MOTI ABERRANTI</a:t>
            </a:r>
            <a:endParaRPr lang="it-IT" sz="17600" b="1" i="1" u="sng" dirty="0"/>
          </a:p>
        </p:txBody>
      </p:sp>
      <p:sp>
        <p:nvSpPr>
          <p:cNvPr id="3" name="Rettangolo 2"/>
          <p:cNvSpPr/>
          <p:nvPr/>
        </p:nvSpPr>
        <p:spPr>
          <a:xfrm>
            <a:off x="572840" y="1700808"/>
            <a:ext cx="3738588" cy="461665"/>
          </a:xfrm>
          <a:prstGeom prst="rect">
            <a:avLst/>
          </a:prstGeom>
        </p:spPr>
        <p:txBody>
          <a:bodyPr wrap="none">
            <a:spAutoFit/>
          </a:bodyPr>
          <a:lstStyle/>
          <a:p>
            <a:r>
              <a:rPr lang="it-IT" sz="2400" b="1" u="sng" dirty="0" smtClean="0"/>
              <a:t>Ingegner </a:t>
            </a:r>
            <a:r>
              <a:rPr lang="it-IT" sz="2400" b="1" u="sng" dirty="0"/>
              <a:t>Paolino Ferrari</a:t>
            </a:r>
          </a:p>
        </p:txBody>
      </p:sp>
      <p:sp>
        <p:nvSpPr>
          <p:cNvPr id="4" name="Freccia in giù 3"/>
          <p:cNvSpPr/>
          <p:nvPr/>
        </p:nvSpPr>
        <p:spPr>
          <a:xfrm rot="19092889">
            <a:off x="2555776" y="2276872"/>
            <a:ext cx="648072" cy="1008112"/>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Rettangolo 9"/>
          <p:cNvSpPr/>
          <p:nvPr/>
        </p:nvSpPr>
        <p:spPr>
          <a:xfrm>
            <a:off x="917848" y="3280916"/>
            <a:ext cx="8046640" cy="2308324"/>
          </a:xfrm>
          <a:prstGeom prst="rect">
            <a:avLst/>
          </a:prstGeom>
        </p:spPr>
        <p:txBody>
          <a:bodyPr wrap="square">
            <a:spAutoFit/>
          </a:bodyPr>
          <a:lstStyle/>
          <a:p>
            <a:pPr marL="285750" lvl="0" indent="-285750">
              <a:buFont typeface="Wingdings" pitchFamily="2" charset="2"/>
              <a:buChar char="q"/>
            </a:pPr>
            <a:r>
              <a:rPr lang="it-IT" dirty="0"/>
              <a:t>deriva del veicolo frenato, con direzione obliqua al piano delle ruote: il coefficiente da adottarsi è quello dell’attrito in senso trasversale al moto</a:t>
            </a:r>
            <a:r>
              <a:rPr lang="it-IT" dirty="0" smtClean="0"/>
              <a:t>;</a:t>
            </a:r>
          </a:p>
          <a:p>
            <a:pPr marL="285750" lvl="0" indent="-285750">
              <a:buFont typeface="Wingdings" pitchFamily="2" charset="2"/>
              <a:buChar char="q"/>
            </a:pPr>
            <a:endParaRPr lang="it-IT" dirty="0"/>
          </a:p>
          <a:p>
            <a:pPr marL="285750" lvl="0" indent="-285750">
              <a:buFont typeface="Wingdings" pitchFamily="2" charset="2"/>
              <a:buChar char="q"/>
            </a:pPr>
            <a:r>
              <a:rPr lang="it-IT" dirty="0"/>
              <a:t>corsa fuori strada del veicolo frenato e poggiante su tutte le ruote al suolo</a:t>
            </a:r>
            <a:r>
              <a:rPr lang="it-IT" dirty="0" smtClean="0"/>
              <a:t>:</a:t>
            </a:r>
          </a:p>
          <a:p>
            <a:pPr lvl="0"/>
            <a:r>
              <a:rPr lang="it-IT" dirty="0" smtClean="0"/>
              <a:t> </a:t>
            </a:r>
            <a:r>
              <a:rPr lang="it-IT" dirty="0"/>
              <a:t>1) lungo il declivio di scarpate, il coefficiente è da comprendersi fra i valori di 0,30 ÷ 0,50</a:t>
            </a:r>
            <a:r>
              <a:rPr lang="it-IT" dirty="0" smtClean="0"/>
              <a:t>;</a:t>
            </a:r>
          </a:p>
          <a:p>
            <a:pPr lvl="0"/>
            <a:r>
              <a:rPr lang="it-IT" dirty="0" smtClean="0"/>
              <a:t> </a:t>
            </a:r>
            <a:r>
              <a:rPr lang="it-IT" dirty="0"/>
              <a:t>2) nel piano della campagna è variabile fra 0,40 ÷ 0,60</a:t>
            </a:r>
            <a:r>
              <a:rPr lang="it-IT" dirty="0" smtClean="0"/>
              <a:t>;</a:t>
            </a:r>
          </a:p>
          <a:p>
            <a:pPr lvl="0"/>
            <a:r>
              <a:rPr lang="it-IT" dirty="0" smtClean="0"/>
              <a:t> </a:t>
            </a:r>
            <a:r>
              <a:rPr lang="it-IT" dirty="0"/>
              <a:t>3) se vi sono una o più ruote sollevate, tali valori vanno ridotti del 10 ÷ 15 %;</a:t>
            </a:r>
          </a:p>
        </p:txBody>
      </p:sp>
      <p:sp>
        <p:nvSpPr>
          <p:cNvPr id="11" name="Freccia a destra 10"/>
          <p:cNvSpPr/>
          <p:nvPr/>
        </p:nvSpPr>
        <p:spPr>
          <a:xfrm>
            <a:off x="4572000" y="1700808"/>
            <a:ext cx="792088" cy="36004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Rettangolo 11"/>
          <p:cNvSpPr/>
          <p:nvPr/>
        </p:nvSpPr>
        <p:spPr>
          <a:xfrm>
            <a:off x="5687402" y="1691516"/>
            <a:ext cx="2445478" cy="369332"/>
          </a:xfrm>
          <a:prstGeom prst="rect">
            <a:avLst/>
          </a:prstGeom>
        </p:spPr>
        <p:txBody>
          <a:bodyPr wrap="none">
            <a:spAutoFit/>
          </a:bodyPr>
          <a:lstStyle/>
          <a:p>
            <a:r>
              <a:rPr lang="it-IT" b="1" i="1" u="sng" dirty="0"/>
              <a:t>coefficienti di attrito</a:t>
            </a:r>
          </a:p>
        </p:txBody>
      </p:sp>
    </p:spTree>
    <p:extLst>
      <p:ext uri="{BB962C8B-B14F-4D97-AF65-F5344CB8AC3E}">
        <p14:creationId xmlns:p14="http://schemas.microsoft.com/office/powerpoint/2010/main" val="26269708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9</a:t>
            </a:fld>
            <a:endParaRPr lang="it-IT"/>
          </a:p>
        </p:txBody>
      </p:sp>
      <p:sp>
        <p:nvSpPr>
          <p:cNvPr id="7" name="Segnaposto piè di pagina 3"/>
          <p:cNvSpPr>
            <a:spLocks noGrp="1"/>
          </p:cNvSpPr>
          <p:nvPr>
            <p:ph type="ftr" sz="quarter" idx="11"/>
          </p:nvPr>
        </p:nvSpPr>
        <p:spPr>
          <a:xfrm>
            <a:off x="0" y="6473403"/>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9" name="Segnaposto contenuto 2"/>
          <p:cNvSpPr txBox="1">
            <a:spLocks/>
          </p:cNvSpPr>
          <p:nvPr/>
        </p:nvSpPr>
        <p:spPr>
          <a:xfrm>
            <a:off x="539552" y="-819472"/>
            <a:ext cx="8229600" cy="1440160"/>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Font typeface="Wingdings 2"/>
              <a:buNone/>
            </a:pPr>
            <a:r>
              <a:rPr lang="it-IT" sz="17600" b="1" i="1" u="sng" dirty="0" smtClean="0"/>
              <a:t>I MOTI ABERRANTI</a:t>
            </a:r>
            <a:endParaRPr lang="it-IT" sz="17600" b="1" i="1" u="sng" dirty="0"/>
          </a:p>
        </p:txBody>
      </p:sp>
      <p:sp>
        <p:nvSpPr>
          <p:cNvPr id="3" name="Rettangolo 2"/>
          <p:cNvSpPr/>
          <p:nvPr/>
        </p:nvSpPr>
        <p:spPr>
          <a:xfrm>
            <a:off x="395536" y="2211829"/>
            <a:ext cx="8496944" cy="3139321"/>
          </a:xfrm>
          <a:prstGeom prst="rect">
            <a:avLst/>
          </a:prstGeom>
        </p:spPr>
        <p:txBody>
          <a:bodyPr wrap="square">
            <a:spAutoFit/>
          </a:bodyPr>
          <a:lstStyle/>
          <a:p>
            <a:pPr marL="285750" lvl="0" indent="-285750">
              <a:buFont typeface="Wingdings" pitchFamily="2" charset="2"/>
              <a:buChar char="q"/>
            </a:pPr>
            <a:r>
              <a:rPr lang="it-IT" dirty="0"/>
              <a:t>traslazione sul piano viabile del veicolo rovesciato sul fianco o capovolto: il coefficiente è quello dell’attrito cinetico, secondo i suoi valori minimi, per le corrispondenti condizioni del fondo stradale e della velocità</a:t>
            </a:r>
            <a:r>
              <a:rPr lang="it-IT" dirty="0" smtClean="0"/>
              <a:t>;</a:t>
            </a:r>
          </a:p>
          <a:p>
            <a:pPr marL="285750" lvl="0" indent="-285750">
              <a:buFont typeface="Wingdings" pitchFamily="2" charset="2"/>
              <a:buChar char="q"/>
            </a:pPr>
            <a:endParaRPr lang="it-IT" dirty="0"/>
          </a:p>
          <a:p>
            <a:pPr marL="285750" lvl="0" indent="-285750">
              <a:buFont typeface="Wingdings" pitchFamily="2" charset="2"/>
              <a:buChar char="q"/>
            </a:pPr>
            <a:r>
              <a:rPr lang="it-IT" dirty="0"/>
              <a:t>traslazione del veicolo, rovesciato o capovolto, lungo il fianco di scarpate: il coefficiente da utilizzare è quello dell’attrito cinetico in valori minimi, diminuito del 10 ÷ 15 </a:t>
            </a:r>
            <a:r>
              <a:rPr lang="it-IT" dirty="0" smtClean="0"/>
              <a:t>%;</a:t>
            </a:r>
          </a:p>
          <a:p>
            <a:pPr marL="285750" lvl="0" indent="-285750">
              <a:buFont typeface="Wingdings" pitchFamily="2" charset="2"/>
              <a:buChar char="q"/>
            </a:pPr>
            <a:endParaRPr lang="it-IT" dirty="0"/>
          </a:p>
          <a:p>
            <a:pPr marL="285750" lvl="0" indent="-285750">
              <a:buFont typeface="Wingdings" pitchFamily="2" charset="2"/>
              <a:buChar char="q"/>
            </a:pPr>
            <a:r>
              <a:rPr lang="it-IT" dirty="0"/>
              <a:t>traslazione del veicolo, rovesciato o capovolto, sul terreno dei campi; il coefficiente è quello di attrito cinetico, aumentato in relazione ai tragitti su terreno molle, friabile, arbustivo, con solcature trasversali, pietroso;</a:t>
            </a:r>
          </a:p>
        </p:txBody>
      </p:sp>
    </p:spTree>
    <p:extLst>
      <p:ext uri="{BB962C8B-B14F-4D97-AF65-F5344CB8AC3E}">
        <p14:creationId xmlns:p14="http://schemas.microsoft.com/office/powerpoint/2010/main" val="53099946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nozio">
  <a:themeElements>
    <a:clrScheme name="Equinozi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Equinozi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nozi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1412</TotalTime>
  <Words>3610</Words>
  <Application>Microsoft Office PowerPoint</Application>
  <PresentationFormat>Presentazione su schermo (4:3)</PresentationFormat>
  <Paragraphs>387</Paragraphs>
  <Slides>33</Slides>
  <Notes>0</Notes>
  <HiddenSlides>0</HiddenSlides>
  <MMClips>0</MMClips>
  <ScaleCrop>false</ScaleCrop>
  <HeadingPairs>
    <vt:vector size="4" baseType="variant">
      <vt:variant>
        <vt:lpstr>Tema</vt:lpstr>
      </vt:variant>
      <vt:variant>
        <vt:i4>1</vt:i4>
      </vt:variant>
      <vt:variant>
        <vt:lpstr>Titoli diapositive</vt:lpstr>
      </vt:variant>
      <vt:variant>
        <vt:i4>33</vt:i4>
      </vt:variant>
    </vt:vector>
  </HeadingPairs>
  <TitlesOfParts>
    <vt:vector size="34" baseType="lpstr">
      <vt:lpstr>Equinozio</vt:lpstr>
      <vt:lpstr>Corso di Formazione LA RICOSTRUZIONE DEI SINISTRI STRADALI</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Corso Alta Formazione</dc:title>
  <dc:creator>micro</dc:creator>
  <cp:lastModifiedBy>Utente</cp:lastModifiedBy>
  <cp:revision>143</cp:revision>
  <dcterms:created xsi:type="dcterms:W3CDTF">2012-02-03T12:18:10Z</dcterms:created>
  <dcterms:modified xsi:type="dcterms:W3CDTF">2017-04-22T20:14:19Z</dcterms:modified>
</cp:coreProperties>
</file>